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2"/>
  </p:handoutMasterIdLst>
  <p:sldIdLst>
    <p:sldId id="796" r:id="rId3"/>
    <p:sldId id="736" r:id="rId5"/>
    <p:sldId id="2263" r:id="rId6"/>
    <p:sldId id="2248" r:id="rId7"/>
    <p:sldId id="2262" r:id="rId8"/>
    <p:sldId id="2265" r:id="rId9"/>
    <p:sldId id="2266" r:id="rId10"/>
    <p:sldId id="2267" r:id="rId11"/>
    <p:sldId id="2268" r:id="rId12"/>
    <p:sldId id="2256" r:id="rId13"/>
    <p:sldId id="2243" r:id="rId14"/>
    <p:sldId id="2246" r:id="rId15"/>
    <p:sldId id="2247" r:id="rId16"/>
    <p:sldId id="2261" r:id="rId17"/>
    <p:sldId id="2249" r:id="rId18"/>
    <p:sldId id="2250" r:id="rId19"/>
    <p:sldId id="2259" r:id="rId20"/>
    <p:sldId id="2244" r:id="rId21"/>
  </p:sldIdLst>
  <p:sldSz cx="12196445" cy="6858000"/>
  <p:notesSz cx="6858000" cy="9144000"/>
  <p:custDataLst>
    <p:tags r:id="rId26"/>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0D8"/>
    <a:srgbClr val="F4CF89"/>
    <a:srgbClr val="C01347"/>
    <a:srgbClr val="4E3D4D"/>
    <a:srgbClr val="1A1AFF"/>
    <a:srgbClr val="79DBEB"/>
    <a:srgbClr val="48CEE4"/>
    <a:srgbClr val="24B9D1"/>
    <a:srgbClr val="848484"/>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867" autoAdjust="0"/>
  </p:normalViewPr>
  <p:slideViewPr>
    <p:cSldViewPr snapToObjects="1" showGuides="1">
      <p:cViewPr>
        <p:scale>
          <a:sx n="130" d="100"/>
          <a:sy n="130" d="100"/>
        </p:scale>
        <p:origin x="222" y="486"/>
      </p:cViewPr>
      <p:guideLst>
        <p:guide orient="horz" pos="2160"/>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8"/>
    </p:cViewPr>
  </p:sorterViewPr>
  <p:notesViewPr>
    <p:cSldViewPr snapToObjects="1">
      <p:cViewPr varScale="1">
        <p:scale>
          <a:sx n="69" d="100"/>
          <a:sy n="69" d="100"/>
        </p:scale>
        <p:origin x="-2838" y="-90"/>
      </p:cViewPr>
      <p:guideLst>
        <p:guide orient="horz" pos="2684"/>
        <p:guide pos="213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gs" Target="tags/tag53.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0B09E37-4DC4-4BC3-8057-9DA7425C4B18}" type="doc">
      <dgm:prSet loTypeId="urn:microsoft.com/office/officeart/2005/8/layout/cycle6#1" loCatId="cycle" qsTypeId="urn:microsoft.com/office/officeart/2005/8/quickstyle/simple1#2" qsCatId="simple" csTypeId="urn:microsoft.com/office/officeart/2005/8/colors/accent1_2#1" csCatId="accent1" phldr="1"/>
      <dgm:spPr/>
      <dgm:t>
        <a:bodyPr/>
        <a:lstStyle/>
        <a:p>
          <a:endParaRPr lang="zh-CN" altLang="en-US"/>
        </a:p>
      </dgm:t>
    </dgm:pt>
    <dgm:pt modelId="{F6E51B5C-AF2A-4BD1-9DE7-2213521EE961}">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pPr>
            <a:lnSpc>
              <a:spcPct val="100000"/>
            </a:lnSpc>
          </a:pPr>
          <a:r>
            <a:rPr lang="ru-RU" sz="1600" b="1" dirty="0">
              <a:solidFill>
                <a:schemeClr val="bg1"/>
              </a:solidFill>
              <a:effectLst>
                <a:outerShdw blurRad="38100" dist="38100" dir="2700000" algn="tl">
                  <a:srgbClr val="000000">
                    <a:alpha val="43137"/>
                  </a:srgbClr>
                </a:outerShdw>
              </a:effectLst>
            </a:rPr>
            <a:t>Ориентация на клиента</a:t>
          </a:r>
        </a:p>
      </dgm:t>
    </dgm:pt>
    <dgm:pt modelId="{1636D0B9-AAEA-453F-86D1-467EFAEEB93E}" cxnId="{E614B608-9278-4428-BF1F-29C96F5F10FF}" type="parTrans">
      <dgm:prSet/>
      <dgm:spPr/>
      <dgm:t>
        <a:bodyPr/>
        <a:lstStyle/>
        <a:p>
          <a:endParaRPr lang="zh-CN" altLang="en-US" sz="1800" b="1">
            <a:solidFill>
              <a:srgbClr val="002060"/>
            </a:solidFill>
          </a:endParaRPr>
        </a:p>
      </dgm:t>
    </dgm:pt>
    <dgm:pt modelId="{F4720900-052C-4275-A05E-F6AF71788C56}" cxnId="{E614B608-9278-4428-BF1F-29C96F5F10FF}" type="sibTrans">
      <dgm:prSet/>
      <dgm:spPr>
        <a:ln w="28575">
          <a:solidFill>
            <a:schemeClr val="accent3"/>
          </a:solidFill>
        </a:ln>
      </dgm:spPr>
      <dgm:t>
        <a:bodyPr/>
        <a:lstStyle/>
        <a:p>
          <a:endParaRPr lang="zh-CN" altLang="en-US" sz="1800" b="1">
            <a:solidFill>
              <a:srgbClr val="002060"/>
            </a:solidFill>
          </a:endParaRPr>
        </a:p>
      </dgm:t>
    </dgm:pt>
    <dgm:pt modelId="{29D74709-3835-4910-8755-E1320F7B4CEB}">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ru-RU" sz="1600" b="1" dirty="0">
              <a:solidFill>
                <a:schemeClr val="bg1"/>
              </a:solidFill>
              <a:effectLst>
                <a:outerShdw blurRad="38100" dist="38100" dir="2700000" algn="tl">
                  <a:srgbClr val="000000">
                    <a:alpha val="43137"/>
                  </a:srgbClr>
                </a:outerShdw>
              </a:effectLst>
            </a:rPr>
            <a:t>Процесс планирования</a:t>
          </a:r>
        </a:p>
      </dgm:t>
    </dgm:pt>
    <dgm:pt modelId="{609CA764-1639-4E65-A0DB-FF5DAFCB0400}" cxnId="{0D2DED8F-90CE-4A1F-9460-538E3827C4E6}" type="parTrans">
      <dgm:prSet/>
      <dgm:spPr/>
      <dgm:t>
        <a:bodyPr/>
        <a:lstStyle/>
        <a:p>
          <a:endParaRPr lang="zh-CN" altLang="en-US" sz="1800" b="1">
            <a:solidFill>
              <a:srgbClr val="002060"/>
            </a:solidFill>
          </a:endParaRPr>
        </a:p>
      </dgm:t>
    </dgm:pt>
    <dgm:pt modelId="{06106755-45EA-451D-92F6-073E31D1C68B}" cxnId="{0D2DED8F-90CE-4A1F-9460-538E3827C4E6}" type="sibTrans">
      <dgm:prSet/>
      <dgm:spPr>
        <a:ln w="28575">
          <a:solidFill>
            <a:schemeClr val="accent3"/>
          </a:solidFill>
        </a:ln>
      </dgm:spPr>
      <dgm:t>
        <a:bodyPr/>
        <a:lstStyle/>
        <a:p>
          <a:endParaRPr lang="zh-CN" altLang="en-US" sz="1800" b="1">
            <a:solidFill>
              <a:srgbClr val="002060"/>
            </a:solidFill>
          </a:endParaRPr>
        </a:p>
      </dgm:t>
    </dgm:pt>
    <dgm:pt modelId="{3E815590-58F4-4996-8D97-30CC71E6A115}">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ru-RU" sz="1600" b="1" dirty="0">
              <a:solidFill>
                <a:schemeClr val="bg1"/>
              </a:solidFill>
              <a:effectLst>
                <a:outerShdw blurRad="38100" dist="38100" dir="2700000" algn="tl">
                  <a:srgbClr val="000000">
                    <a:alpha val="43137"/>
                  </a:srgbClr>
                </a:outerShdw>
              </a:effectLst>
            </a:rPr>
            <a:t>Управление процессами</a:t>
          </a:r>
        </a:p>
      </dgm:t>
    </dgm:pt>
    <dgm:pt modelId="{320F67F0-619F-4598-AB8F-A37E3E2BF235}" cxnId="{EABA8968-8A47-4CB1-8A89-08EEC5B525AA}" type="parTrans">
      <dgm:prSet/>
      <dgm:spPr/>
      <dgm:t>
        <a:bodyPr/>
        <a:lstStyle/>
        <a:p>
          <a:endParaRPr lang="zh-CN" altLang="en-US" sz="1800" b="1">
            <a:solidFill>
              <a:srgbClr val="002060"/>
            </a:solidFill>
          </a:endParaRPr>
        </a:p>
      </dgm:t>
    </dgm:pt>
    <dgm:pt modelId="{26834773-2FC3-4354-900E-D340FF55C46E}" cxnId="{EABA8968-8A47-4CB1-8A89-08EEC5B525AA}" type="sibTrans">
      <dgm:prSet/>
      <dgm:spPr>
        <a:ln w="28575">
          <a:solidFill>
            <a:schemeClr val="accent3"/>
          </a:solidFill>
        </a:ln>
      </dgm:spPr>
      <dgm:t>
        <a:bodyPr/>
        <a:lstStyle/>
        <a:p>
          <a:endParaRPr lang="zh-CN" altLang="en-US" sz="1800" b="1">
            <a:solidFill>
              <a:srgbClr val="002060"/>
            </a:solidFill>
          </a:endParaRPr>
        </a:p>
      </dgm:t>
    </dgm:pt>
    <dgm:pt modelId="{39B4D574-FD27-41FD-9010-6DD791A9B1DF}">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ru-RU" sz="1600" b="1" dirty="0">
              <a:solidFill>
                <a:schemeClr val="bg1"/>
              </a:solidFill>
              <a:effectLst>
                <a:outerShdw blurRad="38100" dist="38100" dir="2700000" algn="tl">
                  <a:srgbClr val="000000">
                    <a:alpha val="43137"/>
                  </a:srgbClr>
                </a:outerShdw>
              </a:effectLst>
            </a:rPr>
            <a:t>Совершенствование процесса</a:t>
          </a:r>
        </a:p>
      </dgm:t>
    </dgm:pt>
    <dgm:pt modelId="{55043C5B-FC46-4454-BD7D-7C2BB14DB91C}" cxnId="{2CEDC52D-E349-450C-B93F-990FB905CEA0}" type="parTrans">
      <dgm:prSet/>
      <dgm:spPr/>
      <dgm:t>
        <a:bodyPr/>
        <a:lstStyle/>
        <a:p>
          <a:endParaRPr lang="zh-CN" altLang="en-US" sz="1800" b="1">
            <a:solidFill>
              <a:srgbClr val="002060"/>
            </a:solidFill>
          </a:endParaRPr>
        </a:p>
      </dgm:t>
    </dgm:pt>
    <dgm:pt modelId="{12FBD52A-0634-4543-9347-A3C661DE18B8}" cxnId="{2CEDC52D-E349-450C-B93F-990FB905CEA0}" type="sibTrans">
      <dgm:prSet/>
      <dgm:spPr>
        <a:ln w="28575">
          <a:solidFill>
            <a:schemeClr val="accent3"/>
          </a:solidFill>
        </a:ln>
      </dgm:spPr>
      <dgm:t>
        <a:bodyPr/>
        <a:lstStyle/>
        <a:p>
          <a:endParaRPr lang="zh-CN" altLang="en-US" sz="1800" b="1">
            <a:solidFill>
              <a:srgbClr val="002060"/>
            </a:solidFill>
          </a:endParaRPr>
        </a:p>
      </dgm:t>
    </dgm:pt>
    <dgm:pt modelId="{5AC30783-04D2-4586-B16F-7A414E64D9BD}">
      <dgm:prSet phldrT="[文本]"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gm:spPr>
      <dgm:t>
        <a:bodyPr/>
        <a:lstStyle/>
        <a:p>
          <a:r>
            <a:rPr lang="ru-RU" sz="1600" b="1" dirty="0">
              <a:solidFill>
                <a:schemeClr val="bg1"/>
              </a:solidFill>
              <a:effectLst>
                <a:outerShdw blurRad="38100" dist="38100" dir="2700000" algn="tl">
                  <a:srgbClr val="000000">
                    <a:alpha val="43137"/>
                  </a:srgbClr>
                </a:outerShdw>
              </a:effectLst>
            </a:rPr>
            <a:t>Вовлечение всего персонала</a:t>
          </a:r>
        </a:p>
      </dgm:t>
    </dgm:pt>
    <dgm:pt modelId="{27153BD3-AD7A-49E0-82E7-322DEAA2B6BD}" cxnId="{CBF7F072-3460-4587-9D12-0890104B5C48}" type="parTrans">
      <dgm:prSet/>
      <dgm:spPr/>
      <dgm:t>
        <a:bodyPr/>
        <a:lstStyle/>
        <a:p>
          <a:endParaRPr lang="zh-CN" altLang="en-US" sz="1800" b="1">
            <a:solidFill>
              <a:srgbClr val="002060"/>
            </a:solidFill>
          </a:endParaRPr>
        </a:p>
      </dgm:t>
    </dgm:pt>
    <dgm:pt modelId="{405422E1-D252-4B80-A045-F5133703612A}" cxnId="{CBF7F072-3460-4587-9D12-0890104B5C48}" type="sibTrans">
      <dgm:prSet/>
      <dgm:spPr>
        <a:ln w="28575">
          <a:solidFill>
            <a:schemeClr val="accent3"/>
          </a:solidFill>
        </a:ln>
      </dgm:spPr>
      <dgm:t>
        <a:bodyPr/>
        <a:lstStyle/>
        <a:p>
          <a:endParaRPr lang="zh-CN" altLang="en-US" sz="1800" b="1">
            <a:solidFill>
              <a:srgbClr val="002060"/>
            </a:solidFill>
          </a:endParaRPr>
        </a:p>
      </dgm:t>
    </dgm:pt>
    <dgm:pt modelId="{6CE3A620-56F0-497C-B237-98CFCCB8C24B}" type="pres">
      <dgm:prSet presAssocID="{90B09E37-4DC4-4BC3-8057-9DA7425C4B18}" presName="cycle" presStyleCnt="0">
        <dgm:presLayoutVars>
          <dgm:dir/>
          <dgm:resizeHandles val="exact"/>
        </dgm:presLayoutVars>
      </dgm:prSet>
      <dgm:spPr/>
      <dgm:t>
        <a:bodyPr/>
        <a:lstStyle/>
        <a:p>
          <a:endParaRPr lang="zh-CN" altLang="en-US"/>
        </a:p>
      </dgm:t>
    </dgm:pt>
    <dgm:pt modelId="{B0E7438B-BCA0-4A4A-8152-36D3A520D8FC}" type="pres">
      <dgm:prSet presAssocID="{F6E51B5C-AF2A-4BD1-9DE7-2213521EE961}" presName="node" presStyleLbl="node1" presStyleIdx="0" presStyleCnt="5" custScaleX="172480" custScaleY="87603">
        <dgm:presLayoutVars>
          <dgm:bulletEnabled val="1"/>
        </dgm:presLayoutVars>
      </dgm:prSet>
      <dgm:spPr/>
      <dgm:t>
        <a:bodyPr/>
        <a:lstStyle/>
        <a:p>
          <a:endParaRPr lang="zh-CN" altLang="en-US"/>
        </a:p>
      </dgm:t>
    </dgm:pt>
    <dgm:pt modelId="{EACC0095-94C0-458F-8093-270ADAEDB173}" type="pres">
      <dgm:prSet presAssocID="{F6E51B5C-AF2A-4BD1-9DE7-2213521EE961}" presName="spNode" presStyleCnt="0"/>
      <dgm:spPr/>
    </dgm:pt>
    <dgm:pt modelId="{75C547DB-2BAF-40B3-B705-2AECE267CB37}" type="pres">
      <dgm:prSet presAssocID="{F4720900-052C-4275-A05E-F6AF71788C56}" presName="sibTrans" presStyleLbl="sibTrans1D1" presStyleIdx="0" presStyleCnt="5"/>
      <dgm:spPr/>
      <dgm:t>
        <a:bodyPr/>
        <a:lstStyle/>
        <a:p>
          <a:endParaRPr lang="zh-CN" altLang="en-US"/>
        </a:p>
      </dgm:t>
    </dgm:pt>
    <dgm:pt modelId="{63A12492-0B9E-4D65-B8B6-033DF0974FC5}" type="pres">
      <dgm:prSet presAssocID="{29D74709-3835-4910-8755-E1320F7B4CEB}" presName="node" presStyleLbl="node1" presStyleIdx="1" presStyleCnt="5" custScaleX="143383" custScaleY="86308">
        <dgm:presLayoutVars>
          <dgm:bulletEnabled val="1"/>
        </dgm:presLayoutVars>
      </dgm:prSet>
      <dgm:spPr/>
      <dgm:t>
        <a:bodyPr/>
        <a:lstStyle/>
        <a:p>
          <a:endParaRPr lang="zh-CN" altLang="en-US"/>
        </a:p>
      </dgm:t>
    </dgm:pt>
    <dgm:pt modelId="{DDE1A2EC-A291-47E5-A4A5-2AEA1F8CA184}" type="pres">
      <dgm:prSet presAssocID="{29D74709-3835-4910-8755-E1320F7B4CEB}" presName="spNode" presStyleCnt="0"/>
      <dgm:spPr/>
    </dgm:pt>
    <dgm:pt modelId="{34BF1A85-07D3-42A7-B032-7586E6D62634}" type="pres">
      <dgm:prSet presAssocID="{06106755-45EA-451D-92F6-073E31D1C68B}" presName="sibTrans" presStyleLbl="sibTrans1D1" presStyleIdx="1" presStyleCnt="5"/>
      <dgm:spPr/>
      <dgm:t>
        <a:bodyPr/>
        <a:lstStyle/>
        <a:p>
          <a:endParaRPr lang="zh-CN" altLang="en-US"/>
        </a:p>
      </dgm:t>
    </dgm:pt>
    <dgm:pt modelId="{071FB763-1C83-4B5C-B6D2-A2437FAD8490}" type="pres">
      <dgm:prSet presAssocID="{3E815590-58F4-4996-8D97-30CC71E6A115}" presName="node" presStyleLbl="node1" presStyleIdx="2" presStyleCnt="5" custScaleX="135320" custScaleY="86598" custRadScaleRad="109002" custRadScaleInc="-56133">
        <dgm:presLayoutVars>
          <dgm:bulletEnabled val="1"/>
        </dgm:presLayoutVars>
      </dgm:prSet>
      <dgm:spPr/>
      <dgm:t>
        <a:bodyPr/>
        <a:lstStyle/>
        <a:p>
          <a:endParaRPr lang="zh-CN" altLang="en-US"/>
        </a:p>
      </dgm:t>
    </dgm:pt>
    <dgm:pt modelId="{97E4FE15-0516-4828-9FBE-4F7920031A8C}" type="pres">
      <dgm:prSet presAssocID="{3E815590-58F4-4996-8D97-30CC71E6A115}" presName="spNode" presStyleCnt="0"/>
      <dgm:spPr/>
    </dgm:pt>
    <dgm:pt modelId="{7778D299-FE6F-4CCF-87B7-437078F362BC}" type="pres">
      <dgm:prSet presAssocID="{26834773-2FC3-4354-900E-D340FF55C46E}" presName="sibTrans" presStyleLbl="sibTrans1D1" presStyleIdx="2" presStyleCnt="5"/>
      <dgm:spPr/>
      <dgm:t>
        <a:bodyPr/>
        <a:lstStyle/>
        <a:p>
          <a:endParaRPr lang="zh-CN" altLang="en-US"/>
        </a:p>
      </dgm:t>
    </dgm:pt>
    <dgm:pt modelId="{A205FB4B-0ACE-43DC-B6BA-62DC8A884DBC}" type="pres">
      <dgm:prSet presAssocID="{39B4D574-FD27-41FD-9010-6DD791A9B1DF}" presName="node" presStyleLbl="node1" presStyleIdx="3" presStyleCnt="5" custScaleX="135242" custScaleY="86308" custRadScaleRad="105704" custRadScaleInc="49691">
        <dgm:presLayoutVars>
          <dgm:bulletEnabled val="1"/>
        </dgm:presLayoutVars>
      </dgm:prSet>
      <dgm:spPr/>
      <dgm:t>
        <a:bodyPr/>
        <a:lstStyle/>
        <a:p>
          <a:endParaRPr lang="zh-CN" altLang="en-US"/>
        </a:p>
      </dgm:t>
    </dgm:pt>
    <dgm:pt modelId="{170BE797-CBA3-4512-9EB9-B4F1D2EFCA09}" type="pres">
      <dgm:prSet presAssocID="{39B4D574-FD27-41FD-9010-6DD791A9B1DF}" presName="spNode" presStyleCnt="0"/>
      <dgm:spPr/>
    </dgm:pt>
    <dgm:pt modelId="{BC95D41B-9F59-4D02-8AB2-9E074D99CDAA}" type="pres">
      <dgm:prSet presAssocID="{12FBD52A-0634-4543-9347-A3C661DE18B8}" presName="sibTrans" presStyleLbl="sibTrans1D1" presStyleIdx="3" presStyleCnt="5"/>
      <dgm:spPr/>
      <dgm:t>
        <a:bodyPr/>
        <a:lstStyle/>
        <a:p>
          <a:endParaRPr lang="zh-CN" altLang="en-US"/>
        </a:p>
      </dgm:t>
    </dgm:pt>
    <dgm:pt modelId="{DD25F201-0CE0-428E-B8AA-A1AD72814288}" type="pres">
      <dgm:prSet presAssocID="{5AC30783-04D2-4586-B16F-7A414E64D9BD}" presName="node" presStyleLbl="node1" presStyleIdx="4" presStyleCnt="5" custScaleX="135242" custScaleY="85258">
        <dgm:presLayoutVars>
          <dgm:bulletEnabled val="1"/>
        </dgm:presLayoutVars>
      </dgm:prSet>
      <dgm:spPr/>
      <dgm:t>
        <a:bodyPr/>
        <a:lstStyle/>
        <a:p>
          <a:endParaRPr lang="zh-CN" altLang="en-US"/>
        </a:p>
      </dgm:t>
    </dgm:pt>
    <dgm:pt modelId="{1BFB06EB-50DC-479F-A110-6598A253CB65}" type="pres">
      <dgm:prSet presAssocID="{5AC30783-04D2-4586-B16F-7A414E64D9BD}" presName="spNode" presStyleCnt="0"/>
      <dgm:spPr/>
    </dgm:pt>
    <dgm:pt modelId="{FCE0B323-DF99-463D-B55A-3C24675057A0}" type="pres">
      <dgm:prSet presAssocID="{405422E1-D252-4B80-A045-F5133703612A}" presName="sibTrans" presStyleLbl="sibTrans1D1" presStyleIdx="4" presStyleCnt="5"/>
      <dgm:spPr/>
      <dgm:t>
        <a:bodyPr/>
        <a:lstStyle/>
        <a:p>
          <a:endParaRPr lang="zh-CN" altLang="en-US"/>
        </a:p>
      </dgm:t>
    </dgm:pt>
  </dgm:ptLst>
  <dgm:cxnLst>
    <dgm:cxn modelId="{0D2DED8F-90CE-4A1F-9460-538E3827C4E6}" srcId="{90B09E37-4DC4-4BC3-8057-9DA7425C4B18}" destId="{29D74709-3835-4910-8755-E1320F7B4CEB}" srcOrd="1" destOrd="0" parTransId="{609CA764-1639-4E65-A0DB-FF5DAFCB0400}" sibTransId="{06106755-45EA-451D-92F6-073E31D1C68B}"/>
    <dgm:cxn modelId="{F0A07436-61C5-408F-B9C4-23E8C8FBF289}" type="presOf" srcId="{F4720900-052C-4275-A05E-F6AF71788C56}" destId="{75C547DB-2BAF-40B3-B705-2AECE267CB37}" srcOrd="0" destOrd="0" presId="urn:microsoft.com/office/officeart/2005/8/layout/cycle6#1"/>
    <dgm:cxn modelId="{9BA6DBCD-E94A-4AE1-A88D-DA8750097A05}" type="presOf" srcId="{26834773-2FC3-4354-900E-D340FF55C46E}" destId="{7778D299-FE6F-4CCF-87B7-437078F362BC}" srcOrd="0" destOrd="0" presId="urn:microsoft.com/office/officeart/2005/8/layout/cycle6#1"/>
    <dgm:cxn modelId="{6EC1A825-913A-45EE-8E02-9843A6E65DF3}" type="presOf" srcId="{F6E51B5C-AF2A-4BD1-9DE7-2213521EE961}" destId="{B0E7438B-BCA0-4A4A-8152-36D3A520D8FC}" srcOrd="0" destOrd="0" presId="urn:microsoft.com/office/officeart/2005/8/layout/cycle6#1"/>
    <dgm:cxn modelId="{170DBE98-3CFC-4550-BFED-E3F750E3E24C}" type="presOf" srcId="{39B4D574-FD27-41FD-9010-6DD791A9B1DF}" destId="{A205FB4B-0ACE-43DC-B6BA-62DC8A884DBC}" srcOrd="0" destOrd="0" presId="urn:microsoft.com/office/officeart/2005/8/layout/cycle6#1"/>
    <dgm:cxn modelId="{0F11DDB2-C466-433D-9970-12CA71A8ED54}" type="presOf" srcId="{12FBD52A-0634-4543-9347-A3C661DE18B8}" destId="{BC95D41B-9F59-4D02-8AB2-9E074D99CDAA}" srcOrd="0" destOrd="0" presId="urn:microsoft.com/office/officeart/2005/8/layout/cycle6#1"/>
    <dgm:cxn modelId="{FEDC2303-9F77-4FB8-982D-D5F91CA3E82B}" type="presOf" srcId="{3E815590-58F4-4996-8D97-30CC71E6A115}" destId="{071FB763-1C83-4B5C-B6D2-A2437FAD8490}" srcOrd="0" destOrd="0" presId="urn:microsoft.com/office/officeart/2005/8/layout/cycle6#1"/>
    <dgm:cxn modelId="{C29A6052-4F54-42C0-9B4F-952524D43A85}" type="presOf" srcId="{29D74709-3835-4910-8755-E1320F7B4CEB}" destId="{63A12492-0B9E-4D65-B8B6-033DF0974FC5}" srcOrd="0" destOrd="0" presId="urn:microsoft.com/office/officeart/2005/8/layout/cycle6#1"/>
    <dgm:cxn modelId="{CBF7F072-3460-4587-9D12-0890104B5C48}" srcId="{90B09E37-4DC4-4BC3-8057-9DA7425C4B18}" destId="{5AC30783-04D2-4586-B16F-7A414E64D9BD}" srcOrd="4" destOrd="0" parTransId="{27153BD3-AD7A-49E0-82E7-322DEAA2B6BD}" sibTransId="{405422E1-D252-4B80-A045-F5133703612A}"/>
    <dgm:cxn modelId="{AAD7A17B-B775-4FE5-A341-9C815921B15A}" type="presOf" srcId="{06106755-45EA-451D-92F6-073E31D1C68B}" destId="{34BF1A85-07D3-42A7-B032-7586E6D62634}" srcOrd="0" destOrd="0" presId="urn:microsoft.com/office/officeart/2005/8/layout/cycle6#1"/>
    <dgm:cxn modelId="{2CEDC52D-E349-450C-B93F-990FB905CEA0}" srcId="{90B09E37-4DC4-4BC3-8057-9DA7425C4B18}" destId="{39B4D574-FD27-41FD-9010-6DD791A9B1DF}" srcOrd="3" destOrd="0" parTransId="{55043C5B-FC46-4454-BD7D-7C2BB14DB91C}" sibTransId="{12FBD52A-0634-4543-9347-A3C661DE18B8}"/>
    <dgm:cxn modelId="{05807D6F-FF6F-437E-ABBE-399BC0EDD39A}" type="presOf" srcId="{90B09E37-4DC4-4BC3-8057-9DA7425C4B18}" destId="{6CE3A620-56F0-497C-B237-98CFCCB8C24B}" srcOrd="0" destOrd="0" presId="urn:microsoft.com/office/officeart/2005/8/layout/cycle6#1"/>
    <dgm:cxn modelId="{E614B608-9278-4428-BF1F-29C96F5F10FF}" srcId="{90B09E37-4DC4-4BC3-8057-9DA7425C4B18}" destId="{F6E51B5C-AF2A-4BD1-9DE7-2213521EE961}" srcOrd="0" destOrd="0" parTransId="{1636D0B9-AAEA-453F-86D1-467EFAEEB93E}" sibTransId="{F4720900-052C-4275-A05E-F6AF71788C56}"/>
    <dgm:cxn modelId="{589F14E5-6E32-4A5A-9C4A-A03234034A35}" type="presOf" srcId="{405422E1-D252-4B80-A045-F5133703612A}" destId="{FCE0B323-DF99-463D-B55A-3C24675057A0}" srcOrd="0" destOrd="0" presId="urn:microsoft.com/office/officeart/2005/8/layout/cycle6#1"/>
    <dgm:cxn modelId="{EABA8968-8A47-4CB1-8A89-08EEC5B525AA}" srcId="{90B09E37-4DC4-4BC3-8057-9DA7425C4B18}" destId="{3E815590-58F4-4996-8D97-30CC71E6A115}" srcOrd="2" destOrd="0" parTransId="{320F67F0-619F-4598-AB8F-A37E3E2BF235}" sibTransId="{26834773-2FC3-4354-900E-D340FF55C46E}"/>
    <dgm:cxn modelId="{B6212C77-B0F5-436D-A53D-AC3475D19F74}" type="presOf" srcId="{5AC30783-04D2-4586-B16F-7A414E64D9BD}" destId="{DD25F201-0CE0-428E-B8AA-A1AD72814288}" srcOrd="0" destOrd="0" presId="urn:microsoft.com/office/officeart/2005/8/layout/cycle6#1"/>
    <dgm:cxn modelId="{B9AC52A9-2B7B-4F56-83F2-21800F53E0DC}" type="presParOf" srcId="{6CE3A620-56F0-497C-B237-98CFCCB8C24B}" destId="{B0E7438B-BCA0-4A4A-8152-36D3A520D8FC}" srcOrd="0" destOrd="0" presId="urn:microsoft.com/office/officeart/2005/8/layout/cycle6#1"/>
    <dgm:cxn modelId="{8DAE8ED9-00D7-451B-B5C3-C831DB267334}" type="presParOf" srcId="{6CE3A620-56F0-497C-B237-98CFCCB8C24B}" destId="{EACC0095-94C0-458F-8093-270ADAEDB173}" srcOrd="1" destOrd="0" presId="urn:microsoft.com/office/officeart/2005/8/layout/cycle6#1"/>
    <dgm:cxn modelId="{07F29EA2-1B8D-4020-ACF9-E01273F1D22F}" type="presParOf" srcId="{6CE3A620-56F0-497C-B237-98CFCCB8C24B}" destId="{75C547DB-2BAF-40B3-B705-2AECE267CB37}" srcOrd="2" destOrd="0" presId="urn:microsoft.com/office/officeart/2005/8/layout/cycle6#1"/>
    <dgm:cxn modelId="{CDEB51AC-4742-4485-A777-CA030413B736}" type="presParOf" srcId="{6CE3A620-56F0-497C-B237-98CFCCB8C24B}" destId="{63A12492-0B9E-4D65-B8B6-033DF0974FC5}" srcOrd="3" destOrd="0" presId="urn:microsoft.com/office/officeart/2005/8/layout/cycle6#1"/>
    <dgm:cxn modelId="{DB175891-F4C6-4C07-B016-83FF15FED516}" type="presParOf" srcId="{6CE3A620-56F0-497C-B237-98CFCCB8C24B}" destId="{DDE1A2EC-A291-47E5-A4A5-2AEA1F8CA184}" srcOrd="4" destOrd="0" presId="urn:microsoft.com/office/officeart/2005/8/layout/cycle6#1"/>
    <dgm:cxn modelId="{BDD41AA6-7C7F-46A7-AFFF-F3D3A59619FD}" type="presParOf" srcId="{6CE3A620-56F0-497C-B237-98CFCCB8C24B}" destId="{34BF1A85-07D3-42A7-B032-7586E6D62634}" srcOrd="5" destOrd="0" presId="urn:microsoft.com/office/officeart/2005/8/layout/cycle6#1"/>
    <dgm:cxn modelId="{56B028CB-9B7D-41DB-BAC5-DECB8BF06E2D}" type="presParOf" srcId="{6CE3A620-56F0-497C-B237-98CFCCB8C24B}" destId="{071FB763-1C83-4B5C-B6D2-A2437FAD8490}" srcOrd="6" destOrd="0" presId="urn:microsoft.com/office/officeart/2005/8/layout/cycle6#1"/>
    <dgm:cxn modelId="{A6ED3D6C-93A2-426A-87A9-FDA564AF00CB}" type="presParOf" srcId="{6CE3A620-56F0-497C-B237-98CFCCB8C24B}" destId="{97E4FE15-0516-4828-9FBE-4F7920031A8C}" srcOrd="7" destOrd="0" presId="urn:microsoft.com/office/officeart/2005/8/layout/cycle6#1"/>
    <dgm:cxn modelId="{483E2598-3D73-45E8-92F5-FF9B470F052B}" type="presParOf" srcId="{6CE3A620-56F0-497C-B237-98CFCCB8C24B}" destId="{7778D299-FE6F-4CCF-87B7-437078F362BC}" srcOrd="8" destOrd="0" presId="urn:microsoft.com/office/officeart/2005/8/layout/cycle6#1"/>
    <dgm:cxn modelId="{69D7B13A-113C-47D2-9727-3415891CA192}" type="presParOf" srcId="{6CE3A620-56F0-497C-B237-98CFCCB8C24B}" destId="{A205FB4B-0ACE-43DC-B6BA-62DC8A884DBC}" srcOrd="9" destOrd="0" presId="urn:microsoft.com/office/officeart/2005/8/layout/cycle6#1"/>
    <dgm:cxn modelId="{EAA34A23-81C2-4F90-AD28-373D34B41D7B}" type="presParOf" srcId="{6CE3A620-56F0-497C-B237-98CFCCB8C24B}" destId="{170BE797-CBA3-4512-9EB9-B4F1D2EFCA09}" srcOrd="10" destOrd="0" presId="urn:microsoft.com/office/officeart/2005/8/layout/cycle6#1"/>
    <dgm:cxn modelId="{733D3949-E798-4B8A-8DB6-A17AD3287857}" type="presParOf" srcId="{6CE3A620-56F0-497C-B237-98CFCCB8C24B}" destId="{BC95D41B-9F59-4D02-8AB2-9E074D99CDAA}" srcOrd="11" destOrd="0" presId="urn:microsoft.com/office/officeart/2005/8/layout/cycle6#1"/>
    <dgm:cxn modelId="{D426BE81-6108-410F-81E1-524F35CABB50}" type="presParOf" srcId="{6CE3A620-56F0-497C-B237-98CFCCB8C24B}" destId="{DD25F201-0CE0-428E-B8AA-A1AD72814288}" srcOrd="12" destOrd="0" presId="urn:microsoft.com/office/officeart/2005/8/layout/cycle6#1"/>
    <dgm:cxn modelId="{D8F462AE-1D78-43FB-9E69-1067EF9346C2}" type="presParOf" srcId="{6CE3A620-56F0-497C-B237-98CFCCB8C24B}" destId="{1BFB06EB-50DC-479F-A110-6598A253CB65}" srcOrd="13" destOrd="0" presId="urn:microsoft.com/office/officeart/2005/8/layout/cycle6#1"/>
    <dgm:cxn modelId="{F944AAB0-4504-44B4-A2A9-BFB22EF9B72B}" type="presParOf" srcId="{6CE3A620-56F0-497C-B237-98CFCCB8C24B}" destId="{FCE0B323-DF99-463D-B55A-3C24675057A0}" srcOrd="14" destOrd="0" presId="urn:microsoft.com/office/officeart/2005/8/layout/cycle6#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774690" cy="3582646"/>
        <a:chOff x="0" y="0"/>
        <a:chExt cx="5774690" cy="3582646"/>
      </a:xfrm>
    </dsp:grpSpPr>
    <dsp:sp modelId="{B0E7438B-BCA0-4A4A-8152-36D3A520D8FC}">
      <dsp:nvSpPr>
        <dsp:cNvPr id="3" name="圆角矩形 2"/>
        <dsp:cNvSpPr/>
      </dsp:nvSpPr>
      <dsp:spPr bwMode="white">
        <a:xfrm>
          <a:off x="2298099" y="0"/>
          <a:ext cx="1178493" cy="766020"/>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ru-RU" sz="1600" b="1" dirty="0">
              <a:solidFill>
                <a:schemeClr val="bg1"/>
              </a:solidFill>
              <a:effectLst>
                <a:outerShdw blurRad="38100" dist="38100" dir="2700000" algn="tl">
                  <a:srgbClr val="000000">
                    <a:alpha val="43137"/>
                  </a:srgbClr>
                </a:outerShdw>
              </a:effectLst>
            </a:rPr>
            <a:t>Ориентация на клиента</a:t>
          </a:r>
        </a:p>
      </dsp:txBody>
      <dsp:txXfrm>
        <a:off x="2298099" y="0"/>
        <a:ext cx="1178493" cy="766020"/>
      </dsp:txXfrm>
    </dsp:sp>
    <dsp:sp modelId="{75C547DB-2BAF-40B3-B705-2AECE267CB37}">
      <dsp:nvSpPr>
        <dsp:cNvPr id="4" name="弧形 3"/>
        <dsp:cNvSpPr/>
      </dsp:nvSpPr>
      <dsp:spPr bwMode="white">
        <a:xfrm>
          <a:off x="1358237" y="383010"/>
          <a:ext cx="3058217" cy="3058217"/>
        </a:xfrm>
        <a:prstGeom prst="arc">
          <a:avLst>
            <a:gd name="adj1" fmla="val 17579926"/>
            <a:gd name="adj2" fmla="val 19538753"/>
          </a:avLst>
        </a:prstGeom>
        <a:ln w="28575">
          <a:solidFill>
            <a:schemeClr val="accent3"/>
          </a:solidFill>
        </a:ln>
      </dsp:spPr>
      <dsp:style>
        <a:lnRef idx="1">
          <a:schemeClr val="accent1"/>
        </a:lnRef>
        <a:fillRef idx="0">
          <a:schemeClr val="accent1"/>
        </a:fillRef>
        <a:effectRef idx="0">
          <a:scrgbClr r="0" g="0" b="0"/>
        </a:effectRef>
        <a:fontRef idx="minor"/>
      </dsp:style>
      <dsp:txXfrm>
        <a:off x="1358237" y="383010"/>
        <a:ext cx="3058217" cy="3058217"/>
      </dsp:txXfrm>
    </dsp:sp>
    <dsp:sp modelId="{63A12492-0B9E-4D65-B8B6-033DF0974FC5}">
      <dsp:nvSpPr>
        <dsp:cNvPr id="5" name="圆角矩形 4"/>
        <dsp:cNvSpPr/>
      </dsp:nvSpPr>
      <dsp:spPr bwMode="white">
        <a:xfrm>
          <a:off x="3752367" y="1056588"/>
          <a:ext cx="1178493" cy="766020"/>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ru-RU" sz="1600" b="1" dirty="0">
              <a:solidFill>
                <a:schemeClr val="bg1"/>
              </a:solidFill>
              <a:effectLst>
                <a:outerShdw blurRad="38100" dist="38100" dir="2700000" algn="tl">
                  <a:srgbClr val="000000">
                    <a:alpha val="43137"/>
                  </a:srgbClr>
                </a:outerShdw>
              </a:effectLst>
            </a:rPr>
            <a:t>Процесс планирования</a:t>
          </a:r>
        </a:p>
      </dsp:txBody>
      <dsp:txXfrm>
        <a:off x="3752367" y="1056588"/>
        <a:ext cx="1178493" cy="766020"/>
      </dsp:txXfrm>
    </dsp:sp>
    <dsp:sp modelId="{34BF1A85-07D3-42A7-B032-7586E6D62634}">
      <dsp:nvSpPr>
        <dsp:cNvPr id="6" name="弧形 5"/>
        <dsp:cNvSpPr/>
      </dsp:nvSpPr>
      <dsp:spPr bwMode="white">
        <a:xfrm>
          <a:off x="1358237" y="383010"/>
          <a:ext cx="3058217" cy="3058217"/>
        </a:xfrm>
        <a:prstGeom prst="arc">
          <a:avLst>
            <a:gd name="adj1" fmla="val 21417009"/>
            <a:gd name="adj2" fmla="val 1616499"/>
          </a:avLst>
        </a:prstGeom>
        <a:ln w="28575">
          <a:solidFill>
            <a:schemeClr val="accent3"/>
          </a:solidFill>
        </a:ln>
      </dsp:spPr>
      <dsp:style>
        <a:lnRef idx="1">
          <a:schemeClr val="accent1"/>
        </a:lnRef>
        <a:fillRef idx="0">
          <a:schemeClr val="accent1"/>
        </a:fillRef>
        <a:effectRef idx="0">
          <a:scrgbClr r="0" g="0" b="0"/>
        </a:effectRef>
        <a:fontRef idx="minor"/>
      </dsp:style>
      <dsp:txXfrm>
        <a:off x="1358237" y="383010"/>
        <a:ext cx="3058217" cy="3058217"/>
      </dsp:txXfrm>
    </dsp:sp>
    <dsp:sp modelId="{071FB763-1C83-4B5C-B6D2-A2437FAD8490}">
      <dsp:nvSpPr>
        <dsp:cNvPr id="7" name="圆角矩形 6"/>
        <dsp:cNvSpPr/>
      </dsp:nvSpPr>
      <dsp:spPr bwMode="white">
        <a:xfrm>
          <a:off x="3564981" y="2612203"/>
          <a:ext cx="1178493" cy="766020"/>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ru-RU" sz="1600" b="1" dirty="0">
              <a:solidFill>
                <a:schemeClr val="bg1"/>
              </a:solidFill>
              <a:effectLst>
                <a:outerShdw blurRad="38100" dist="38100" dir="2700000" algn="tl">
                  <a:srgbClr val="000000">
                    <a:alpha val="43137"/>
                  </a:srgbClr>
                </a:outerShdw>
              </a:effectLst>
            </a:rPr>
            <a:t>Управление процессами</a:t>
          </a:r>
        </a:p>
      </dsp:txBody>
      <dsp:txXfrm>
        <a:off x="3564981" y="2612203"/>
        <a:ext cx="1178493" cy="766020"/>
      </dsp:txXfrm>
    </dsp:sp>
    <dsp:sp modelId="{7778D299-FE6F-4CCF-87B7-437078F362BC}">
      <dsp:nvSpPr>
        <dsp:cNvPr id="8" name="弧形 7"/>
        <dsp:cNvSpPr/>
      </dsp:nvSpPr>
      <dsp:spPr bwMode="white">
        <a:xfrm>
          <a:off x="1358237" y="383010"/>
          <a:ext cx="3058217" cy="3058217"/>
        </a:xfrm>
        <a:prstGeom prst="arc">
          <a:avLst>
            <a:gd name="adj1" fmla="val 3851570"/>
            <a:gd name="adj2" fmla="val 6782030"/>
          </a:avLst>
        </a:prstGeom>
        <a:ln w="28575">
          <a:solidFill>
            <a:schemeClr val="accent3"/>
          </a:solidFill>
        </a:ln>
      </dsp:spPr>
      <dsp:style>
        <a:lnRef idx="1">
          <a:schemeClr val="accent1"/>
        </a:lnRef>
        <a:fillRef idx="0">
          <a:schemeClr val="accent1"/>
        </a:fillRef>
        <a:effectRef idx="0">
          <a:scrgbClr r="0" g="0" b="0"/>
        </a:effectRef>
        <a:fontRef idx="minor"/>
      </dsp:style>
      <dsp:txXfrm>
        <a:off x="1358237" y="383010"/>
        <a:ext cx="3058217" cy="3058217"/>
      </dsp:txXfrm>
    </dsp:sp>
    <dsp:sp modelId="{A205FB4B-0ACE-43DC-B6BA-62DC8A884DBC}">
      <dsp:nvSpPr>
        <dsp:cNvPr id="9" name="圆角矩形 8"/>
        <dsp:cNvSpPr/>
      </dsp:nvSpPr>
      <dsp:spPr bwMode="white">
        <a:xfrm>
          <a:off x="1098333" y="2612197"/>
          <a:ext cx="1178493" cy="766020"/>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ru-RU" sz="1600" b="1" dirty="0">
              <a:solidFill>
                <a:schemeClr val="bg1"/>
              </a:solidFill>
              <a:effectLst>
                <a:outerShdw blurRad="38100" dist="38100" dir="2700000" algn="tl">
                  <a:srgbClr val="000000">
                    <a:alpha val="43137"/>
                  </a:srgbClr>
                </a:outerShdw>
              </a:effectLst>
            </a:rPr>
            <a:t>Совершенствование процесса</a:t>
          </a:r>
        </a:p>
      </dsp:txBody>
      <dsp:txXfrm>
        <a:off x="1098333" y="2612197"/>
        <a:ext cx="1178493" cy="766020"/>
      </dsp:txXfrm>
    </dsp:sp>
    <dsp:sp modelId="{BC95D41B-9F59-4D02-8AB2-9E074D99CDAA}">
      <dsp:nvSpPr>
        <dsp:cNvPr id="10" name="弧形 9"/>
        <dsp:cNvSpPr/>
      </dsp:nvSpPr>
      <dsp:spPr bwMode="white">
        <a:xfrm>
          <a:off x="1358237" y="383010"/>
          <a:ext cx="3058217" cy="3058217"/>
        </a:xfrm>
        <a:prstGeom prst="arc">
          <a:avLst>
            <a:gd name="adj1" fmla="val 9183513"/>
            <a:gd name="adj2" fmla="val 10982990"/>
          </a:avLst>
        </a:prstGeom>
        <a:ln w="28575">
          <a:solidFill>
            <a:schemeClr val="accent3"/>
          </a:solidFill>
        </a:ln>
      </dsp:spPr>
      <dsp:style>
        <a:lnRef idx="1">
          <a:schemeClr val="accent1"/>
        </a:lnRef>
        <a:fillRef idx="0">
          <a:schemeClr val="accent1"/>
        </a:fillRef>
        <a:effectRef idx="0">
          <a:scrgbClr r="0" g="0" b="0"/>
        </a:effectRef>
        <a:fontRef idx="minor"/>
      </dsp:style>
      <dsp:txXfrm>
        <a:off x="1358237" y="383010"/>
        <a:ext cx="3058217" cy="3058217"/>
      </dsp:txXfrm>
    </dsp:sp>
    <dsp:sp modelId="{DD25F201-0CE0-428E-B8AA-A1AD72814288}">
      <dsp:nvSpPr>
        <dsp:cNvPr id="11" name="圆角矩形 10"/>
        <dsp:cNvSpPr/>
      </dsp:nvSpPr>
      <dsp:spPr bwMode="white">
        <a:xfrm>
          <a:off x="843830" y="1056588"/>
          <a:ext cx="1178493" cy="766020"/>
        </a:xfrm>
        <a:prstGeom prst="roundRect">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effectLst>
          <a:outerShdw blurRad="50800" dist="38100" dir="2700000" algn="tl" rotWithShape="0">
            <a:prstClr val="black">
              <a:alpha val="40000"/>
            </a:prstClr>
          </a:outerShdw>
        </a:effectLst>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ru-RU" sz="1600" b="1" dirty="0">
              <a:solidFill>
                <a:schemeClr val="bg1"/>
              </a:solidFill>
              <a:effectLst>
                <a:outerShdw blurRad="38100" dist="38100" dir="2700000" algn="tl">
                  <a:srgbClr val="000000">
                    <a:alpha val="43137"/>
                  </a:srgbClr>
                </a:outerShdw>
              </a:effectLst>
            </a:rPr>
            <a:t>Вовлечение всего персонала</a:t>
          </a:r>
        </a:p>
      </dsp:txBody>
      <dsp:txXfrm>
        <a:off x="843830" y="1056588"/>
        <a:ext cx="1178493" cy="766020"/>
      </dsp:txXfrm>
    </dsp:sp>
    <dsp:sp modelId="{FCE0B323-DF99-463D-B55A-3C24675057A0}">
      <dsp:nvSpPr>
        <dsp:cNvPr id="12" name="弧形 11"/>
        <dsp:cNvSpPr/>
      </dsp:nvSpPr>
      <dsp:spPr bwMode="white">
        <a:xfrm>
          <a:off x="1358237" y="383010"/>
          <a:ext cx="3058217" cy="3058217"/>
        </a:xfrm>
        <a:prstGeom prst="arc">
          <a:avLst>
            <a:gd name="adj1" fmla="val 12861246"/>
            <a:gd name="adj2" fmla="val 14820073"/>
          </a:avLst>
        </a:prstGeom>
        <a:ln w="28575">
          <a:solidFill>
            <a:schemeClr val="accent3"/>
          </a:solidFill>
        </a:ln>
      </dsp:spPr>
      <dsp:style>
        <a:lnRef idx="1">
          <a:schemeClr val="accent1"/>
        </a:lnRef>
        <a:fillRef idx="0">
          <a:schemeClr val="accent1"/>
        </a:fillRef>
        <a:effectRef idx="0">
          <a:scrgbClr r="0" g="0" b="0"/>
        </a:effectRef>
        <a:fontRef idx="minor"/>
      </dsp:style>
      <dsp:txXfrm>
        <a:off x="1358237" y="383010"/>
        <a:ext cx="3058217" cy="3058217"/>
      </dsp:txXfrm>
    </dsp:sp>
  </dsp:spTree>
</dsp:drawing>
</file>

<file path=ppt/diagrams/layout1.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标题幻灯片">
    <p:bg bwMode="auto">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Freeform 6"/>
          <p:cNvSpPr/>
          <p:nvPr userDrawn="1"/>
        </p:nvSpPr>
        <p:spPr bwMode="auto">
          <a:xfrm>
            <a:off x="481013" y="2133600"/>
            <a:ext cx="514350" cy="2782888"/>
          </a:xfrm>
          <a:custGeom>
            <a:avLst/>
            <a:gdLst>
              <a:gd name="T0" fmla="*/ 633 w 644"/>
              <a:gd name="T1" fmla="*/ 3369 h 3483"/>
              <a:gd name="T2" fmla="*/ 218 w 644"/>
              <a:gd name="T3" fmla="*/ 1745 h 3483"/>
              <a:gd name="T4" fmla="*/ 644 w 644"/>
              <a:gd name="T5" fmla="*/ 101 h 3483"/>
              <a:gd name="T6" fmla="*/ 468 w 644"/>
              <a:gd name="T7" fmla="*/ 0 h 3483"/>
              <a:gd name="T8" fmla="*/ 0 w 644"/>
              <a:gd name="T9" fmla="*/ 1770 h 3483"/>
              <a:gd name="T10" fmla="*/ 437 w 644"/>
              <a:gd name="T11" fmla="*/ 3483 h 3483"/>
              <a:gd name="T12" fmla="*/ 633 w 644"/>
              <a:gd name="T13" fmla="*/ 3369 h 3483"/>
            </a:gdLst>
            <a:ahLst/>
            <a:cxnLst>
              <a:cxn ang="0">
                <a:pos x="T0" y="T1"/>
              </a:cxn>
              <a:cxn ang="0">
                <a:pos x="T2" y="T3"/>
              </a:cxn>
              <a:cxn ang="0">
                <a:pos x="T4" y="T5"/>
              </a:cxn>
              <a:cxn ang="0">
                <a:pos x="T6" y="T7"/>
              </a:cxn>
              <a:cxn ang="0">
                <a:pos x="T8" y="T9"/>
              </a:cxn>
              <a:cxn ang="0">
                <a:pos x="T10" y="T11"/>
              </a:cxn>
              <a:cxn ang="0">
                <a:pos x="T12" y="T13"/>
              </a:cxn>
            </a:cxnLst>
            <a:rect l="0" t="0" r="r" b="b"/>
            <a:pathLst>
              <a:path w="644" h="3483">
                <a:moveTo>
                  <a:pt x="633" y="3369"/>
                </a:moveTo>
                <a:cubicBezTo>
                  <a:pt x="369" y="2887"/>
                  <a:pt x="218" y="2333"/>
                  <a:pt x="218" y="1745"/>
                </a:cubicBezTo>
                <a:cubicBezTo>
                  <a:pt x="218" y="1148"/>
                  <a:pt x="373" y="588"/>
                  <a:pt x="644" y="101"/>
                </a:cubicBezTo>
                <a:lnTo>
                  <a:pt x="468" y="0"/>
                </a:lnTo>
                <a:cubicBezTo>
                  <a:pt x="170" y="522"/>
                  <a:pt x="0" y="1126"/>
                  <a:pt x="0" y="1770"/>
                </a:cubicBezTo>
                <a:cubicBezTo>
                  <a:pt x="0" y="2390"/>
                  <a:pt x="158" y="2974"/>
                  <a:pt x="437" y="3483"/>
                </a:cubicBezTo>
                <a:lnTo>
                  <a:pt x="633" y="3369"/>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5" name="Freeform 7"/>
          <p:cNvSpPr/>
          <p:nvPr userDrawn="1"/>
        </p:nvSpPr>
        <p:spPr bwMode="auto">
          <a:xfrm>
            <a:off x="885825" y="4924425"/>
            <a:ext cx="2420937" cy="1477963"/>
          </a:xfrm>
          <a:custGeom>
            <a:avLst/>
            <a:gdLst>
              <a:gd name="T0" fmla="*/ 3032 w 3032"/>
              <a:gd name="T1" fmla="*/ 1632 h 1850"/>
              <a:gd name="T2" fmla="*/ 197 w 3032"/>
              <a:gd name="T3" fmla="*/ 0 h 1850"/>
              <a:gd name="T4" fmla="*/ 0 w 3032"/>
              <a:gd name="T5" fmla="*/ 114 h 1850"/>
              <a:gd name="T6" fmla="*/ 3032 w 3032"/>
              <a:gd name="T7" fmla="*/ 1850 h 1850"/>
              <a:gd name="T8" fmla="*/ 3032 w 3032"/>
              <a:gd name="T9" fmla="*/ 1632 h 1850"/>
            </a:gdLst>
            <a:ahLst/>
            <a:cxnLst>
              <a:cxn ang="0">
                <a:pos x="T0" y="T1"/>
              </a:cxn>
              <a:cxn ang="0">
                <a:pos x="T2" y="T3"/>
              </a:cxn>
              <a:cxn ang="0">
                <a:pos x="T4" y="T5"/>
              </a:cxn>
              <a:cxn ang="0">
                <a:pos x="T6" y="T7"/>
              </a:cxn>
              <a:cxn ang="0">
                <a:pos x="T8" y="T9"/>
              </a:cxn>
            </a:cxnLst>
            <a:rect l="0" t="0" r="r" b="b"/>
            <a:pathLst>
              <a:path w="3032" h="1850">
                <a:moveTo>
                  <a:pt x="3032" y="1632"/>
                </a:moveTo>
                <a:cubicBezTo>
                  <a:pt x="1829" y="1611"/>
                  <a:pt x="780" y="963"/>
                  <a:pt x="197" y="0"/>
                </a:cubicBezTo>
                <a:lnTo>
                  <a:pt x="0" y="114"/>
                </a:lnTo>
                <a:cubicBezTo>
                  <a:pt x="619" y="1145"/>
                  <a:pt x="1744" y="1838"/>
                  <a:pt x="3032" y="1850"/>
                </a:cubicBezTo>
                <a:lnTo>
                  <a:pt x="3032" y="1632"/>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6" name="Freeform 8"/>
          <p:cNvSpPr/>
          <p:nvPr userDrawn="1"/>
        </p:nvSpPr>
        <p:spPr bwMode="auto">
          <a:xfrm>
            <a:off x="3421063" y="4914900"/>
            <a:ext cx="2376487" cy="1485900"/>
          </a:xfrm>
          <a:custGeom>
            <a:avLst/>
            <a:gdLst>
              <a:gd name="T0" fmla="*/ 2817 w 2976"/>
              <a:gd name="T1" fmla="*/ 0 h 1860"/>
              <a:gd name="T2" fmla="*/ 0 w 2976"/>
              <a:gd name="T3" fmla="*/ 1642 h 1860"/>
              <a:gd name="T4" fmla="*/ 0 w 2976"/>
              <a:gd name="T5" fmla="*/ 1860 h 1860"/>
              <a:gd name="T6" fmla="*/ 2976 w 2976"/>
              <a:gd name="T7" fmla="*/ 92 h 1860"/>
              <a:gd name="T8" fmla="*/ 2817 w 2976"/>
              <a:gd name="T9" fmla="*/ 0 h 1860"/>
            </a:gdLst>
            <a:ahLst/>
            <a:cxnLst>
              <a:cxn ang="0">
                <a:pos x="T0" y="T1"/>
              </a:cxn>
              <a:cxn ang="0">
                <a:pos x="T2" y="T3"/>
              </a:cxn>
              <a:cxn ang="0">
                <a:pos x="T4" y="T5"/>
              </a:cxn>
              <a:cxn ang="0">
                <a:pos x="T6" y="T7"/>
              </a:cxn>
              <a:cxn ang="0">
                <a:pos x="T8" y="T9"/>
              </a:cxn>
            </a:cxnLst>
            <a:rect l="0" t="0" r="r" b="b"/>
            <a:pathLst>
              <a:path w="2976" h="1860">
                <a:moveTo>
                  <a:pt x="2817" y="0"/>
                </a:moveTo>
                <a:cubicBezTo>
                  <a:pt x="2239" y="962"/>
                  <a:pt x="1197" y="1613"/>
                  <a:pt x="0" y="1642"/>
                </a:cubicBezTo>
                <a:lnTo>
                  <a:pt x="0" y="1860"/>
                </a:lnTo>
                <a:cubicBezTo>
                  <a:pt x="1270" y="1822"/>
                  <a:pt x="2373" y="1121"/>
                  <a:pt x="2976" y="92"/>
                </a:cubicBezTo>
                <a:lnTo>
                  <a:pt x="2817" y="0"/>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7" name="Freeform 9"/>
          <p:cNvSpPr/>
          <p:nvPr userDrawn="1"/>
        </p:nvSpPr>
        <p:spPr bwMode="auto">
          <a:xfrm>
            <a:off x="914400" y="692150"/>
            <a:ext cx="2392362" cy="1423988"/>
          </a:xfrm>
          <a:custGeom>
            <a:avLst/>
            <a:gdLst>
              <a:gd name="T0" fmla="*/ 2998 w 2998"/>
              <a:gd name="T1" fmla="*/ 0 h 1782"/>
              <a:gd name="T2" fmla="*/ 0 w 2998"/>
              <a:gd name="T3" fmla="*/ 1681 h 1782"/>
              <a:gd name="T4" fmla="*/ 174 w 2998"/>
              <a:gd name="T5" fmla="*/ 1782 h 1782"/>
              <a:gd name="T6" fmla="*/ 2998 w 2998"/>
              <a:gd name="T7" fmla="*/ 169 h 1782"/>
              <a:gd name="T8" fmla="*/ 2998 w 2998"/>
              <a:gd name="T9" fmla="*/ 0 h 1782"/>
            </a:gdLst>
            <a:ahLst/>
            <a:cxnLst>
              <a:cxn ang="0">
                <a:pos x="T0" y="T1"/>
              </a:cxn>
              <a:cxn ang="0">
                <a:pos x="T2" y="T3"/>
              </a:cxn>
              <a:cxn ang="0">
                <a:pos x="T4" y="T5"/>
              </a:cxn>
              <a:cxn ang="0">
                <a:pos x="T6" y="T7"/>
              </a:cxn>
              <a:cxn ang="0">
                <a:pos x="T8" y="T9"/>
              </a:cxn>
            </a:cxnLst>
            <a:rect l="0" t="0" r="r" b="b"/>
            <a:pathLst>
              <a:path w="2998" h="1782">
                <a:moveTo>
                  <a:pt x="2998" y="0"/>
                </a:moveTo>
                <a:cubicBezTo>
                  <a:pt x="1733" y="12"/>
                  <a:pt x="626" y="680"/>
                  <a:pt x="0" y="1681"/>
                </a:cubicBezTo>
                <a:lnTo>
                  <a:pt x="174" y="1782"/>
                </a:lnTo>
                <a:cubicBezTo>
                  <a:pt x="759" y="829"/>
                  <a:pt x="1803" y="189"/>
                  <a:pt x="2998" y="169"/>
                </a:cubicBezTo>
                <a:lnTo>
                  <a:pt x="2998" y="0"/>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8" name="Freeform 10"/>
          <p:cNvSpPr/>
          <p:nvPr userDrawn="1"/>
        </p:nvSpPr>
        <p:spPr bwMode="auto">
          <a:xfrm>
            <a:off x="3421063" y="693738"/>
            <a:ext cx="2349500" cy="1430338"/>
          </a:xfrm>
          <a:custGeom>
            <a:avLst/>
            <a:gdLst>
              <a:gd name="T0" fmla="*/ 0 w 2943"/>
              <a:gd name="T1" fmla="*/ 168 h 1792"/>
              <a:gd name="T2" fmla="*/ 2805 w 2943"/>
              <a:gd name="T3" fmla="*/ 1792 h 1792"/>
              <a:gd name="T4" fmla="*/ 2943 w 2943"/>
              <a:gd name="T5" fmla="*/ 1712 h 1792"/>
              <a:gd name="T6" fmla="*/ 0 w 2943"/>
              <a:gd name="T7" fmla="*/ 0 h 1792"/>
              <a:gd name="T8" fmla="*/ 0 w 2943"/>
              <a:gd name="T9" fmla="*/ 168 h 1792"/>
            </a:gdLst>
            <a:ahLst/>
            <a:cxnLst>
              <a:cxn ang="0">
                <a:pos x="T0" y="T1"/>
              </a:cxn>
              <a:cxn ang="0">
                <a:pos x="T2" y="T3"/>
              </a:cxn>
              <a:cxn ang="0">
                <a:pos x="T4" y="T5"/>
              </a:cxn>
              <a:cxn ang="0">
                <a:pos x="T6" y="T7"/>
              </a:cxn>
              <a:cxn ang="0">
                <a:pos x="T8" y="T9"/>
              </a:cxn>
            </a:cxnLst>
            <a:rect l="0" t="0" r="r" b="b"/>
            <a:pathLst>
              <a:path w="2943" h="1792">
                <a:moveTo>
                  <a:pt x="0" y="168"/>
                </a:moveTo>
                <a:cubicBezTo>
                  <a:pt x="1189" y="197"/>
                  <a:pt x="2226" y="840"/>
                  <a:pt x="2805" y="1792"/>
                </a:cubicBezTo>
                <a:lnTo>
                  <a:pt x="2943" y="1712"/>
                </a:lnTo>
                <a:cubicBezTo>
                  <a:pt x="2333" y="714"/>
                  <a:pt x="1247" y="38"/>
                  <a:pt x="0" y="0"/>
                </a:cubicBezTo>
                <a:lnTo>
                  <a:pt x="0" y="168"/>
                </a:lnTo>
                <a:close/>
              </a:path>
            </a:pathLst>
          </a:custGeom>
          <a:solidFill>
            <a:schemeClr val="tx2">
              <a:lumMod val="60000"/>
              <a:lumOff val="40000"/>
            </a:schemeClr>
          </a:solidFill>
          <a:ln>
            <a:noFill/>
          </a:ln>
        </p:spPr>
        <p:txBody>
          <a:bodyPr vert="horz" wrap="square" lIns="91440" tIns="45720" rIns="91440" bIns="45720" numCol="1" anchor="t" anchorCtr="0" compatLnSpc="1"/>
          <a:lstStyle/>
          <a:p>
            <a:endParaRPr lang="zh-CN" altLang="en-US"/>
          </a:p>
        </p:txBody>
      </p:sp>
      <p:sp>
        <p:nvSpPr>
          <p:cNvPr id="21" name="图片占位符 20"/>
          <p:cNvSpPr>
            <a:spLocks noGrp="1"/>
          </p:cNvSpPr>
          <p:nvPr>
            <p:ph type="pic" sz="quarter" idx="10"/>
          </p:nvPr>
        </p:nvSpPr>
        <p:spPr>
          <a:xfrm>
            <a:off x="3421063" y="873126"/>
            <a:ext cx="2203450" cy="1960563"/>
          </a:xfrm>
          <a:custGeom>
            <a:avLst/>
            <a:gdLst>
              <a:gd name="connsiteX0" fmla="*/ 0 w 2203450"/>
              <a:gd name="connsiteY0" fmla="*/ 0 h 1960563"/>
              <a:gd name="connsiteX1" fmla="*/ 2203450 w 2203450"/>
              <a:gd name="connsiteY1" fmla="*/ 1272170 h 1960563"/>
              <a:gd name="connsiteX2" fmla="*/ 1011512 w 2203450"/>
              <a:gd name="connsiteY2" fmla="*/ 1960563 h 1960563"/>
              <a:gd name="connsiteX3" fmla="*/ 0 w 2203450"/>
              <a:gd name="connsiteY3" fmla="*/ 1375988 h 1960563"/>
            </a:gdLst>
            <a:ahLst/>
            <a:cxnLst>
              <a:cxn ang="0">
                <a:pos x="connsiteX0" y="connsiteY0"/>
              </a:cxn>
              <a:cxn ang="0">
                <a:pos x="connsiteX1" y="connsiteY1"/>
              </a:cxn>
              <a:cxn ang="0">
                <a:pos x="connsiteX2" y="connsiteY2"/>
              </a:cxn>
              <a:cxn ang="0">
                <a:pos x="connsiteX3" y="connsiteY3"/>
              </a:cxn>
            </a:cxnLst>
            <a:rect l="l" t="t" r="r" b="b"/>
            <a:pathLst>
              <a:path w="2203450" h="1960563">
                <a:moveTo>
                  <a:pt x="0" y="0"/>
                </a:moveTo>
                <a:cubicBezTo>
                  <a:pt x="934071" y="19965"/>
                  <a:pt x="1749188" y="523882"/>
                  <a:pt x="2203450" y="1272170"/>
                </a:cubicBezTo>
                <a:lnTo>
                  <a:pt x="1011512" y="1960563"/>
                </a:lnTo>
                <a:cubicBezTo>
                  <a:pt x="795957" y="1623554"/>
                  <a:pt x="424723" y="1395154"/>
                  <a:pt x="0" y="1375988"/>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2" name="图片占位符 21"/>
          <p:cNvSpPr>
            <a:spLocks noGrp="1"/>
          </p:cNvSpPr>
          <p:nvPr>
            <p:ph type="pic" sz="quarter" idx="12"/>
          </p:nvPr>
        </p:nvSpPr>
        <p:spPr>
          <a:xfrm>
            <a:off x="1103313" y="873126"/>
            <a:ext cx="2203450" cy="1960563"/>
          </a:xfrm>
          <a:custGeom>
            <a:avLst/>
            <a:gdLst>
              <a:gd name="connsiteX0" fmla="*/ 2203450 w 2203450"/>
              <a:gd name="connsiteY0" fmla="*/ 0 h 1960563"/>
              <a:gd name="connsiteX1" fmla="*/ 2203450 w 2203450"/>
              <a:gd name="connsiteY1" fmla="*/ 1375988 h 1960563"/>
              <a:gd name="connsiteX2" fmla="*/ 1191939 w 2203450"/>
              <a:gd name="connsiteY2" fmla="*/ 1960563 h 1960563"/>
              <a:gd name="connsiteX3" fmla="*/ 0 w 2203450"/>
              <a:gd name="connsiteY3" fmla="*/ 1272170 h 1960563"/>
              <a:gd name="connsiteX4" fmla="*/ 2203450 w 2203450"/>
              <a:gd name="connsiteY4" fmla="*/ 0 h 1960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450" h="1960563">
                <a:moveTo>
                  <a:pt x="2203450" y="0"/>
                </a:moveTo>
                <a:lnTo>
                  <a:pt x="2203450" y="1375988"/>
                </a:lnTo>
                <a:cubicBezTo>
                  <a:pt x="1778727" y="1395154"/>
                  <a:pt x="1407494" y="1623554"/>
                  <a:pt x="1191939" y="1960563"/>
                </a:cubicBezTo>
                <a:lnTo>
                  <a:pt x="0" y="1272170"/>
                </a:lnTo>
                <a:cubicBezTo>
                  <a:pt x="454262" y="523882"/>
                  <a:pt x="1269379" y="19965"/>
                  <a:pt x="2203450" y="0"/>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3" name="图片占位符 22"/>
          <p:cNvSpPr>
            <a:spLocks noGrp="1"/>
          </p:cNvSpPr>
          <p:nvPr>
            <p:ph type="pic" sz="quarter" idx="13"/>
          </p:nvPr>
        </p:nvSpPr>
        <p:spPr>
          <a:xfrm>
            <a:off x="720725" y="2244725"/>
            <a:ext cx="1517650" cy="2546350"/>
          </a:xfrm>
          <a:custGeom>
            <a:avLst/>
            <a:gdLst>
              <a:gd name="connsiteX0" fmla="*/ 326522 w 1517650"/>
              <a:gd name="connsiteY0" fmla="*/ 0 h 2546350"/>
              <a:gd name="connsiteX1" fmla="*/ 1517650 w 1517650"/>
              <a:gd name="connsiteY1" fmla="*/ 688721 h 2546350"/>
              <a:gd name="connsiteX2" fmla="*/ 1375545 w 1517650"/>
              <a:gd name="connsiteY2" fmla="*/ 1272776 h 2546350"/>
              <a:gd name="connsiteX3" fmla="*/ 1517650 w 1517650"/>
              <a:gd name="connsiteY3" fmla="*/ 1857629 h 2546350"/>
              <a:gd name="connsiteX4" fmla="*/ 326522 w 1517650"/>
              <a:gd name="connsiteY4" fmla="*/ 2546350 h 2546350"/>
              <a:gd name="connsiteX5" fmla="*/ 0 w 1517650"/>
              <a:gd name="connsiteY5" fmla="*/ 1272776 h 2546350"/>
              <a:gd name="connsiteX6" fmla="*/ 326522 w 1517650"/>
              <a:gd name="connsiteY6" fmla="*/ 0 h 25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650" h="2546350">
                <a:moveTo>
                  <a:pt x="326522" y="0"/>
                </a:moveTo>
                <a:lnTo>
                  <a:pt x="1517650" y="688721"/>
                </a:lnTo>
                <a:cubicBezTo>
                  <a:pt x="1427437" y="863698"/>
                  <a:pt x="1375545" y="1061845"/>
                  <a:pt x="1375545" y="1272776"/>
                </a:cubicBezTo>
                <a:cubicBezTo>
                  <a:pt x="1375545" y="1483706"/>
                  <a:pt x="1427437" y="1682653"/>
                  <a:pt x="1517650" y="1857629"/>
                </a:cubicBezTo>
                <a:lnTo>
                  <a:pt x="326522" y="2546350"/>
                </a:lnTo>
                <a:cubicBezTo>
                  <a:pt x="118155" y="2168432"/>
                  <a:pt x="0" y="1734586"/>
                  <a:pt x="0" y="1272776"/>
                </a:cubicBezTo>
                <a:cubicBezTo>
                  <a:pt x="0" y="810965"/>
                  <a:pt x="118953" y="377119"/>
                  <a:pt x="326522" y="0"/>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4" name="图片占位符 23"/>
          <p:cNvSpPr>
            <a:spLocks noGrp="1"/>
          </p:cNvSpPr>
          <p:nvPr>
            <p:ph type="pic" sz="quarter" idx="14"/>
          </p:nvPr>
        </p:nvSpPr>
        <p:spPr>
          <a:xfrm>
            <a:off x="1103313" y="4200526"/>
            <a:ext cx="2203450" cy="1960563"/>
          </a:xfrm>
          <a:custGeom>
            <a:avLst/>
            <a:gdLst>
              <a:gd name="connsiteX0" fmla="*/ 1191939 w 2203450"/>
              <a:gd name="connsiteY0" fmla="*/ 0 h 1960563"/>
              <a:gd name="connsiteX1" fmla="*/ 2203450 w 2203450"/>
              <a:gd name="connsiteY1" fmla="*/ 584015 h 1960563"/>
              <a:gd name="connsiteX2" fmla="*/ 2203450 w 2203450"/>
              <a:gd name="connsiteY2" fmla="*/ 1960563 h 1960563"/>
              <a:gd name="connsiteX3" fmla="*/ 0 w 2203450"/>
              <a:gd name="connsiteY3" fmla="*/ 687875 h 1960563"/>
            </a:gdLst>
            <a:ahLst/>
            <a:cxnLst>
              <a:cxn ang="0">
                <a:pos x="connsiteX0" y="connsiteY0"/>
              </a:cxn>
              <a:cxn ang="0">
                <a:pos x="connsiteX1" y="connsiteY1"/>
              </a:cxn>
              <a:cxn ang="0">
                <a:pos x="connsiteX2" y="connsiteY2"/>
              </a:cxn>
              <a:cxn ang="0">
                <a:pos x="connsiteX3" y="connsiteY3"/>
              </a:cxn>
            </a:cxnLst>
            <a:rect l="l" t="t" r="r" b="b"/>
            <a:pathLst>
              <a:path w="2203450" h="1960563">
                <a:moveTo>
                  <a:pt x="1191939" y="0"/>
                </a:moveTo>
                <a:cubicBezTo>
                  <a:pt x="1407494" y="337147"/>
                  <a:pt x="1778727" y="564840"/>
                  <a:pt x="2203450" y="584015"/>
                </a:cubicBezTo>
                <a:lnTo>
                  <a:pt x="2203450" y="1960563"/>
                </a:lnTo>
                <a:cubicBezTo>
                  <a:pt x="1269379" y="1941389"/>
                  <a:pt x="454262" y="1436468"/>
                  <a:pt x="0" y="687875"/>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
        <p:nvSpPr>
          <p:cNvPr id="25" name="图片占位符 24"/>
          <p:cNvSpPr>
            <a:spLocks noGrp="1"/>
          </p:cNvSpPr>
          <p:nvPr>
            <p:ph type="pic" sz="quarter" idx="15"/>
          </p:nvPr>
        </p:nvSpPr>
        <p:spPr>
          <a:xfrm>
            <a:off x="3421063" y="4200526"/>
            <a:ext cx="2203450" cy="1960563"/>
          </a:xfrm>
          <a:custGeom>
            <a:avLst/>
            <a:gdLst>
              <a:gd name="connsiteX0" fmla="*/ 1011512 w 2203450"/>
              <a:gd name="connsiteY0" fmla="*/ 0 h 1960563"/>
              <a:gd name="connsiteX1" fmla="*/ 2203450 w 2203450"/>
              <a:gd name="connsiteY1" fmla="*/ 688393 h 1960563"/>
              <a:gd name="connsiteX2" fmla="*/ 0 w 2203450"/>
              <a:gd name="connsiteY2" fmla="*/ 1960563 h 1960563"/>
              <a:gd name="connsiteX3" fmla="*/ 0 w 2203450"/>
              <a:gd name="connsiteY3" fmla="*/ 584575 h 1960563"/>
              <a:gd name="connsiteX4" fmla="*/ 1011512 w 2203450"/>
              <a:gd name="connsiteY4" fmla="*/ 0 h 1960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450" h="1960563">
                <a:moveTo>
                  <a:pt x="1011512" y="0"/>
                </a:moveTo>
                <a:lnTo>
                  <a:pt x="2203450" y="688393"/>
                </a:lnTo>
                <a:cubicBezTo>
                  <a:pt x="1749188" y="1436682"/>
                  <a:pt x="934071" y="1941397"/>
                  <a:pt x="0" y="1960563"/>
                </a:cubicBezTo>
                <a:lnTo>
                  <a:pt x="0" y="584575"/>
                </a:lnTo>
                <a:cubicBezTo>
                  <a:pt x="424723" y="565409"/>
                  <a:pt x="795957" y="337009"/>
                  <a:pt x="1011512" y="0"/>
                </a:cubicBezTo>
                <a:close/>
              </a:path>
            </a:pathLst>
          </a:custGeom>
        </p:spPr>
        <p:txBody>
          <a:bodyPr wrap="square">
            <a:noAutofit/>
          </a:bodyPr>
          <a:lstStyle>
            <a:lvl1pPr>
              <a:defRPr>
                <a:ea typeface="微软雅黑" panose="020B0503020204020204" pitchFamily="34" charset="-122"/>
              </a:defRPr>
            </a:lvl1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25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5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6F6F6"/>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accent1"/>
          </a:solidFill>
          <a:latin typeface="+mn-lt"/>
          <a:ea typeface="+mn-ea"/>
          <a:cs typeface="+mn-cs"/>
        </a:defRPr>
      </a:lvl1pPr>
      <a:lvl2pPr marL="742950" indent="-285750" algn="l" rtl="0" eaLnBrk="1" fontAlgn="base" hangingPunct="1">
        <a:spcBef>
          <a:spcPct val="20000"/>
        </a:spcBef>
        <a:spcAft>
          <a:spcPct val="0"/>
        </a:spcAft>
        <a:buChar char="–"/>
        <a:defRPr sz="2000">
          <a:solidFill>
            <a:schemeClr val="accent1"/>
          </a:solidFill>
          <a:latin typeface="+mn-lt"/>
          <a:ea typeface="仿宋_GB2312" panose="02010609030101010101"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5.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tags" Target="../tags/tag37.xml"/><Relationship Id="rId6" Type="http://schemas.openxmlformats.org/officeDocument/2006/relationships/image" Target="../media/image26.png"/><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3" Type="http://schemas.openxmlformats.org/officeDocument/2006/relationships/notesSlide" Target="../notesSlides/notesSlide12.xml"/><Relationship Id="rId12" Type="http://schemas.openxmlformats.org/officeDocument/2006/relationships/slideLayout" Target="../slideLayouts/slideLayout5.xml"/><Relationship Id="rId11" Type="http://schemas.openxmlformats.org/officeDocument/2006/relationships/image" Target="../media/image29.png"/><Relationship Id="rId10" Type="http://schemas.openxmlformats.org/officeDocument/2006/relationships/tags" Target="../tags/tag38.xml"/><Relationship Id="rId1" Type="http://schemas.openxmlformats.org/officeDocument/2006/relationships/tags" Target="../tags/tag32.xml"/></Relationships>
</file>

<file path=ppt/slides/_rels/slide1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image" Target="../media/image31.png"/><Relationship Id="rId7" Type="http://schemas.openxmlformats.org/officeDocument/2006/relationships/tags" Target="../tags/tag44.xml"/><Relationship Id="rId6" Type="http://schemas.openxmlformats.org/officeDocument/2006/relationships/image" Target="../media/image30.png"/><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5" Type="http://schemas.openxmlformats.org/officeDocument/2006/relationships/notesSlide" Target="../notesSlides/notesSlide13.xml"/><Relationship Id="rId14" Type="http://schemas.openxmlformats.org/officeDocument/2006/relationships/slideLayout" Target="../slideLayouts/slideLayout5.xml"/><Relationship Id="rId13" Type="http://schemas.openxmlformats.org/officeDocument/2006/relationships/image" Target="../media/image33.png"/><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image" Target="../media/image32.png"/><Relationship Id="rId1" Type="http://schemas.openxmlformats.org/officeDocument/2006/relationships/tags" Target="../tags/tag39.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5.xml"/><Relationship Id="rId3" Type="http://schemas.openxmlformats.org/officeDocument/2006/relationships/tags" Target="../tags/tag49.xml"/><Relationship Id="rId2" Type="http://schemas.openxmlformats.org/officeDocument/2006/relationships/image" Target="../media/image34.png"/><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3" Type="http://schemas.openxmlformats.org/officeDocument/2006/relationships/notesSlide" Target="../notesSlides/notesSlide15.xml"/><Relationship Id="rId12" Type="http://schemas.openxmlformats.org/officeDocument/2006/relationships/slideLayout" Target="../slideLayouts/slideLayout5.xml"/><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tags" Target="../tags/tag50.xml"/></Relationships>
</file>

<file path=ppt/slides/_rels/slide16.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tags" Target="../tags/tag5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jpeg"/><Relationship Id="rId12" Type="http://schemas.openxmlformats.org/officeDocument/2006/relationships/notesSlide" Target="../notesSlides/notesSlide16.xml"/><Relationship Id="rId11" Type="http://schemas.openxmlformats.org/officeDocument/2006/relationships/slideLayout" Target="../slideLayouts/slideLayout5.xml"/><Relationship Id="rId10" Type="http://schemas.openxmlformats.org/officeDocument/2006/relationships/image" Target="../media/image47.png"/><Relationship Id="rId1" Type="http://schemas.openxmlformats.org/officeDocument/2006/relationships/tags" Target="../tags/tag5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6" Type="http://schemas.openxmlformats.org/officeDocument/2006/relationships/notesSlide" Target="../notesSlides/notesSlide2.xml"/><Relationship Id="rId25" Type="http://schemas.openxmlformats.org/officeDocument/2006/relationships/slideLayout" Target="../slideLayouts/slideLayout8.xml"/><Relationship Id="rId24" Type="http://schemas.openxmlformats.org/officeDocument/2006/relationships/image" Target="../media/image7.jpeg"/><Relationship Id="rId23" Type="http://schemas.openxmlformats.org/officeDocument/2006/relationships/image" Target="../media/image6.jpeg"/><Relationship Id="rId22" Type="http://schemas.openxmlformats.org/officeDocument/2006/relationships/image" Target="../media/image5.jpeg"/><Relationship Id="rId21" Type="http://schemas.openxmlformats.org/officeDocument/2006/relationships/image" Target="../media/image4.jpeg"/><Relationship Id="rId20" Type="http://schemas.openxmlformats.org/officeDocument/2006/relationships/tags" Target="../tags/tag18.xml"/><Relationship Id="rId2" Type="http://schemas.openxmlformats.org/officeDocument/2006/relationships/tags" Target="../tags/tag2.xml"/><Relationship Id="rId19" Type="http://schemas.openxmlformats.org/officeDocument/2006/relationships/image" Target="../media/image3.png"/><Relationship Id="rId18" Type="http://schemas.openxmlformats.org/officeDocument/2006/relationships/tags" Target="../tags/tag17.xml"/><Relationship Id="rId17" Type="http://schemas.openxmlformats.org/officeDocument/2006/relationships/image" Target="../media/image2.jpeg"/><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xml"/><Relationship Id="rId3" Type="http://schemas.openxmlformats.org/officeDocument/2006/relationships/tags" Target="../tags/tag22.xml"/><Relationship Id="rId2" Type="http://schemas.openxmlformats.org/officeDocument/2006/relationships/image" Target="../media/image13.png"/><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14.png"/><Relationship Id="rId2" Type="http://schemas.openxmlformats.org/officeDocument/2006/relationships/tags" Target="../tags/tag24.xml"/><Relationship Id="rId1" Type="http://schemas.openxmlformats.org/officeDocument/2006/relationships/tags" Target="../tags/tag2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15.png"/><Relationship Id="rId2" Type="http://schemas.openxmlformats.org/officeDocument/2006/relationships/tags" Target="../tags/tag26.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5.xml"/><Relationship Id="rId3" Type="http://schemas.openxmlformats.org/officeDocument/2006/relationships/image" Target="../media/image16.png"/><Relationship Id="rId2" Type="http://schemas.openxmlformats.org/officeDocument/2006/relationships/tags" Target="../tags/tag28.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tags" Target="../tags/tag30.xml"/><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PT设计宝典_6400"/>
          <p:cNvSpPr txBox="1">
            <a:spLocks noChangeArrowheads="1"/>
          </p:cNvSpPr>
          <p:nvPr/>
        </p:nvSpPr>
        <p:spPr bwMode="auto">
          <a:xfrm>
            <a:off x="6530340" y="2780665"/>
            <a:ext cx="5845175" cy="969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buFontTx/>
            </a:pPr>
            <a:r>
              <a:rPr lang="ru-RU" sz="3200" b="1" dirty="0">
                <a:latin typeface="Arial" panose="020B0604020202020204" pitchFamily="34" charset="0"/>
                <a:ea typeface="微软雅黑" panose="020B0503020204020204" pitchFamily="34" charset="-122"/>
                <a:cs typeface="Arial" panose="020B0604020202020204" pitchFamily="34" charset="0"/>
              </a:rPr>
              <a:t>Генераторная установка XIN YA TONG</a:t>
            </a:r>
            <a:endParaRPr lang="ru-RU" sz="3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 name="PPT设计宝典_6400"/>
          <p:cNvSpPr txBox="1"/>
          <p:nvPr/>
        </p:nvSpPr>
        <p:spPr>
          <a:xfrm>
            <a:off x="7348101" y="4209932"/>
            <a:ext cx="4100544" cy="400050"/>
          </a:xfrm>
          <a:prstGeom prst="rect">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defPPr>
              <a:defRPr lang="zh-CN"/>
            </a:defPPr>
            <a:lvl1pPr marL="0" marR="0" indent="0" algn="ctr" defTabSz="914400" eaLnBrk="1" latinLnBrk="0" hangingPunct="1">
              <a:lnSpc>
                <a:spcPct val="100000"/>
              </a:lnSpc>
              <a:buClrTx/>
              <a:buSzTx/>
              <a:buNone/>
              <a:defRPr kumimoji="0" sz="2000" b="0" i="0" u="none" strike="noStrike" cap="none" normalizeH="0" baseline="0">
                <a:ln>
                  <a:noFill/>
                </a:ln>
                <a:solidFill>
                  <a:schemeClr val="bg1"/>
                </a:solidFill>
                <a:effectLst/>
                <a:latin typeface="+mj-ea"/>
                <a:ea typeface="+mj-ea"/>
              </a:defRPr>
            </a:lvl1pPr>
          </a:lstStyle>
          <a:p>
            <a:r>
              <a:rPr lang="ru-RU" sz="1600" dirty="0" smtClean="0">
                <a:latin typeface="Arial" panose="020B0604020202020204" pitchFamily="34" charset="0"/>
                <a:ea typeface="微软雅黑" panose="020B0503020204020204" pitchFamily="34" charset="-122"/>
                <a:cs typeface="Arial" panose="020B0604020202020204" pitchFamily="34" charset="0"/>
              </a:rPr>
              <a:t>Laizhou Xin Ya Tong Metal Making Co., Ltd</a:t>
            </a:r>
            <a:endParaRPr lang="ru-RU" sz="1600" dirty="0">
              <a:latin typeface="Arial" panose="020B0604020202020204" pitchFamily="34" charset="0"/>
              <a:ea typeface="微软雅黑" panose="020B0503020204020204" pitchFamily="34" charset="-122"/>
              <a:cs typeface="Arial" panose="020B0604020202020204" pitchFamily="34" charset="0"/>
            </a:endParaRPr>
          </a:p>
        </p:txBody>
      </p:sp>
      <p:sp>
        <p:nvSpPr>
          <p:cNvPr id="47" name="PPT设计宝典_2291"/>
          <p:cNvSpPr/>
          <p:nvPr/>
        </p:nvSpPr>
        <p:spPr bwMode="auto">
          <a:xfrm>
            <a:off x="4755247" y="-646743"/>
            <a:ext cx="500499" cy="500499"/>
          </a:xfrm>
          <a:prstGeom prst="roundRect">
            <a:avLst>
              <a:gd name="adj" fmla="val 7214"/>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49" name="PPT设计宝典_2291"/>
          <p:cNvSpPr/>
          <p:nvPr/>
        </p:nvSpPr>
        <p:spPr bwMode="auto">
          <a:xfrm>
            <a:off x="5338721" y="-646743"/>
            <a:ext cx="500499" cy="500499"/>
          </a:xfrm>
          <a:prstGeom prst="roundRect">
            <a:avLst>
              <a:gd name="adj" fmla="val 721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1" name="PPT设计宝典_2291"/>
          <p:cNvSpPr/>
          <p:nvPr/>
        </p:nvSpPr>
        <p:spPr bwMode="auto">
          <a:xfrm>
            <a:off x="5922195" y="-646743"/>
            <a:ext cx="500499" cy="500499"/>
          </a:xfrm>
          <a:prstGeom prst="roundRect">
            <a:avLst>
              <a:gd name="adj" fmla="val 7214"/>
            </a:avLst>
          </a:prstGeom>
          <a:gradFill>
            <a:gsLst>
              <a:gs pos="54000">
                <a:schemeClr val="accent3">
                  <a:lumMod val="98000"/>
                  <a:lumOff val="2000"/>
                </a:schemeClr>
              </a:gs>
              <a:gs pos="0">
                <a:schemeClr val="accent3">
                  <a:lumMod val="90000"/>
                  <a:lumOff val="10000"/>
                </a:schemeClr>
              </a:gs>
              <a:gs pos="100000">
                <a:schemeClr val="accent3">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3" name="PPT设计宝典_2291"/>
          <p:cNvSpPr/>
          <p:nvPr/>
        </p:nvSpPr>
        <p:spPr bwMode="auto">
          <a:xfrm>
            <a:off x="6514378" y="-646743"/>
            <a:ext cx="500499" cy="500499"/>
          </a:xfrm>
          <a:prstGeom prst="roundRect">
            <a:avLst>
              <a:gd name="adj" fmla="val 7214"/>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55" name="PPT设计宝典_0643"/>
          <p:cNvSpPr/>
          <p:nvPr/>
        </p:nvSpPr>
        <p:spPr bwMode="auto">
          <a:xfrm>
            <a:off x="7097852" y="-646743"/>
            <a:ext cx="500499" cy="500499"/>
          </a:xfrm>
          <a:prstGeom prst="roundRect">
            <a:avLst>
              <a:gd name="adj" fmla="val 7214"/>
            </a:avLst>
          </a:prstGeom>
          <a:gradFill>
            <a:gsLst>
              <a:gs pos="56000">
                <a:schemeClr val="accent5">
                  <a:lumMod val="98000"/>
                  <a:lumOff val="2000"/>
                </a:schemeClr>
              </a:gs>
              <a:gs pos="0">
                <a:schemeClr val="accent5">
                  <a:lumMod val="85000"/>
                  <a:lumOff val="15000"/>
                </a:schemeClr>
              </a:gs>
              <a:gs pos="100000">
                <a:schemeClr val="accent5">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7" name="PPT设计宝典_0643"/>
          <p:cNvSpPr/>
          <p:nvPr/>
        </p:nvSpPr>
        <p:spPr bwMode="auto">
          <a:xfrm>
            <a:off x="1431617" y="-646743"/>
            <a:ext cx="500499" cy="500499"/>
          </a:xfrm>
          <a:prstGeom prst="roundRect">
            <a:avLst>
              <a:gd name="adj" fmla="val 7214"/>
            </a:avLst>
          </a:prstGeom>
          <a:solidFill>
            <a:schemeClr val="accent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59" name="PPT设计宝典_0643"/>
          <p:cNvSpPr/>
          <p:nvPr/>
        </p:nvSpPr>
        <p:spPr bwMode="auto">
          <a:xfrm>
            <a:off x="2015091" y="-646743"/>
            <a:ext cx="500499" cy="500499"/>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1" name="PPT设计宝典_0643"/>
          <p:cNvSpPr/>
          <p:nvPr/>
        </p:nvSpPr>
        <p:spPr bwMode="auto">
          <a:xfrm>
            <a:off x="2598565" y="-646743"/>
            <a:ext cx="500499" cy="500499"/>
          </a:xfrm>
          <a:prstGeom prst="roundRect">
            <a:avLst>
              <a:gd name="adj" fmla="val 7214"/>
            </a:avLst>
          </a:prstGeom>
          <a:solidFill>
            <a:schemeClr val="accent3"/>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3" name="PPT设计宝典_4367"/>
          <p:cNvSpPr/>
          <p:nvPr/>
        </p:nvSpPr>
        <p:spPr bwMode="auto">
          <a:xfrm>
            <a:off x="3190748" y="-646743"/>
            <a:ext cx="500499" cy="500499"/>
          </a:xfrm>
          <a:prstGeom prst="roundRect">
            <a:avLst>
              <a:gd name="adj" fmla="val 7214"/>
            </a:avLst>
          </a:prstGeom>
          <a:solidFill>
            <a:schemeClr val="accent4"/>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5" name="PPT设计宝典_4367"/>
          <p:cNvSpPr/>
          <p:nvPr/>
        </p:nvSpPr>
        <p:spPr bwMode="auto">
          <a:xfrm>
            <a:off x="3774222" y="-646743"/>
            <a:ext cx="500499" cy="500499"/>
          </a:xfrm>
          <a:prstGeom prst="roundRect">
            <a:avLst>
              <a:gd name="adj" fmla="val 7214"/>
            </a:avLst>
          </a:prstGeom>
          <a:solidFill>
            <a:schemeClr val="accent6"/>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7" name="PPT设计宝典_4367"/>
          <p:cNvSpPr/>
          <p:nvPr/>
        </p:nvSpPr>
        <p:spPr bwMode="auto">
          <a:xfrm>
            <a:off x="7711463" y="-646743"/>
            <a:ext cx="500499" cy="500499"/>
          </a:xfrm>
          <a:prstGeom prst="roundRect">
            <a:avLst>
              <a:gd name="adj" fmla="val 7214"/>
            </a:avLst>
          </a:pr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69" name="PPT设计宝典_4367"/>
          <p:cNvSpPr/>
          <p:nvPr/>
        </p:nvSpPr>
        <p:spPr bwMode="auto">
          <a:xfrm>
            <a:off x="8710959" y="-646743"/>
            <a:ext cx="500499" cy="500499"/>
          </a:xfrm>
          <a:prstGeom prst="roundRect">
            <a:avLst>
              <a:gd name="adj" fmla="val 7214"/>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71" name="PPT设计宝典_7071"/>
          <p:cNvSpPr/>
          <p:nvPr/>
        </p:nvSpPr>
        <p:spPr bwMode="auto">
          <a:xfrm>
            <a:off x="9294433" y="-646743"/>
            <a:ext cx="500499" cy="500499"/>
          </a:xfrm>
          <a:prstGeom prst="roundRect">
            <a:avLst>
              <a:gd name="adj" fmla="val 7214"/>
            </a:avLst>
          </a:pr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73" name="PPT设计宝典_7071"/>
          <p:cNvSpPr/>
          <p:nvPr/>
        </p:nvSpPr>
        <p:spPr bwMode="auto">
          <a:xfrm>
            <a:off x="9877907" y="-646743"/>
            <a:ext cx="500499" cy="500499"/>
          </a:xfrm>
          <a:prstGeom prst="roundRect">
            <a:avLst>
              <a:gd name="adj" fmla="val 7214"/>
            </a:avLst>
          </a:prstGeom>
          <a:gradFill>
            <a:gsLst>
              <a:gs pos="54000">
                <a:schemeClr val="accent3">
                  <a:lumMod val="98000"/>
                  <a:lumOff val="2000"/>
                </a:schemeClr>
              </a:gs>
              <a:gs pos="0">
                <a:schemeClr val="accent3">
                  <a:lumMod val="90000"/>
                  <a:lumOff val="10000"/>
                </a:schemeClr>
              </a:gs>
              <a:gs pos="100000">
                <a:schemeClr val="accent3">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75" name="PPT设计宝典_7071"/>
          <p:cNvSpPr/>
          <p:nvPr/>
        </p:nvSpPr>
        <p:spPr bwMode="auto">
          <a:xfrm>
            <a:off x="10470090" y="-646743"/>
            <a:ext cx="500499" cy="500499"/>
          </a:xfrm>
          <a:prstGeom prst="roundRect">
            <a:avLst>
              <a:gd name="adj" fmla="val 7214"/>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77" name="PPT设计宝典_7071"/>
          <p:cNvSpPr/>
          <p:nvPr/>
        </p:nvSpPr>
        <p:spPr bwMode="auto">
          <a:xfrm>
            <a:off x="11053564" y="-646743"/>
            <a:ext cx="500499" cy="500499"/>
          </a:xfrm>
          <a:prstGeom prst="roundRect">
            <a:avLst>
              <a:gd name="adj" fmla="val 7214"/>
            </a:avLst>
          </a:prstGeom>
          <a:gradFill>
            <a:gsLst>
              <a:gs pos="56000">
                <a:schemeClr val="accent5">
                  <a:lumMod val="98000"/>
                  <a:lumOff val="2000"/>
                </a:schemeClr>
              </a:gs>
              <a:gs pos="0">
                <a:schemeClr val="accent5">
                  <a:lumMod val="85000"/>
                  <a:lumOff val="15000"/>
                </a:schemeClr>
              </a:gs>
              <a:gs pos="100000">
                <a:schemeClr val="accent5">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sp>
        <p:nvSpPr>
          <p:cNvPr id="79" name="PPT设计宝典_6423"/>
          <p:cNvSpPr/>
          <p:nvPr/>
        </p:nvSpPr>
        <p:spPr bwMode="auto">
          <a:xfrm>
            <a:off x="11667175" y="-646743"/>
            <a:ext cx="500499" cy="500499"/>
          </a:xfrm>
          <a:prstGeom prst="roundRect">
            <a:avLst>
              <a:gd name="adj" fmla="val 7214"/>
            </a:avLst>
          </a:prstGeom>
          <a:gradFill>
            <a:gsLst>
              <a:gs pos="54000">
                <a:schemeClr val="accent6">
                  <a:lumMod val="98000"/>
                  <a:lumOff val="2000"/>
                </a:schemeClr>
              </a:gs>
              <a:gs pos="0">
                <a:schemeClr val="accent6">
                  <a:lumMod val="85000"/>
                  <a:lumOff val="15000"/>
                </a:schemeClr>
              </a:gs>
              <a:gs pos="100000">
                <a:schemeClr val="accent6">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bg1"/>
              </a:solidFill>
              <a:effectLst/>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1"/>
          <a:srcRect l="2706" t="6844" r="7809"/>
          <a:stretch>
            <a:fillRect/>
          </a:stretch>
        </p:blipFill>
        <p:spPr>
          <a:xfrm>
            <a:off x="1123950" y="2132965"/>
            <a:ext cx="4398645" cy="2712720"/>
          </a:xfrm>
          <a:prstGeom prst="rect">
            <a:avLst/>
          </a:prstGeom>
        </p:spPr>
      </p:pic>
      <p:sp>
        <p:nvSpPr>
          <p:cNvPr id="3" name="PPT设计宝典_6400"/>
          <p:cNvSpPr txBox="1"/>
          <p:nvPr/>
        </p:nvSpPr>
        <p:spPr>
          <a:xfrm>
            <a:off x="7348101" y="5589270"/>
            <a:ext cx="4100544" cy="734060"/>
          </a:xfrm>
          <a:prstGeom prst="rect">
            <a:avLst/>
          </a:prstGeom>
          <a:solidFill>
            <a:schemeClr val="accent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defPPr>
              <a:defRPr lang="zh-CN"/>
            </a:defPPr>
            <a:lvl1pPr marL="0" marR="0" indent="0" algn="ctr" defTabSz="914400" eaLnBrk="1" latinLnBrk="0" hangingPunct="1">
              <a:lnSpc>
                <a:spcPct val="100000"/>
              </a:lnSpc>
              <a:buClrTx/>
              <a:buSzTx/>
              <a:buNone/>
              <a:defRPr kumimoji="0" sz="2000" b="0" i="0" u="none" strike="noStrike" cap="none" normalizeH="0" baseline="0">
                <a:ln>
                  <a:noFill/>
                </a:ln>
                <a:solidFill>
                  <a:schemeClr val="bg1"/>
                </a:solidFill>
                <a:effectLst/>
                <a:latin typeface="+mj-ea"/>
                <a:ea typeface="+mj-ea"/>
              </a:defRPr>
            </a:lvl1pPr>
          </a:lstStyle>
          <a:p>
            <a:r>
              <a:rPr lang="ru-RU" sz="1800" dirty="0">
                <a:latin typeface="Arial" panose="020B0604020202020204" pitchFamily="34" charset="0"/>
                <a:ea typeface="微软雅黑" panose="020B0503020204020204" pitchFamily="34" charset="-122"/>
                <a:cs typeface="Arial" panose="020B0604020202020204" pitchFamily="34" charset="0"/>
              </a:rPr>
              <a:t>Контактное лицо: Цзяо Мэнцзяо</a:t>
            </a:r>
            <a:endParaRPr lang="ru-RU" sz="1800" dirty="0">
              <a:latin typeface="Arial" panose="020B0604020202020204" pitchFamily="34" charset="0"/>
              <a:ea typeface="微软雅黑" panose="020B0503020204020204" pitchFamily="34" charset="-122"/>
              <a:cs typeface="Arial" panose="020B0604020202020204" pitchFamily="34" charset="0"/>
            </a:endParaRPr>
          </a:p>
          <a:p>
            <a:r>
              <a:rPr lang="ru-RU" sz="1800" dirty="0">
                <a:latin typeface="Arial" panose="020B0604020202020204" pitchFamily="34" charset="0"/>
                <a:ea typeface="微软雅黑" panose="020B0503020204020204" pitchFamily="34" charset="-122"/>
                <a:cs typeface="Arial" panose="020B0604020202020204" pitchFamily="34" charset="0"/>
              </a:rPr>
              <a:t>Тел：18505452477</a:t>
            </a:r>
            <a:endParaRPr lang="ru-RU" sz="1800"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7425">
        <p:blinds dir="vert"/>
      </p:transition>
    </mc:Choice>
    <mc:Fallback>
      <p:transition spd="slow" advTm="742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by="(-#ppt_w*2)" calcmode="lin" valueType="num">
                                      <p:cBhvr rctx="PPT">
                                        <p:cTn id="7" dur="150" autoRev="1" fill="hold">
                                          <p:stCondLst>
                                            <p:cond delay="0"/>
                                          </p:stCondLst>
                                        </p:cTn>
                                        <p:tgtEl>
                                          <p:spTgt spid="28"/>
                                        </p:tgtEl>
                                        <p:attrNameLst>
                                          <p:attrName>ppt_w</p:attrName>
                                        </p:attrNameLst>
                                      </p:cBhvr>
                                    </p:anim>
                                    <p:anim by="(#ppt_w*0.50)" calcmode="lin" valueType="num">
                                      <p:cBhvr>
                                        <p:cTn id="8" dur="150" decel="50000" autoRev="1" fill="hold">
                                          <p:stCondLst>
                                            <p:cond delay="0"/>
                                          </p:stCondLst>
                                        </p:cTn>
                                        <p:tgtEl>
                                          <p:spTgt spid="28"/>
                                        </p:tgtEl>
                                        <p:attrNameLst>
                                          <p:attrName>ppt_x</p:attrName>
                                        </p:attrNameLst>
                                      </p:cBhvr>
                                    </p:anim>
                                    <p:anim from="(-#ppt_h/2)" to="(#ppt_y)" calcmode="lin" valueType="num">
                                      <p:cBhvr>
                                        <p:cTn id="9" dur="300" fill="hold">
                                          <p:stCondLst>
                                            <p:cond delay="0"/>
                                          </p:stCondLst>
                                        </p:cTn>
                                        <p:tgtEl>
                                          <p:spTgt spid="28"/>
                                        </p:tgtEl>
                                        <p:attrNameLst>
                                          <p:attrName>ppt_y</p:attrName>
                                        </p:attrNameLst>
                                      </p:cBhvr>
                                    </p:anim>
                                    <p:animRot by="21600000">
                                      <p:cBhvr>
                                        <p:cTn id="10" dur="300" fill="hold">
                                          <p:stCondLst>
                                            <p:cond delay="0"/>
                                          </p:stCondLst>
                                        </p:cTn>
                                        <p:tgtEl>
                                          <p:spTgt spid="28"/>
                                        </p:tgtEl>
                                        <p:attrNameLst>
                                          <p:attrName>r</p:attrName>
                                        </p:attrNameLst>
                                      </p:cBhvr>
                                    </p:animRot>
                                  </p:childTnLst>
                                </p:cTn>
                              </p:par>
                            </p:childTnLst>
                          </p:cTn>
                        </p:par>
                        <p:par>
                          <p:cTn id="11" fill="hold">
                            <p:stCondLst>
                              <p:cond delay="1290"/>
                            </p:stCondLst>
                            <p:childTnLst>
                              <p:par>
                                <p:cTn id="12" presetID="22" presetClass="entr" presetSubtype="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300"/>
                                        <p:tgtEl>
                                          <p:spTgt spid="30"/>
                                        </p:tgtEl>
                                      </p:cBhvr>
                                    </p:animEffect>
                                  </p:childTnLst>
                                </p:cTn>
                              </p:par>
                            </p:childTnLst>
                          </p:cTn>
                        </p:par>
                        <p:par>
                          <p:cTn id="15" fill="hold">
                            <p:stCondLst>
                              <p:cond delay="179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bldLvl="0" animBg="1"/>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 name="文本框 2"/>
          <p:cNvSpPr txBox="1"/>
          <p:nvPr>
            <p:custDataLst>
              <p:tags r:id="rId1"/>
            </p:custDataLst>
          </p:nvPr>
        </p:nvSpPr>
        <p:spPr>
          <a:xfrm>
            <a:off x="1778000" y="547370"/>
            <a:ext cx="8880475" cy="460375"/>
          </a:xfrm>
          <a:prstGeom prst="rect">
            <a:avLst/>
          </a:prstGeom>
          <a:noFill/>
        </p:spPr>
        <p:txBody>
          <a:bodyPr wrap="square" rtlCol="0">
            <a:spAutoFit/>
          </a:bodyPr>
          <a:lstStyle/>
          <a:p>
            <a:pPr indent="0" algn="l">
              <a:buFont typeface="Wingdings" panose="05000000000000000000" pitchFamily="2" charset="2"/>
              <a:buNone/>
            </a:pPr>
            <a:r>
              <a:rPr lang="ru-RU" sz="2400" b="1" dirty="0">
                <a:solidFill>
                  <a:srgbClr val="C00000"/>
                </a:solidFill>
                <a:ea typeface="微软雅黑" panose="020B0503020204020204" pitchFamily="34" charset="-122"/>
                <a:cs typeface="Arial" panose="020B0604020202020204" pitchFamily="34" charset="0"/>
              </a:rPr>
              <a:t>Видимое качество — ваше доверие и наша гарантия</a:t>
            </a:r>
            <a:endParaRPr lang="ru-RU" sz="2400" b="1" dirty="0">
              <a:solidFill>
                <a:srgbClr val="C00000"/>
              </a:solidFill>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2"/>
          <a:srcRect r="42958"/>
          <a:stretch>
            <a:fillRect/>
          </a:stretch>
        </p:blipFill>
        <p:spPr>
          <a:xfrm>
            <a:off x="1705610" y="1482090"/>
            <a:ext cx="2916555" cy="1567815"/>
          </a:xfrm>
          <a:prstGeom prst="rect">
            <a:avLst/>
          </a:prstGeom>
        </p:spPr>
      </p:pic>
      <p:pic>
        <p:nvPicPr>
          <p:cNvPr id="5" name="图片 4"/>
          <p:cNvPicPr>
            <a:picLocks noChangeAspect="1"/>
          </p:cNvPicPr>
          <p:nvPr/>
        </p:nvPicPr>
        <p:blipFill>
          <a:blip r:embed="rId3"/>
          <a:srcRect r="43201"/>
          <a:stretch>
            <a:fillRect/>
          </a:stretch>
        </p:blipFill>
        <p:spPr>
          <a:xfrm>
            <a:off x="4880610" y="1479550"/>
            <a:ext cx="1886585" cy="1617980"/>
          </a:xfrm>
          <a:prstGeom prst="rect">
            <a:avLst/>
          </a:prstGeom>
        </p:spPr>
      </p:pic>
      <p:pic>
        <p:nvPicPr>
          <p:cNvPr id="6" name="图片 5"/>
          <p:cNvPicPr>
            <a:picLocks noChangeAspect="1"/>
          </p:cNvPicPr>
          <p:nvPr/>
        </p:nvPicPr>
        <p:blipFill>
          <a:blip r:embed="rId4"/>
          <a:srcRect b="15979"/>
          <a:stretch>
            <a:fillRect/>
          </a:stretch>
        </p:blipFill>
        <p:spPr>
          <a:xfrm>
            <a:off x="1778000" y="3789045"/>
            <a:ext cx="2472055" cy="2004695"/>
          </a:xfrm>
          <a:prstGeom prst="rect">
            <a:avLst/>
          </a:prstGeom>
        </p:spPr>
      </p:pic>
      <p:pic>
        <p:nvPicPr>
          <p:cNvPr id="8" name="图片 7"/>
          <p:cNvPicPr>
            <a:picLocks noChangeAspect="1"/>
          </p:cNvPicPr>
          <p:nvPr/>
        </p:nvPicPr>
        <p:blipFill>
          <a:blip r:embed="rId5"/>
          <a:srcRect b="25904"/>
          <a:stretch>
            <a:fillRect/>
          </a:stretch>
        </p:blipFill>
        <p:spPr>
          <a:xfrm>
            <a:off x="4370070" y="3778885"/>
            <a:ext cx="3241675" cy="2000885"/>
          </a:xfrm>
          <a:prstGeom prst="rect">
            <a:avLst/>
          </a:prstGeom>
        </p:spPr>
      </p:pic>
      <p:pic>
        <p:nvPicPr>
          <p:cNvPr id="10" name="图片 9"/>
          <p:cNvPicPr>
            <a:picLocks noChangeAspect="1"/>
          </p:cNvPicPr>
          <p:nvPr/>
        </p:nvPicPr>
        <p:blipFill>
          <a:blip r:embed="rId6"/>
          <a:srcRect b="34435"/>
          <a:stretch>
            <a:fillRect/>
          </a:stretch>
        </p:blipFill>
        <p:spPr>
          <a:xfrm>
            <a:off x="7774940" y="3778885"/>
            <a:ext cx="2814320" cy="1966595"/>
          </a:xfrm>
          <a:prstGeom prst="rect">
            <a:avLst/>
          </a:prstGeom>
        </p:spPr>
      </p:pic>
      <p:sp>
        <p:nvSpPr>
          <p:cNvPr id="11" name="文本框 10"/>
          <p:cNvSpPr txBox="1"/>
          <p:nvPr/>
        </p:nvSpPr>
        <p:spPr>
          <a:xfrm>
            <a:off x="1705610" y="3142615"/>
            <a:ext cx="2592705" cy="746358"/>
          </a:xfrm>
          <a:prstGeom prst="rect">
            <a:avLst/>
          </a:prstGeom>
          <a:noFill/>
        </p:spPr>
        <p:txBody>
          <a:bodyPr wrap="square" lIns="91440" tIns="45720" rIns="91440" bIns="45720" rtlCol="0" anchor="t">
            <a:spAutoFit/>
          </a:bodyPr>
          <a:lstStyle/>
          <a:p>
            <a:pPr lvl="0" algn="ctr" fontAlgn="auto">
              <a:lnSpc>
                <a:spcPct val="125000"/>
              </a:lnSpc>
              <a:buClrTx/>
              <a:buSzTx/>
              <a:buFontTx/>
            </a:pPr>
            <a:r>
              <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Встроенная</a:t>
            </a:r>
            <a:r>
              <a:rPr lang="ru-RU" sz="1600" b="1" dirty="0">
                <a:ea typeface="微软雅黑" panose="020B0503020204020204" pitchFamily="34" charset="-122"/>
                <a:cs typeface="Arial" panose="020B0604020202020204" pitchFamily="34" charset="0"/>
                <a:sym typeface="微软雅黑" panose="020B0503020204020204" pitchFamily="34" charset="-122"/>
              </a:rPr>
              <a:t> защита от охлаждения</a:t>
            </a:r>
            <a:endParaRPr lang="ru-RU" sz="1600" b="1" dirty="0">
              <a:ea typeface="微软雅黑" panose="020B0503020204020204" pitchFamily="34" charset="-122"/>
              <a:cs typeface="Arial" panose="020B0604020202020204" pitchFamily="34" charset="0"/>
              <a:sym typeface="微软雅黑" panose="020B0503020204020204" pitchFamily="34" charset="-122"/>
            </a:endParaRPr>
          </a:p>
        </p:txBody>
      </p:sp>
      <p:sp>
        <p:nvSpPr>
          <p:cNvPr id="48" name="文本框 47"/>
          <p:cNvSpPr txBox="1"/>
          <p:nvPr/>
        </p:nvSpPr>
        <p:spPr>
          <a:xfrm>
            <a:off x="4370070" y="3140710"/>
            <a:ext cx="2898140" cy="712375"/>
          </a:xfrm>
          <a:prstGeom prst="rect">
            <a:avLst/>
          </a:prstGeom>
          <a:noFill/>
        </p:spPr>
        <p:txBody>
          <a:bodyPr wrap="square" rtlCol="0" anchor="t">
            <a:spAutoFit/>
          </a:bodyPr>
          <a:lstStyle/>
          <a:p>
            <a:pPr algn="ctr" fontAlgn="auto">
              <a:lnSpc>
                <a:spcPct val="125000"/>
              </a:lnSpc>
            </a:pPr>
            <a:r>
              <a:rPr lang="ru-RU" sz="1600" b="1" dirty="0">
                <a:ea typeface="微软雅黑" panose="020B0503020204020204" pitchFamily="34" charset="-122"/>
                <a:cs typeface="Arial" panose="020B0604020202020204" pitchFamily="34" charset="0"/>
                <a:sym typeface="微软雅黑" panose="020B0503020204020204" pitchFamily="34" charset="-122"/>
              </a:rPr>
              <a:t>Электронные компоненты </a:t>
            </a:r>
            <a:r>
              <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известных брендов</a:t>
            </a:r>
            <a:endPar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endParaRPr>
          </a:p>
        </p:txBody>
      </p:sp>
      <p:sp>
        <p:nvSpPr>
          <p:cNvPr id="12" name="文本框 11"/>
          <p:cNvSpPr txBox="1"/>
          <p:nvPr/>
        </p:nvSpPr>
        <p:spPr>
          <a:xfrm>
            <a:off x="7339965" y="3148330"/>
            <a:ext cx="2898140" cy="438582"/>
          </a:xfrm>
          <a:prstGeom prst="rect">
            <a:avLst/>
          </a:prstGeom>
          <a:noFill/>
        </p:spPr>
        <p:txBody>
          <a:bodyPr wrap="square" rtlCol="0" anchor="t">
            <a:spAutoFit/>
          </a:bodyPr>
          <a:lstStyle/>
          <a:p>
            <a:pPr algn="ctr" fontAlgn="auto">
              <a:lnSpc>
                <a:spcPct val="125000"/>
              </a:lnSpc>
            </a:pPr>
            <a:r>
              <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Высокопрочное</a:t>
            </a:r>
            <a:r>
              <a:rPr lang="ru-RU" sz="1600" b="1" dirty="0">
                <a:ea typeface="微软雅黑" panose="020B0503020204020204" pitchFamily="34" charset="-122"/>
                <a:cs typeface="Arial" panose="020B0604020202020204" pitchFamily="34" charset="0"/>
                <a:sym typeface="微软雅黑" panose="020B0503020204020204" pitchFamily="34" charset="-122"/>
              </a:rPr>
              <a:t> шасси</a:t>
            </a:r>
            <a:endParaRPr lang="ru-RU" sz="1600" b="1" dirty="0">
              <a:ea typeface="微软雅黑" panose="020B0503020204020204" pitchFamily="34" charset="-122"/>
              <a:cs typeface="Arial" panose="020B0604020202020204" pitchFamily="34" charset="0"/>
              <a:sym typeface="微软雅黑" panose="020B0503020204020204" pitchFamily="34" charset="-122"/>
            </a:endParaRPr>
          </a:p>
        </p:txBody>
      </p:sp>
      <p:sp>
        <p:nvSpPr>
          <p:cNvPr id="13" name="文本框 12"/>
          <p:cNvSpPr txBox="1"/>
          <p:nvPr/>
        </p:nvSpPr>
        <p:spPr>
          <a:xfrm>
            <a:off x="1471930" y="5973282"/>
            <a:ext cx="2898140" cy="712375"/>
          </a:xfrm>
          <a:prstGeom prst="rect">
            <a:avLst/>
          </a:prstGeom>
          <a:noFill/>
        </p:spPr>
        <p:txBody>
          <a:bodyPr wrap="square" rtlCol="0" anchor="t">
            <a:spAutoFit/>
          </a:bodyPr>
          <a:lstStyle/>
          <a:p>
            <a:pPr algn="ctr" fontAlgn="auto">
              <a:lnSpc>
                <a:spcPct val="125000"/>
              </a:lnSpc>
            </a:pPr>
            <a:r>
              <a:rPr lang="ru-RU" sz="1600" b="1" dirty="0">
                <a:ea typeface="微软雅黑" panose="020B0503020204020204" pitchFamily="34" charset="-122"/>
                <a:cs typeface="Arial" panose="020B0604020202020204" pitchFamily="34" charset="0"/>
                <a:sym typeface="微软雅黑" panose="020B0503020204020204" pitchFamily="34" charset="-122"/>
              </a:rPr>
              <a:t>Cистема управления с </a:t>
            </a:r>
            <a:r>
              <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четырьмя защитами</a:t>
            </a:r>
            <a:endPar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endParaRPr>
          </a:p>
        </p:txBody>
      </p:sp>
      <p:sp>
        <p:nvSpPr>
          <p:cNvPr id="14" name="文本框 13"/>
          <p:cNvSpPr txBox="1"/>
          <p:nvPr/>
        </p:nvSpPr>
        <p:spPr>
          <a:xfrm>
            <a:off x="4676140" y="5974390"/>
            <a:ext cx="2898140" cy="750847"/>
          </a:xfrm>
          <a:prstGeom prst="rect">
            <a:avLst/>
          </a:prstGeom>
          <a:noFill/>
        </p:spPr>
        <p:txBody>
          <a:bodyPr wrap="square" rtlCol="0" anchor="t">
            <a:spAutoFit/>
          </a:bodyPr>
          <a:lstStyle/>
          <a:p>
            <a:pPr algn="ctr" fontAlgn="auto">
              <a:lnSpc>
                <a:spcPct val="125000"/>
              </a:lnSpc>
            </a:pPr>
            <a:r>
              <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Бесщеточный</a:t>
            </a:r>
            <a:r>
              <a:rPr lang="ru-RU" sz="1600" b="1" dirty="0">
                <a:ea typeface="微软雅黑" panose="020B0503020204020204" pitchFamily="34" charset="-122"/>
                <a:cs typeface="Arial" panose="020B0604020202020204" pitchFamily="34" charset="0"/>
                <a:sym typeface="微软雅黑" panose="020B0503020204020204" pitchFamily="34" charset="-122"/>
              </a:rPr>
              <a:t> двигатель </a:t>
            </a:r>
            <a:r>
              <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из чистой меди</a:t>
            </a:r>
            <a:endPar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endParaRPr>
          </a:p>
        </p:txBody>
      </p:sp>
      <p:pic>
        <p:nvPicPr>
          <p:cNvPr id="15" name="图片 14"/>
          <p:cNvPicPr>
            <a:picLocks noChangeAspect="1"/>
          </p:cNvPicPr>
          <p:nvPr/>
        </p:nvPicPr>
        <p:blipFill>
          <a:blip r:embed="rId7"/>
          <a:srcRect l="1774" t="10940"/>
          <a:stretch>
            <a:fillRect/>
          </a:stretch>
        </p:blipFill>
        <p:spPr>
          <a:xfrm>
            <a:off x="7054850" y="1484630"/>
            <a:ext cx="3535680" cy="1509395"/>
          </a:xfrm>
          <a:prstGeom prst="rect">
            <a:avLst/>
          </a:prstGeom>
        </p:spPr>
      </p:pic>
      <p:sp>
        <p:nvSpPr>
          <p:cNvPr id="16" name="文本框 15"/>
          <p:cNvSpPr txBox="1"/>
          <p:nvPr/>
        </p:nvSpPr>
        <p:spPr>
          <a:xfrm>
            <a:off x="7611745" y="5820502"/>
            <a:ext cx="3455187" cy="784830"/>
          </a:xfrm>
          <a:prstGeom prst="rect">
            <a:avLst/>
          </a:prstGeom>
          <a:noFill/>
        </p:spPr>
        <p:txBody>
          <a:bodyPr wrap="square" rtlCol="0" anchor="t">
            <a:spAutoFit/>
          </a:bodyPr>
          <a:lstStyle/>
          <a:p>
            <a:pPr algn="ctr" fontAlgn="auto">
              <a:lnSpc>
                <a:spcPct val="125000"/>
              </a:lnSpc>
            </a:pPr>
            <a:r>
              <a:rPr lang="ru-RU" sz="1600" b="1" dirty="0">
                <a:ea typeface="微软雅黑" panose="020B0503020204020204" pitchFamily="34" charset="-122"/>
                <a:cs typeface="Arial" panose="020B0604020202020204" pitchFamily="34" charset="0"/>
                <a:sym typeface="微软雅黑" panose="020B0503020204020204" pitchFamily="34" charset="-122"/>
              </a:rPr>
              <a:t>Аккумулятор, </a:t>
            </a:r>
            <a:r>
              <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не требующий технического обслуживания</a:t>
            </a:r>
            <a:endParaRPr lang="ru-RU" b="1" dirty="0">
              <a:solidFill>
                <a:srgbClr val="FF0000"/>
              </a:solidFill>
              <a:ea typeface="微软雅黑" panose="020B0503020204020204" pitchFamily="34" charset="-122"/>
              <a:cs typeface="Arial" panose="020B0604020202020204" pitchFamily="34" charset="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40" name="PPT设计宝典_7772"/>
          <p:cNvSpPr txBox="1"/>
          <p:nvPr/>
        </p:nvSpPr>
        <p:spPr>
          <a:xfrm>
            <a:off x="1633221" y="1429385"/>
            <a:ext cx="5302250" cy="707886"/>
          </a:xfrm>
          <a:prstGeom prst="rect">
            <a:avLst/>
          </a:prstGeom>
          <a:noFill/>
        </p:spPr>
        <p:txBody>
          <a:bodyPr wrap="square" rtlCol="0">
            <a:spAutoFit/>
            <a:scene3d>
              <a:camera prst="orthographicFront"/>
              <a:lightRig rig="threePt" dir="t"/>
            </a:scene3d>
          </a:bodyPr>
          <a:lstStyle/>
          <a:p>
            <a:pPr marL="457200" indent="-457200">
              <a:buFont typeface="Arial" panose="020B0604020202020204" pitchFamily="34" charset="0"/>
              <a:buChar char="•"/>
            </a:pPr>
            <a:r>
              <a:rPr lang="ru-RU" sz="2000" b="1" dirty="0">
                <a:solidFill>
                  <a:srgbClr val="C00000"/>
                </a:solidFill>
                <a:ea typeface="微软雅黑" panose="020B0503020204020204" pitchFamily="34" charset="-122"/>
                <a:cs typeface="Arial" panose="020B0604020202020204" pitchFamily="34" charset="0"/>
              </a:rPr>
              <a:t>10 разработчиков инженерных технологий</a:t>
            </a:r>
            <a:endParaRPr lang="ru-RU" sz="2000" b="1" dirty="0">
              <a:solidFill>
                <a:srgbClr val="C00000"/>
              </a:solidFill>
              <a:ea typeface="微软雅黑" panose="020B0503020204020204" pitchFamily="34" charset="-122"/>
              <a:cs typeface="Arial" panose="020B0604020202020204" pitchFamily="34" charset="0"/>
            </a:endParaRPr>
          </a:p>
        </p:txBody>
      </p:sp>
      <p:sp>
        <p:nvSpPr>
          <p:cNvPr id="42" name="PPT设计宝典_7772"/>
          <p:cNvSpPr txBox="1"/>
          <p:nvPr/>
        </p:nvSpPr>
        <p:spPr>
          <a:xfrm>
            <a:off x="1727518" y="3590438"/>
            <a:ext cx="5113655" cy="707886"/>
          </a:xfrm>
          <a:prstGeom prst="rect">
            <a:avLst/>
          </a:prstGeom>
          <a:noFill/>
        </p:spPr>
        <p:txBody>
          <a:bodyPr wrap="square" rtlCol="0">
            <a:spAutoFit/>
            <a:scene3d>
              <a:camera prst="orthographicFront"/>
              <a:lightRig rig="threePt" dir="t"/>
            </a:scene3d>
          </a:bodyPr>
          <a:lstStyle/>
          <a:p>
            <a:pPr marL="457200" indent="-457200">
              <a:buFont typeface="Arial" panose="020B0604020202020204" pitchFamily="34" charset="0"/>
              <a:buChar char="•"/>
            </a:pPr>
            <a:r>
              <a:rPr lang="ru-RU" sz="2000" b="1" dirty="0">
                <a:solidFill>
                  <a:srgbClr val="C00000"/>
                </a:solidFill>
                <a:ea typeface="微软雅黑" panose="020B0503020204020204" pitchFamily="34" charset="-122"/>
                <a:cs typeface="Arial" panose="020B0604020202020204" pitchFamily="34" charset="0"/>
              </a:rPr>
              <a:t>Профессиональные технические консультанты: 2 человека</a:t>
            </a:r>
            <a:endParaRPr lang="ru-RU" sz="2000" b="1" dirty="0">
              <a:solidFill>
                <a:srgbClr val="C00000"/>
              </a:solidFill>
              <a:ea typeface="微软雅黑" panose="020B0503020204020204" pitchFamily="34" charset="-122"/>
              <a:cs typeface="Arial" panose="020B0604020202020204" pitchFamily="34" charset="0"/>
            </a:endParaRPr>
          </a:p>
        </p:txBody>
      </p:sp>
      <p:sp>
        <p:nvSpPr>
          <p:cNvPr id="2" name="文本框 1"/>
          <p:cNvSpPr txBox="1"/>
          <p:nvPr/>
        </p:nvSpPr>
        <p:spPr>
          <a:xfrm>
            <a:off x="1705610" y="2246630"/>
            <a:ext cx="5185410" cy="1323439"/>
          </a:xfrm>
          <a:prstGeom prst="rect">
            <a:avLst/>
          </a:prstGeom>
          <a:noFill/>
        </p:spPr>
        <p:txBody>
          <a:bodyPr wrap="square" rtlCol="0">
            <a:spAutoFit/>
          </a:bodyPr>
          <a:lstStyle/>
          <a:p>
            <a:pPr algn="l"/>
            <a:r>
              <a:rPr lang="ru-RU" sz="1600" b="1" dirty="0">
                <a:solidFill>
                  <a:srgbClr val="000000"/>
                </a:solidFill>
                <a:ea typeface="微软雅黑" panose="020B0503020204020204" pitchFamily="34" charset="-122"/>
                <a:cs typeface="Arial" panose="020B0604020202020204" pitchFamily="34" charset="0"/>
              </a:rPr>
              <a:t>Статус персонала: Инженерно-технический персонал имеет богатый опыт в разработке и отладке сборочных изделий и может выполнять индивидуальную разработку продукта в соответствии с потребностями заказчика.</a:t>
            </a:r>
            <a:endParaRPr lang="ru-RU" sz="1600" b="1" dirty="0">
              <a:solidFill>
                <a:srgbClr val="000000"/>
              </a:solidFill>
              <a:ea typeface="微软雅黑" panose="020B0503020204020204" pitchFamily="34" charset="-122"/>
              <a:cs typeface="Arial" panose="020B0604020202020204" pitchFamily="34" charset="0"/>
            </a:endParaRPr>
          </a:p>
        </p:txBody>
      </p:sp>
      <p:sp>
        <p:nvSpPr>
          <p:cNvPr id="3" name="文本框 2"/>
          <p:cNvSpPr txBox="1"/>
          <p:nvPr/>
        </p:nvSpPr>
        <p:spPr>
          <a:xfrm>
            <a:off x="1777365" y="4394835"/>
            <a:ext cx="5118100" cy="901700"/>
          </a:xfrm>
          <a:prstGeom prst="rect">
            <a:avLst/>
          </a:prstGeom>
          <a:noFill/>
        </p:spPr>
        <p:txBody>
          <a:bodyPr wrap="square" rtlCol="0">
            <a:noAutofit/>
          </a:bodyPr>
          <a:lstStyle/>
          <a:p>
            <a:pPr algn="l"/>
            <a:r>
              <a:rPr lang="ru-RU" sz="1600" b="1" dirty="0">
                <a:solidFill>
                  <a:srgbClr val="000000"/>
                </a:solidFill>
                <a:ea typeface="微软雅黑" panose="020B0503020204020204" pitchFamily="34" charset="-122"/>
                <a:cs typeface="Arial" panose="020B0604020202020204" pitchFamily="34" charset="0"/>
              </a:rPr>
              <a:t>Статус персонала: Имеет более чем 10-летний опыт работы у известных производителей генераторных установок в стране и за рубежом, владеет всеми процессами управления генераторными установками.</a:t>
            </a:r>
            <a:endParaRPr lang="ru-RU" sz="1600" b="1" dirty="0">
              <a:solidFill>
                <a:srgbClr val="000000"/>
              </a:solidFill>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1"/>
          <a:srcRect l="5972"/>
          <a:stretch>
            <a:fillRect/>
          </a:stretch>
        </p:blipFill>
        <p:spPr>
          <a:xfrm>
            <a:off x="6935470" y="1484630"/>
            <a:ext cx="4815205" cy="3552825"/>
          </a:xfrm>
          <a:prstGeom prst="rect">
            <a:avLst/>
          </a:prstGeom>
        </p:spPr>
      </p:pic>
      <p:sp>
        <p:nvSpPr>
          <p:cNvPr id="7" name="文本框 6"/>
          <p:cNvSpPr txBox="1"/>
          <p:nvPr/>
        </p:nvSpPr>
        <p:spPr>
          <a:xfrm>
            <a:off x="1921509" y="313690"/>
            <a:ext cx="9145424" cy="677108"/>
          </a:xfrm>
          <a:prstGeom prst="rect">
            <a:avLst/>
          </a:prstGeom>
          <a:noFill/>
        </p:spPr>
        <p:txBody>
          <a:bodyPr wrap="square" rtlCol="0" anchor="t">
            <a:spAutoFit/>
          </a:bodyPr>
          <a:lstStyle/>
          <a:p>
            <a:pPr algn="l"/>
            <a:r>
              <a:rPr lang="ru-RU" sz="38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2. </a:t>
            </a:r>
            <a:r>
              <a:rPr lang="ru-RU" sz="38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Совершенствование</a:t>
            </a:r>
            <a:r>
              <a:rPr lang="ru-RU" sz="38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разработок</a:t>
            </a:r>
            <a:endPar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300" fill="hold"/>
                                        <p:tgtEl>
                                          <p:spTgt spid="40"/>
                                        </p:tgtEl>
                                        <p:attrNameLst>
                                          <p:attrName>ppt_w</p:attrName>
                                        </p:attrNameLst>
                                      </p:cBhvr>
                                      <p:tavLst>
                                        <p:tav tm="0">
                                          <p:val>
                                            <p:fltVal val="0"/>
                                          </p:val>
                                        </p:tav>
                                        <p:tav tm="100000">
                                          <p:val>
                                            <p:strVal val="#ppt_w"/>
                                          </p:val>
                                        </p:tav>
                                      </p:tavLst>
                                    </p:anim>
                                    <p:anim calcmode="lin" valueType="num">
                                      <p:cBhvr>
                                        <p:cTn id="21" dur="300" fill="hold"/>
                                        <p:tgtEl>
                                          <p:spTgt spid="40"/>
                                        </p:tgtEl>
                                        <p:attrNameLst>
                                          <p:attrName>ppt_h</p:attrName>
                                        </p:attrNameLst>
                                      </p:cBhvr>
                                      <p:tavLst>
                                        <p:tav tm="0">
                                          <p:val>
                                            <p:fltVal val="0"/>
                                          </p:val>
                                        </p:tav>
                                        <p:tav tm="100000">
                                          <p:val>
                                            <p:strVal val="#ppt_h"/>
                                          </p:val>
                                        </p:tav>
                                      </p:tavLst>
                                    </p:anim>
                                    <p:anim calcmode="lin" valueType="num">
                                      <p:cBhvr>
                                        <p:cTn id="22" dur="300" fill="hold"/>
                                        <p:tgtEl>
                                          <p:spTgt spid="40"/>
                                        </p:tgtEl>
                                        <p:attrNameLst>
                                          <p:attrName>style.rotation</p:attrName>
                                        </p:attrNameLst>
                                      </p:cBhvr>
                                      <p:tavLst>
                                        <p:tav tm="0">
                                          <p:val>
                                            <p:fltVal val="90"/>
                                          </p:val>
                                        </p:tav>
                                        <p:tav tm="100000">
                                          <p:val>
                                            <p:fltVal val="0"/>
                                          </p:val>
                                        </p:tav>
                                      </p:tavLst>
                                    </p:anim>
                                    <p:animEffect transition="in" filter="fade">
                                      <p:cBhvr>
                                        <p:cTn id="23" dur="300"/>
                                        <p:tgtEl>
                                          <p:spTgt spid="40"/>
                                        </p:tgtEl>
                                      </p:cBhvr>
                                    </p:animEffect>
                                  </p:childTnLst>
                                </p:cTn>
                              </p:par>
                            </p:childTnLst>
                          </p:cTn>
                        </p:par>
                        <p:par>
                          <p:cTn id="24" fill="hold">
                            <p:stCondLst>
                              <p:cond delay="1500"/>
                            </p:stCondLst>
                            <p:childTnLst>
                              <p:par>
                                <p:cTn id="25" presetID="31"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300" fill="hold"/>
                                        <p:tgtEl>
                                          <p:spTgt spid="42"/>
                                        </p:tgtEl>
                                        <p:attrNameLst>
                                          <p:attrName>ppt_w</p:attrName>
                                        </p:attrNameLst>
                                      </p:cBhvr>
                                      <p:tavLst>
                                        <p:tav tm="0">
                                          <p:val>
                                            <p:fltVal val="0"/>
                                          </p:val>
                                        </p:tav>
                                        <p:tav tm="100000">
                                          <p:val>
                                            <p:strVal val="#ppt_w"/>
                                          </p:val>
                                        </p:tav>
                                      </p:tavLst>
                                    </p:anim>
                                    <p:anim calcmode="lin" valueType="num">
                                      <p:cBhvr>
                                        <p:cTn id="28" dur="300" fill="hold"/>
                                        <p:tgtEl>
                                          <p:spTgt spid="42"/>
                                        </p:tgtEl>
                                        <p:attrNameLst>
                                          <p:attrName>ppt_h</p:attrName>
                                        </p:attrNameLst>
                                      </p:cBhvr>
                                      <p:tavLst>
                                        <p:tav tm="0">
                                          <p:val>
                                            <p:fltVal val="0"/>
                                          </p:val>
                                        </p:tav>
                                        <p:tav tm="100000">
                                          <p:val>
                                            <p:strVal val="#ppt_h"/>
                                          </p:val>
                                        </p:tav>
                                      </p:tavLst>
                                    </p:anim>
                                    <p:anim calcmode="lin" valueType="num">
                                      <p:cBhvr>
                                        <p:cTn id="29" dur="300" fill="hold"/>
                                        <p:tgtEl>
                                          <p:spTgt spid="42"/>
                                        </p:tgtEl>
                                        <p:attrNameLst>
                                          <p:attrName>style.rotation</p:attrName>
                                        </p:attrNameLst>
                                      </p:cBhvr>
                                      <p:tavLst>
                                        <p:tav tm="0">
                                          <p:val>
                                            <p:fltVal val="90"/>
                                          </p:val>
                                        </p:tav>
                                        <p:tav tm="100000">
                                          <p:val>
                                            <p:fltVal val="0"/>
                                          </p:val>
                                        </p:tav>
                                      </p:tavLst>
                                    </p:anim>
                                    <p:animEffect transition="in" filter="fade">
                                      <p:cBhvr>
                                        <p:cTn id="30"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40"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40966" name="矩形 8"/>
          <p:cNvSpPr/>
          <p:nvPr>
            <p:custDataLst>
              <p:tags r:id="rId1"/>
            </p:custDataLst>
          </p:nvPr>
        </p:nvSpPr>
        <p:spPr>
          <a:xfrm>
            <a:off x="3373333" y="1798055"/>
            <a:ext cx="2749073" cy="234622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ru-RU" sz="1100" b="1" dirty="0">
                <a:solidFill>
                  <a:srgbClr val="000000"/>
                </a:solidFill>
                <a:latin typeface="Arial" panose="020B0604020202020204" pitchFamily="34" charset="0"/>
                <a:ea typeface="微软雅黑" panose="020B0503020204020204" pitchFamily="34" charset="-122"/>
                <a:cs typeface="Arial" panose="020B0604020202020204" pitchFamily="34" charset="0"/>
              </a:rPr>
              <a:t>Площадь завода: стандартный завод площадью 3000 квадратных метров</a:t>
            </a:r>
            <a:endParaRPr lang="ru-RU" sz="11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100" b="1" dirty="0">
                <a:solidFill>
                  <a:srgbClr val="000000"/>
                </a:solidFill>
                <a:latin typeface="Arial" panose="020B0604020202020204" pitchFamily="34" charset="0"/>
                <a:ea typeface="微软雅黑" panose="020B0503020204020204" pitchFamily="34" charset="-122"/>
                <a:cs typeface="Arial" panose="020B0604020202020204" pitchFamily="34" charset="0"/>
              </a:rPr>
              <a:t>Оборудование: низколесный козловой кран грузоподъемностью 16 тонн</a:t>
            </a:r>
            <a:endParaRPr lang="ru-RU" sz="11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100" b="1" dirty="0">
                <a:solidFill>
                  <a:srgbClr val="000000"/>
                </a:solidFill>
                <a:latin typeface="Arial" panose="020B0604020202020204" pitchFamily="34" charset="0"/>
                <a:ea typeface="微软雅黑" panose="020B0503020204020204" pitchFamily="34" charset="-122"/>
                <a:cs typeface="Arial" panose="020B0604020202020204" pitchFamily="34" charset="0"/>
              </a:rPr>
              <a:t>Максимальная мощность генераторной установки, которую можно изготовить: 1000 кВт</a:t>
            </a:r>
            <a:endParaRPr lang="ru-RU" sz="11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40972" name="矩形 29"/>
          <p:cNvSpPr/>
          <p:nvPr>
            <p:custDataLst>
              <p:tags r:id="rId2"/>
            </p:custDataLst>
          </p:nvPr>
        </p:nvSpPr>
        <p:spPr>
          <a:xfrm>
            <a:off x="9253855" y="4199089"/>
            <a:ext cx="2943543" cy="26314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Крупногабаритный портальный фрезерный станок с ЧПУ</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Количество оборудования: 2 единицы</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Максимальный размер рабочего стола: 12000*4000</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Может удовлетворить потребности генераторных установок мощностью менее 2000 кВт в обработке шасси, обеспечить точность обработки шасси и повысить стабильность работы агрегата.</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41990" name="矩形 10"/>
          <p:cNvSpPr/>
          <p:nvPr>
            <p:custDataLst>
              <p:tags r:id="rId3"/>
            </p:custDataLst>
          </p:nvPr>
        </p:nvSpPr>
        <p:spPr>
          <a:xfrm>
            <a:off x="9253220" y="2242199"/>
            <a:ext cx="2880360" cy="144879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1 специальная производственная линия для небольших генераторных установок</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Количество станций: 5</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Область применения: Генераторные установки мощностью менее 500 кВт</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矩形 12"/>
          <p:cNvSpPr/>
          <p:nvPr>
            <p:custDataLst>
              <p:tags r:id="rId4"/>
            </p:custDataLst>
          </p:nvPr>
        </p:nvSpPr>
        <p:spPr>
          <a:xfrm>
            <a:off x="3337219" y="4199089"/>
            <a:ext cx="3082925" cy="26314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algn="l"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Специализированное оборудование для контроля нагрузки – 2 единицы.</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algn="l"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Может осуществлять обнаружение </a:t>
            </a:r>
            <a:r>
              <a:rPr lang="ru-RU" sz="10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380В-480В，</a:t>
            </a:r>
            <a:endParaRPr lang="ru-RU" sz="10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215900" lvl="0" indent="0" algn="l" eaLnBrk="1" hangingPunct="1">
              <a:lnSpc>
                <a:spcPct val="150000"/>
              </a:lnSpc>
              <a:spcBef>
                <a:spcPct val="0"/>
              </a:spcBef>
              <a:buNone/>
            </a:pPr>
            <a:r>
              <a:rPr lang="ru-RU" sz="10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Обеспечение соответствия требованиям к испытаниям генераторных установок как на внутреннем, так и на международном уровне.</a:t>
            </a:r>
            <a:endParaRPr lang="ru-RU" sz="10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algn="l" eaLnBrk="1" hangingPunct="1">
              <a:lnSpc>
                <a:spcPct val="150000"/>
              </a:lnSpc>
              <a:spcBef>
                <a:spcPct val="0"/>
              </a:spcBef>
            </a:pPr>
            <a:r>
              <a:rPr lang="ru-RU" sz="10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Диапазон </a:t>
            </a: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испытаний: 380 В 0,6-1000 кВт</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lvl="0" indent="0" algn="l" eaLnBrk="1" hangingPunct="1">
              <a:lnSpc>
                <a:spcPct val="150000"/>
              </a:lnSpc>
              <a:spcBef>
                <a:spcPct val="0"/>
              </a:spcBef>
              <a:buNone/>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n-US" sz="10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ru-RU" sz="10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480В  </a:t>
            </a: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1,0-2000кВт</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171450" lvl="0" indent="-171450" algn="l" eaLnBrk="1" hangingPunct="1">
              <a:lnSpc>
                <a:spcPct val="150000"/>
              </a:lnSpc>
              <a:spcBef>
                <a:spcPct val="0"/>
              </a:spcBef>
            </a:pPr>
            <a:r>
              <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rPr>
              <a:t> Частота: 50/60 Гц</a:t>
            </a:r>
            <a:endParaRPr lang="ru-RU" sz="1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2" name="图片 11" descr="电动葫芦框架"/>
          <p:cNvPicPr>
            <a:picLocks noChangeAspect="1"/>
          </p:cNvPicPr>
          <p:nvPr>
            <p:custDataLst>
              <p:tags r:id="rId5"/>
            </p:custDataLst>
          </p:nvPr>
        </p:nvPicPr>
        <p:blipFill>
          <a:blip r:embed="rId6"/>
          <a:srcRect l="3685" t="4372" r="2315" b="7107"/>
          <a:stretch>
            <a:fillRect/>
          </a:stretch>
        </p:blipFill>
        <p:spPr>
          <a:xfrm>
            <a:off x="6242050" y="1916430"/>
            <a:ext cx="3011170" cy="2154555"/>
          </a:xfrm>
          <a:prstGeom prst="rect">
            <a:avLst/>
          </a:prstGeom>
        </p:spPr>
      </p:pic>
      <p:pic>
        <p:nvPicPr>
          <p:cNvPr id="13" name="图片 12" descr="负载总成实物"/>
          <p:cNvPicPr>
            <a:picLocks noChangeAspect="1"/>
          </p:cNvPicPr>
          <p:nvPr>
            <p:custDataLst>
              <p:tags r:id="rId7"/>
            </p:custDataLst>
          </p:nvPr>
        </p:nvPicPr>
        <p:blipFill>
          <a:blip r:embed="rId8"/>
          <a:srcRect t="13156" b="15734"/>
          <a:stretch>
            <a:fillRect/>
          </a:stretch>
        </p:blipFill>
        <p:spPr>
          <a:xfrm>
            <a:off x="287655" y="4287520"/>
            <a:ext cx="3061970" cy="2332990"/>
          </a:xfrm>
          <a:prstGeom prst="rect">
            <a:avLst/>
          </a:prstGeom>
        </p:spPr>
      </p:pic>
      <p:pic>
        <p:nvPicPr>
          <p:cNvPr id="2" name="图片 1"/>
          <p:cNvPicPr>
            <a:picLocks noChangeAspect="1"/>
          </p:cNvPicPr>
          <p:nvPr/>
        </p:nvPicPr>
        <p:blipFill>
          <a:blip r:embed="rId9"/>
          <a:srcRect t="10531" b="6039"/>
          <a:stretch>
            <a:fillRect/>
          </a:stretch>
        </p:blipFill>
        <p:spPr>
          <a:xfrm>
            <a:off x="6263005" y="4275455"/>
            <a:ext cx="2990850" cy="2326640"/>
          </a:xfrm>
          <a:prstGeom prst="rect">
            <a:avLst/>
          </a:prstGeom>
        </p:spPr>
      </p:pic>
      <p:sp>
        <p:nvSpPr>
          <p:cNvPr id="7" name="文本框 6"/>
          <p:cNvSpPr txBox="1"/>
          <p:nvPr/>
        </p:nvSpPr>
        <p:spPr>
          <a:xfrm>
            <a:off x="1921509" y="207645"/>
            <a:ext cx="9937512" cy="677108"/>
          </a:xfrm>
          <a:prstGeom prst="rect">
            <a:avLst/>
          </a:prstGeom>
          <a:noFill/>
        </p:spPr>
        <p:txBody>
          <a:bodyPr wrap="square" rtlCol="0" anchor="t">
            <a:spAutoFit/>
          </a:bodyPr>
          <a:lstStyle/>
          <a:p>
            <a:pPr algn="l"/>
            <a:r>
              <a:rPr lang="ru-RU" sz="38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3. </a:t>
            </a:r>
            <a:r>
              <a:rPr lang="ru-RU" sz="38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Ответственный подход</a:t>
            </a:r>
            <a:r>
              <a:rPr lang="ru-RU"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к процессам</a:t>
            </a:r>
            <a:endPar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endParaRPr>
          </a:p>
        </p:txBody>
      </p:sp>
      <p:sp>
        <p:nvSpPr>
          <p:cNvPr id="26" name="文本框 25"/>
          <p:cNvSpPr txBox="1"/>
          <p:nvPr>
            <p:custDataLst>
              <p:tags r:id="rId10"/>
            </p:custDataLst>
          </p:nvPr>
        </p:nvSpPr>
        <p:spPr>
          <a:xfrm>
            <a:off x="625475" y="1052195"/>
            <a:ext cx="11953626" cy="646331"/>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en-US" sz="1800" dirty="0" smtClean="0">
                <a:latin typeface="Arial" panose="020B0604020202020204" pitchFamily="34" charset="0"/>
                <a:cs typeface="Arial" panose="020B0604020202020204" pitchFamily="34" charset="0"/>
              </a:rPr>
              <a:t>1. </a:t>
            </a:r>
            <a:r>
              <a:rPr lang="ru-RU" sz="1800" dirty="0" smtClean="0">
                <a:latin typeface="Arial" panose="020B0604020202020204" pitchFamily="34" charset="0"/>
                <a:cs typeface="Arial" panose="020B0604020202020204" pitchFamily="34" charset="0"/>
              </a:rPr>
              <a:t>Мощные </a:t>
            </a:r>
            <a:r>
              <a:rPr lang="ru-RU" sz="1800" dirty="0">
                <a:latin typeface="Arial" panose="020B0604020202020204" pitchFamily="34" charset="0"/>
                <a:cs typeface="Arial" panose="020B0604020202020204" pitchFamily="34" charset="0"/>
              </a:rPr>
              <a:t>производственные возможности- профессиональное производственное оборудование, позволяющее достичь годовой производительности в 1000 генераторных установок.</a:t>
            </a:r>
            <a:endParaRPr lang="ru-RU" sz="18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11"/>
          <a:srcRect r="3287"/>
          <a:stretch>
            <a:fillRect/>
          </a:stretch>
        </p:blipFill>
        <p:spPr>
          <a:xfrm>
            <a:off x="294640" y="1874520"/>
            <a:ext cx="3063240" cy="2193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40966" name="矩形 8"/>
          <p:cNvSpPr/>
          <p:nvPr>
            <p:custDataLst>
              <p:tags r:id="rId1"/>
            </p:custDataLst>
          </p:nvPr>
        </p:nvSpPr>
        <p:spPr>
          <a:xfrm>
            <a:off x="3374074" y="4004945"/>
            <a:ext cx="2873691" cy="17081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Гибочный станок с ЧПУ</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Количество оборудования: 3 единицы</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Назначение: Обработка деталей шасси</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40972" name="矩形 29"/>
          <p:cNvSpPr/>
          <p:nvPr>
            <p:custDataLst>
              <p:tags r:id="rId2"/>
            </p:custDataLst>
          </p:nvPr>
        </p:nvSpPr>
        <p:spPr>
          <a:xfrm>
            <a:off x="9317086" y="3843362"/>
            <a:ext cx="2695037" cy="20313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Линия распыления</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Возможность выполнения индивидуальных заказов клиентов по цветовому оформлению.</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41990" name="矩形 10"/>
          <p:cNvSpPr/>
          <p:nvPr>
            <p:custDataLst>
              <p:tags r:id="rId3"/>
            </p:custDataLst>
          </p:nvPr>
        </p:nvSpPr>
        <p:spPr>
          <a:xfrm>
            <a:off x="9237259" y="1277029"/>
            <a:ext cx="2959503" cy="20313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Станок для лазерной резки</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Количество оборудования: 5</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Максимальная мощность оборудования: 20000 Вт</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Назначение: Обработка деталей шасси</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矩形 12"/>
          <p:cNvSpPr/>
          <p:nvPr>
            <p:custDataLst>
              <p:tags r:id="rId4"/>
            </p:custDataLst>
          </p:nvPr>
        </p:nvSpPr>
        <p:spPr>
          <a:xfrm>
            <a:off x="3374390" y="1412875"/>
            <a:ext cx="2873375" cy="20313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171450" lvl="0" indent="-171450" algn="l"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Обрабатывающее оборудование с ЧПУ</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algn="l"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Количество оборудования: 8 единицы</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171450" lvl="0" indent="-171450" algn="l" eaLnBrk="1" hangingPunct="1">
              <a:lnSpc>
                <a:spcPct val="150000"/>
              </a:lnSpc>
              <a:spcBef>
                <a:spcPct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Назначение: Обработка деталей шасси</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custDataLst>
              <p:tags r:id="rId5"/>
            </p:custDataLst>
          </p:nvPr>
        </p:nvPicPr>
        <p:blipFill>
          <a:blip r:embed="rId6"/>
          <a:stretch>
            <a:fillRect/>
          </a:stretch>
        </p:blipFill>
        <p:spPr>
          <a:xfrm>
            <a:off x="329565" y="3789045"/>
            <a:ext cx="3032125" cy="227393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6247765" y="1347470"/>
            <a:ext cx="2952115" cy="2213610"/>
          </a:xfrm>
          <a:prstGeom prst="rect">
            <a:avLst/>
          </a:prstGeom>
        </p:spPr>
      </p:pic>
      <p:pic>
        <p:nvPicPr>
          <p:cNvPr id="36865" name="Picture 7"/>
          <p:cNvPicPr>
            <a:picLocks noChangeAspect="1"/>
          </p:cNvPicPr>
          <p:nvPr>
            <p:custDataLst>
              <p:tags r:id="rId9"/>
            </p:custDataLst>
          </p:nvPr>
        </p:nvPicPr>
        <p:blipFill>
          <a:blip r:embed="rId10"/>
          <a:stretch>
            <a:fillRect/>
          </a:stretch>
        </p:blipFill>
        <p:spPr>
          <a:xfrm>
            <a:off x="356870" y="1340485"/>
            <a:ext cx="3017520" cy="2087245"/>
          </a:xfrm>
          <a:prstGeom prst="rect">
            <a:avLst/>
          </a:prstGeom>
          <a:noFill/>
          <a:ln w="9525">
            <a:noFill/>
          </a:ln>
        </p:spPr>
      </p:pic>
      <p:sp>
        <p:nvSpPr>
          <p:cNvPr id="26" name="文本框 25"/>
          <p:cNvSpPr txBox="1"/>
          <p:nvPr>
            <p:custDataLst>
              <p:tags r:id="rId11"/>
            </p:custDataLst>
          </p:nvPr>
        </p:nvSpPr>
        <p:spPr>
          <a:xfrm>
            <a:off x="1561493" y="518986"/>
            <a:ext cx="8497328" cy="646331"/>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ru-RU" sz="1800" dirty="0">
                <a:latin typeface="Arial" panose="020B0604020202020204" pitchFamily="34" charset="0"/>
                <a:cs typeface="Arial" panose="020B0604020202020204" pitchFamily="34" charset="0"/>
              </a:rPr>
              <a:t>Мощные производственные возможности - профессиональное производственное оборудование</a:t>
            </a:r>
            <a:endParaRPr lang="ru-RU" sz="1800" dirty="0">
              <a:latin typeface="Arial" panose="020B0604020202020204" pitchFamily="34" charset="0"/>
              <a:cs typeface="Arial" panose="020B0604020202020204" pitchFamily="34" charset="0"/>
            </a:endParaRPr>
          </a:p>
        </p:txBody>
      </p:sp>
      <p:pic>
        <p:nvPicPr>
          <p:cNvPr id="7" name="图片 6"/>
          <p:cNvPicPr>
            <a:picLocks noChangeAspect="1"/>
          </p:cNvPicPr>
          <p:nvPr>
            <p:custDataLst>
              <p:tags r:id="rId12"/>
            </p:custDataLst>
          </p:nvPr>
        </p:nvPicPr>
        <p:blipFill>
          <a:blip r:embed="rId13"/>
          <a:stretch>
            <a:fillRect/>
          </a:stretch>
        </p:blipFill>
        <p:spPr>
          <a:xfrm>
            <a:off x="6170295" y="3789045"/>
            <a:ext cx="3087370" cy="2220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6" name="文本框 25"/>
          <p:cNvSpPr txBox="1"/>
          <p:nvPr>
            <p:custDataLst>
              <p:tags r:id="rId1"/>
            </p:custDataLst>
          </p:nvPr>
        </p:nvSpPr>
        <p:spPr>
          <a:xfrm>
            <a:off x="1561493" y="404686"/>
            <a:ext cx="8403214" cy="461665"/>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ru-RU" dirty="0">
                <a:latin typeface="Arial" panose="020B0604020202020204" pitchFamily="34" charset="0"/>
                <a:cs typeface="Arial" panose="020B0604020202020204" pitchFamily="34" charset="0"/>
              </a:rPr>
              <a:t>2. Технологический процесс генераторной установки</a:t>
            </a:r>
            <a:endParaRPr lang="ru-RU" dirty="0">
              <a:latin typeface="Arial" panose="020B0604020202020204" pitchFamily="34" charset="0"/>
              <a:cs typeface="Arial" panose="020B0604020202020204" pitchFamily="34" charset="0"/>
            </a:endParaRPr>
          </a:p>
        </p:txBody>
      </p:sp>
      <p:pic>
        <p:nvPicPr>
          <p:cNvPr id="4" name="图片 3" descr="c38e1ea2c422d81432b6cb61df8dad3"/>
          <p:cNvPicPr>
            <a:picLocks noChangeAspect="1"/>
          </p:cNvPicPr>
          <p:nvPr/>
        </p:nvPicPr>
        <p:blipFill>
          <a:blip r:embed="rId2"/>
          <a:stretch>
            <a:fillRect/>
          </a:stretch>
        </p:blipFill>
        <p:spPr>
          <a:xfrm>
            <a:off x="1999833" y="864870"/>
            <a:ext cx="9319895" cy="5840095"/>
          </a:xfrm>
          <a:prstGeom prst="rect">
            <a:avLst/>
          </a:prstGeom>
          <a:effectLst>
            <a:softEdge rad="520700"/>
          </a:effectLst>
        </p:spPr>
      </p:pic>
      <p:sp>
        <p:nvSpPr>
          <p:cNvPr id="5" name="文本框 4"/>
          <p:cNvSpPr txBox="1"/>
          <p:nvPr>
            <p:custDataLst>
              <p:tags r:id="rId3"/>
            </p:custDataLst>
          </p:nvPr>
        </p:nvSpPr>
        <p:spPr>
          <a:xfrm>
            <a:off x="625773" y="2132965"/>
            <a:ext cx="1944216" cy="2601595"/>
          </a:xfrm>
          <a:prstGeom prst="rect">
            <a:avLst/>
          </a:prstGeom>
          <a:noFill/>
        </p:spPr>
        <p:txBody>
          <a:bodyPr wrap="square" rtlCol="0">
            <a:no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r>
              <a:rPr lang="ru-RU" dirty="0">
                <a:latin typeface="Arial" panose="020B0604020202020204" pitchFamily="34" charset="0"/>
                <a:cs typeface="Arial" panose="020B0604020202020204" pitchFamily="34" charset="0"/>
              </a:rPr>
              <a:t>Контроль ключевых этапов</a:t>
            </a:r>
            <a:endParaRPr lang="ru-RU" dirty="0">
              <a:latin typeface="Arial" panose="020B0604020202020204" pitchFamily="34" charset="0"/>
              <a:cs typeface="Arial" panose="020B0604020202020204" pitchFamily="34" charset="0"/>
            </a:endParaRPr>
          </a:p>
        </p:txBody>
      </p:sp>
      <p:sp>
        <p:nvSpPr>
          <p:cNvPr id="2" name="TextBox 1"/>
          <p:cNvSpPr txBox="1"/>
          <p:nvPr/>
        </p:nvSpPr>
        <p:spPr>
          <a:xfrm>
            <a:off x="2714005" y="1778024"/>
            <a:ext cx="432048" cy="159462"/>
          </a:xfrm>
          <a:prstGeom prst="rect">
            <a:avLst/>
          </a:prstGeom>
          <a:solidFill>
            <a:schemeClr val="bg1"/>
          </a:solidFill>
        </p:spPr>
        <p:txBody>
          <a:bodyPr wrap="square" lIns="0" tIns="0" rIns="0" bIns="36000" rtlCol="0">
            <a:spAutoFit/>
          </a:bodyPr>
          <a:lstStyle/>
          <a:p>
            <a:pPr algn="ctr"/>
            <a:r>
              <a:rPr lang="ru-RU" sz="800" dirty="0">
                <a:solidFill>
                  <a:srgbClr val="1A1AFF"/>
                </a:solidFill>
                <a:cs typeface="Arial" panose="020B0604020202020204" pitchFamily="34" charset="0"/>
              </a:rPr>
              <a:t>Начало</a:t>
            </a:r>
            <a:endParaRPr lang="ru-RU" sz="800" dirty="0">
              <a:solidFill>
                <a:srgbClr val="1A1AFF"/>
              </a:solidFill>
              <a:cs typeface="Arial" panose="020B0604020202020204" pitchFamily="34" charset="0"/>
            </a:endParaRPr>
          </a:p>
        </p:txBody>
      </p:sp>
      <p:sp>
        <p:nvSpPr>
          <p:cNvPr id="8" name="TextBox 7"/>
          <p:cNvSpPr txBox="1"/>
          <p:nvPr/>
        </p:nvSpPr>
        <p:spPr>
          <a:xfrm>
            <a:off x="3322755" y="1778024"/>
            <a:ext cx="903417"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общего шасси</a:t>
            </a:r>
            <a:endParaRPr lang="ru-RU" sz="800" dirty="0">
              <a:solidFill>
                <a:srgbClr val="1A1AFF"/>
              </a:solidFill>
              <a:cs typeface="Arial" panose="020B0604020202020204" pitchFamily="34" charset="0"/>
            </a:endParaRPr>
          </a:p>
        </p:txBody>
      </p:sp>
      <p:sp>
        <p:nvSpPr>
          <p:cNvPr id="9" name="TextBox 8"/>
          <p:cNvSpPr txBox="1"/>
          <p:nvPr/>
        </p:nvSpPr>
        <p:spPr>
          <a:xfrm>
            <a:off x="4281380" y="1778024"/>
            <a:ext cx="864098"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Монтаж амортизаторов</a:t>
            </a:r>
            <a:endParaRPr lang="ru-RU" sz="800" dirty="0">
              <a:solidFill>
                <a:srgbClr val="1A1AFF"/>
              </a:solidFill>
              <a:cs typeface="Arial" panose="020B0604020202020204" pitchFamily="34" charset="0"/>
            </a:endParaRPr>
          </a:p>
        </p:txBody>
      </p:sp>
      <p:sp>
        <p:nvSpPr>
          <p:cNvPr id="10" name="TextBox 9"/>
          <p:cNvSpPr txBox="1"/>
          <p:nvPr/>
        </p:nvSpPr>
        <p:spPr>
          <a:xfrm>
            <a:off x="5145478" y="1778024"/>
            <a:ext cx="990390"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датчика уровня жидкости</a:t>
            </a:r>
            <a:endParaRPr lang="ru-RU" sz="800" dirty="0">
              <a:solidFill>
                <a:srgbClr val="1A1AFF"/>
              </a:solidFill>
              <a:cs typeface="Arial" panose="020B0604020202020204" pitchFamily="34" charset="0"/>
            </a:endParaRPr>
          </a:p>
        </p:txBody>
      </p:sp>
      <p:sp>
        <p:nvSpPr>
          <p:cNvPr id="11" name="TextBox 10"/>
          <p:cNvSpPr txBox="1"/>
          <p:nvPr/>
        </p:nvSpPr>
        <p:spPr>
          <a:xfrm>
            <a:off x="6135868" y="178359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двигателя</a:t>
            </a:r>
            <a:endParaRPr lang="ru-RU" sz="800" dirty="0">
              <a:solidFill>
                <a:srgbClr val="1A1AFF"/>
              </a:solidFill>
              <a:cs typeface="Arial" panose="020B0604020202020204" pitchFamily="34" charset="0"/>
            </a:endParaRPr>
          </a:p>
        </p:txBody>
      </p:sp>
      <p:sp>
        <p:nvSpPr>
          <p:cNvPr id="12" name="TextBox 11"/>
          <p:cNvSpPr txBox="1"/>
          <p:nvPr/>
        </p:nvSpPr>
        <p:spPr>
          <a:xfrm>
            <a:off x="6964475" y="1788695"/>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Монтаж фильтра</a:t>
            </a:r>
            <a:endParaRPr lang="ru-RU" sz="800" dirty="0">
              <a:solidFill>
                <a:srgbClr val="1A1AFF"/>
              </a:solidFill>
              <a:cs typeface="Arial" panose="020B0604020202020204" pitchFamily="34" charset="0"/>
            </a:endParaRPr>
          </a:p>
        </p:txBody>
      </p:sp>
      <p:sp>
        <p:nvSpPr>
          <p:cNvPr id="13" name="TextBox 12"/>
          <p:cNvSpPr txBox="1"/>
          <p:nvPr/>
        </p:nvSpPr>
        <p:spPr>
          <a:xfrm>
            <a:off x="7850183" y="178869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генератора</a:t>
            </a:r>
            <a:endParaRPr lang="ru-RU" sz="800" dirty="0">
              <a:solidFill>
                <a:srgbClr val="1A1AFF"/>
              </a:solidFill>
              <a:cs typeface="Arial" panose="020B0604020202020204" pitchFamily="34" charset="0"/>
            </a:endParaRPr>
          </a:p>
        </p:txBody>
      </p:sp>
      <p:sp>
        <p:nvSpPr>
          <p:cNvPr id="14" name="TextBox 13"/>
          <p:cNvSpPr txBox="1"/>
          <p:nvPr/>
        </p:nvSpPr>
        <p:spPr>
          <a:xfrm>
            <a:off x="8574450" y="1778324"/>
            <a:ext cx="980315" cy="369332"/>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системы подогрева впускного воздуха</a:t>
            </a:r>
            <a:endParaRPr lang="ru-RU" sz="800" dirty="0">
              <a:solidFill>
                <a:srgbClr val="1A1AFF"/>
              </a:solidFill>
              <a:cs typeface="Arial" panose="020B0604020202020204" pitchFamily="34" charset="0"/>
            </a:endParaRPr>
          </a:p>
        </p:txBody>
      </p:sp>
      <p:sp>
        <p:nvSpPr>
          <p:cNvPr id="15" name="TextBox 14"/>
          <p:cNvSpPr txBox="1"/>
          <p:nvPr/>
        </p:nvSpPr>
        <p:spPr>
          <a:xfrm>
            <a:off x="7936088" y="1369168"/>
            <a:ext cx="504057" cy="246221"/>
          </a:xfrm>
          <a:prstGeom prst="rect">
            <a:avLst/>
          </a:prstGeom>
          <a:solidFill>
            <a:schemeClr val="bg1"/>
          </a:solidFill>
        </p:spPr>
        <p:txBody>
          <a:bodyPr wrap="square" lIns="0" tIns="0" rIns="0" bIns="0" rtlCol="0">
            <a:spAutoFit/>
          </a:bodyPr>
          <a:lstStyle/>
          <a:p>
            <a:r>
              <a:rPr lang="ru-RU" sz="800" dirty="0">
                <a:solidFill>
                  <a:srgbClr val="FF0000"/>
                </a:solidFill>
                <a:cs typeface="Arial" panose="020B0604020202020204" pitchFamily="34" charset="0"/>
              </a:rPr>
              <a:t>Ключевой процесс</a:t>
            </a:r>
            <a:endParaRPr lang="ru-RU" sz="800" dirty="0">
              <a:solidFill>
                <a:srgbClr val="FF0000"/>
              </a:solidFill>
              <a:cs typeface="Arial" panose="020B0604020202020204" pitchFamily="34" charset="0"/>
            </a:endParaRPr>
          </a:p>
        </p:txBody>
      </p:sp>
      <p:sp>
        <p:nvSpPr>
          <p:cNvPr id="16" name="TextBox 15"/>
          <p:cNvSpPr txBox="1"/>
          <p:nvPr/>
        </p:nvSpPr>
        <p:spPr>
          <a:xfrm>
            <a:off x="9626773" y="1807380"/>
            <a:ext cx="675869" cy="369332"/>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Монтаж топливного насоса</a:t>
            </a:r>
            <a:endParaRPr lang="ru-RU" sz="800" dirty="0">
              <a:solidFill>
                <a:srgbClr val="1A1AFF"/>
              </a:solidFill>
              <a:cs typeface="Arial" panose="020B0604020202020204" pitchFamily="34" charset="0"/>
            </a:endParaRPr>
          </a:p>
        </p:txBody>
      </p:sp>
      <p:sp>
        <p:nvSpPr>
          <p:cNvPr id="17" name="TextBox 16"/>
          <p:cNvSpPr txBox="1"/>
          <p:nvPr/>
        </p:nvSpPr>
        <p:spPr>
          <a:xfrm>
            <a:off x="3455048" y="2808754"/>
            <a:ext cx="675869" cy="369332"/>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Заправка моторным маслом</a:t>
            </a:r>
            <a:endParaRPr lang="ru-RU" sz="800" dirty="0">
              <a:solidFill>
                <a:srgbClr val="1A1AFF"/>
              </a:solidFill>
              <a:cs typeface="Arial" panose="020B0604020202020204" pitchFamily="34" charset="0"/>
            </a:endParaRPr>
          </a:p>
        </p:txBody>
      </p:sp>
      <p:sp>
        <p:nvSpPr>
          <p:cNvPr id="18" name="TextBox 17"/>
          <p:cNvSpPr txBox="1"/>
          <p:nvPr/>
        </p:nvSpPr>
        <p:spPr>
          <a:xfrm>
            <a:off x="4402288" y="281512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Контроль качества</a:t>
            </a:r>
            <a:endParaRPr lang="ru-RU" sz="800" dirty="0">
              <a:solidFill>
                <a:srgbClr val="1A1AFF"/>
              </a:solidFill>
              <a:cs typeface="Arial" panose="020B0604020202020204" pitchFamily="34" charset="0"/>
            </a:endParaRPr>
          </a:p>
        </p:txBody>
      </p:sp>
      <p:sp>
        <p:nvSpPr>
          <p:cNvPr id="19" name="TextBox 18"/>
          <p:cNvSpPr txBox="1"/>
          <p:nvPr/>
        </p:nvSpPr>
        <p:spPr>
          <a:xfrm>
            <a:off x="5302738" y="280875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Укладка жгута проводов</a:t>
            </a:r>
            <a:endParaRPr lang="ru-RU" sz="800" dirty="0">
              <a:solidFill>
                <a:srgbClr val="1A1AFF"/>
              </a:solidFill>
              <a:cs typeface="Arial" panose="020B0604020202020204" pitchFamily="34" charset="0"/>
            </a:endParaRPr>
          </a:p>
        </p:txBody>
      </p:sp>
      <p:sp>
        <p:nvSpPr>
          <p:cNvPr id="20" name="TextBox 19"/>
          <p:cNvSpPr txBox="1"/>
          <p:nvPr/>
        </p:nvSpPr>
        <p:spPr>
          <a:xfrm>
            <a:off x="6032930" y="2815124"/>
            <a:ext cx="837775"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Монтаж панели управления</a:t>
            </a:r>
            <a:endParaRPr lang="ru-RU" sz="800" dirty="0">
              <a:solidFill>
                <a:srgbClr val="1A1AFF"/>
              </a:solidFill>
              <a:cs typeface="Arial" panose="020B0604020202020204" pitchFamily="34" charset="0"/>
            </a:endParaRPr>
          </a:p>
        </p:txBody>
      </p:sp>
      <p:sp>
        <p:nvSpPr>
          <p:cNvPr id="21" name="TextBox 20"/>
          <p:cNvSpPr txBox="1"/>
          <p:nvPr/>
        </p:nvSpPr>
        <p:spPr>
          <a:xfrm>
            <a:off x="6917553" y="2804952"/>
            <a:ext cx="879453" cy="369332"/>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трубопровода радиатора</a:t>
            </a:r>
            <a:endParaRPr lang="ru-RU" sz="800" dirty="0">
              <a:solidFill>
                <a:srgbClr val="1A1AFF"/>
              </a:solidFill>
              <a:cs typeface="Arial" panose="020B0604020202020204" pitchFamily="34" charset="0"/>
            </a:endParaRPr>
          </a:p>
        </p:txBody>
      </p:sp>
      <p:sp>
        <p:nvSpPr>
          <p:cNvPr id="22" name="TextBox 21"/>
          <p:cNvSpPr txBox="1"/>
          <p:nvPr/>
        </p:nvSpPr>
        <p:spPr>
          <a:xfrm>
            <a:off x="7850183" y="280875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Монтаж радиатора</a:t>
            </a:r>
            <a:endParaRPr lang="ru-RU" sz="800" dirty="0">
              <a:solidFill>
                <a:srgbClr val="1A1AFF"/>
              </a:solidFill>
              <a:cs typeface="Arial" panose="020B0604020202020204" pitchFamily="34" charset="0"/>
            </a:endParaRPr>
          </a:p>
        </p:txBody>
      </p:sp>
      <p:sp>
        <p:nvSpPr>
          <p:cNvPr id="23" name="TextBox 22"/>
          <p:cNvSpPr txBox="1"/>
          <p:nvPr/>
        </p:nvSpPr>
        <p:spPr>
          <a:xfrm>
            <a:off x="8574450" y="2813285"/>
            <a:ext cx="908307"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водонагревателя</a:t>
            </a:r>
            <a:endParaRPr lang="ru-RU" sz="800" dirty="0">
              <a:solidFill>
                <a:srgbClr val="1A1AFF"/>
              </a:solidFill>
              <a:cs typeface="Arial" panose="020B0604020202020204" pitchFamily="34" charset="0"/>
            </a:endParaRPr>
          </a:p>
        </p:txBody>
      </p:sp>
      <p:sp>
        <p:nvSpPr>
          <p:cNvPr id="24" name="TextBox 23"/>
          <p:cNvSpPr txBox="1"/>
          <p:nvPr/>
        </p:nvSpPr>
        <p:spPr>
          <a:xfrm>
            <a:off x="9482757" y="2813285"/>
            <a:ext cx="936104"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Монтаж трубки слива топлива</a:t>
            </a:r>
            <a:endParaRPr lang="ru-RU" sz="800" dirty="0">
              <a:solidFill>
                <a:srgbClr val="1A1AFF"/>
              </a:solidFill>
              <a:cs typeface="Arial" panose="020B0604020202020204" pitchFamily="34" charset="0"/>
            </a:endParaRPr>
          </a:p>
        </p:txBody>
      </p:sp>
      <p:sp>
        <p:nvSpPr>
          <p:cNvPr id="25" name="TextBox 24"/>
          <p:cNvSpPr txBox="1"/>
          <p:nvPr/>
        </p:nvSpPr>
        <p:spPr>
          <a:xfrm>
            <a:off x="3428671" y="393540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Подготовка к испытаниям</a:t>
            </a:r>
            <a:endParaRPr lang="ru-RU" sz="800" dirty="0">
              <a:solidFill>
                <a:srgbClr val="1A1AFF"/>
              </a:solidFill>
              <a:cs typeface="Arial" panose="020B0604020202020204" pitchFamily="34" charset="0"/>
            </a:endParaRPr>
          </a:p>
        </p:txBody>
      </p:sp>
      <p:sp>
        <p:nvSpPr>
          <p:cNvPr id="27" name="TextBox 26"/>
          <p:cNvSpPr txBox="1"/>
          <p:nvPr/>
        </p:nvSpPr>
        <p:spPr>
          <a:xfrm>
            <a:off x="4367639" y="3971426"/>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Заводские испытания</a:t>
            </a:r>
            <a:endParaRPr lang="ru-RU" sz="800" dirty="0">
              <a:solidFill>
                <a:srgbClr val="1A1AFF"/>
              </a:solidFill>
              <a:cs typeface="Arial" panose="020B0604020202020204" pitchFamily="34" charset="0"/>
            </a:endParaRPr>
          </a:p>
        </p:txBody>
      </p:sp>
      <p:sp>
        <p:nvSpPr>
          <p:cNvPr id="28" name="TextBox 27"/>
          <p:cNvSpPr txBox="1"/>
          <p:nvPr/>
        </p:nvSpPr>
        <p:spPr>
          <a:xfrm>
            <a:off x="5259296" y="3979337"/>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Укомплектование</a:t>
            </a:r>
            <a:endParaRPr lang="ru-RU" sz="800" dirty="0">
              <a:solidFill>
                <a:srgbClr val="1A1AFF"/>
              </a:solidFill>
              <a:cs typeface="Arial" panose="020B0604020202020204" pitchFamily="34" charset="0"/>
            </a:endParaRPr>
          </a:p>
        </p:txBody>
      </p:sp>
      <p:sp>
        <p:nvSpPr>
          <p:cNvPr id="29" name="TextBox 28"/>
          <p:cNvSpPr txBox="1"/>
          <p:nvPr/>
        </p:nvSpPr>
        <p:spPr>
          <a:xfrm>
            <a:off x="6032930" y="3976658"/>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Контроль качества</a:t>
            </a:r>
            <a:endParaRPr lang="ru-RU" sz="800" dirty="0">
              <a:solidFill>
                <a:srgbClr val="1A1AFF"/>
              </a:solidFill>
              <a:cs typeface="Arial" panose="020B0604020202020204" pitchFamily="34" charset="0"/>
            </a:endParaRPr>
          </a:p>
        </p:txBody>
      </p:sp>
      <p:sp>
        <p:nvSpPr>
          <p:cNvPr id="30" name="TextBox 29"/>
          <p:cNvSpPr txBox="1"/>
          <p:nvPr/>
        </p:nvSpPr>
        <p:spPr>
          <a:xfrm>
            <a:off x="6811737" y="3967160"/>
            <a:ext cx="879453"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Слив моторного масла</a:t>
            </a:r>
            <a:endParaRPr lang="ru-RU" sz="800" dirty="0">
              <a:solidFill>
                <a:srgbClr val="1A1AFF"/>
              </a:solidFill>
              <a:cs typeface="Arial" panose="020B0604020202020204" pitchFamily="34" charset="0"/>
            </a:endParaRPr>
          </a:p>
        </p:txBody>
      </p:sp>
      <p:sp>
        <p:nvSpPr>
          <p:cNvPr id="33" name="TextBox 32"/>
          <p:cNvSpPr txBox="1"/>
          <p:nvPr/>
        </p:nvSpPr>
        <p:spPr>
          <a:xfrm>
            <a:off x="7815594" y="3966159"/>
            <a:ext cx="675869" cy="159462"/>
          </a:xfrm>
          <a:prstGeom prst="rect">
            <a:avLst/>
          </a:prstGeom>
          <a:solidFill>
            <a:schemeClr val="bg1"/>
          </a:solidFill>
        </p:spPr>
        <p:txBody>
          <a:bodyPr wrap="square" lIns="0" tIns="0" rIns="0" bIns="36000" rtlCol="0">
            <a:spAutoFit/>
          </a:bodyPr>
          <a:lstStyle/>
          <a:p>
            <a:r>
              <a:rPr lang="ru-RU" sz="800" dirty="0">
                <a:solidFill>
                  <a:srgbClr val="1A1AFF"/>
                </a:solidFill>
                <a:cs typeface="Arial" panose="020B0604020202020204" pitchFamily="34" charset="0"/>
              </a:rPr>
              <a:t>Упаковка</a:t>
            </a:r>
            <a:endParaRPr lang="ru-RU" sz="800" dirty="0">
              <a:solidFill>
                <a:srgbClr val="1A1AFF"/>
              </a:solidFill>
              <a:cs typeface="Arial" panose="020B0604020202020204" pitchFamily="34" charset="0"/>
            </a:endParaRPr>
          </a:p>
        </p:txBody>
      </p:sp>
      <p:sp>
        <p:nvSpPr>
          <p:cNvPr id="34" name="TextBox 33"/>
          <p:cNvSpPr txBox="1"/>
          <p:nvPr/>
        </p:nvSpPr>
        <p:spPr>
          <a:xfrm>
            <a:off x="8585865" y="3981008"/>
            <a:ext cx="675869" cy="159462"/>
          </a:xfrm>
          <a:prstGeom prst="rect">
            <a:avLst/>
          </a:prstGeom>
          <a:solidFill>
            <a:schemeClr val="bg1"/>
          </a:solidFill>
        </p:spPr>
        <p:txBody>
          <a:bodyPr wrap="square" lIns="0" tIns="0" rIns="0" bIns="36000" rtlCol="0">
            <a:spAutoFit/>
          </a:bodyPr>
          <a:lstStyle/>
          <a:p>
            <a:pPr algn="ctr"/>
            <a:r>
              <a:rPr lang="ru-RU" sz="800" dirty="0">
                <a:solidFill>
                  <a:srgbClr val="1A1AFF"/>
                </a:solidFill>
                <a:cs typeface="Arial" panose="020B0604020202020204" pitchFamily="34" charset="0"/>
              </a:rPr>
              <a:t>Зачистка</a:t>
            </a:r>
            <a:endParaRPr lang="ru-RU" sz="800" dirty="0">
              <a:solidFill>
                <a:srgbClr val="1A1AFF"/>
              </a:solidFill>
              <a:cs typeface="Arial" panose="020B0604020202020204" pitchFamily="34" charset="0"/>
            </a:endParaRPr>
          </a:p>
        </p:txBody>
      </p:sp>
      <p:sp>
        <p:nvSpPr>
          <p:cNvPr id="35" name="TextBox 34"/>
          <p:cNvSpPr txBox="1"/>
          <p:nvPr/>
        </p:nvSpPr>
        <p:spPr>
          <a:xfrm>
            <a:off x="9554765" y="3976658"/>
            <a:ext cx="675869" cy="159462"/>
          </a:xfrm>
          <a:prstGeom prst="rect">
            <a:avLst/>
          </a:prstGeom>
          <a:solidFill>
            <a:schemeClr val="bg1"/>
          </a:solidFill>
        </p:spPr>
        <p:txBody>
          <a:bodyPr wrap="square" lIns="0" tIns="0" rIns="0" bIns="36000" rtlCol="0">
            <a:spAutoFit/>
          </a:bodyPr>
          <a:lstStyle/>
          <a:p>
            <a:pPr algn="ctr"/>
            <a:r>
              <a:rPr lang="ru-RU" sz="800" dirty="0">
                <a:solidFill>
                  <a:srgbClr val="1A1AFF"/>
                </a:solidFill>
                <a:cs typeface="Arial" panose="020B0604020202020204" pitchFamily="34" charset="0"/>
              </a:rPr>
              <a:t>Подкраска</a:t>
            </a:r>
            <a:endParaRPr lang="ru-RU" sz="800" dirty="0">
              <a:solidFill>
                <a:srgbClr val="1A1AFF"/>
              </a:solidFill>
              <a:cs typeface="Arial" panose="020B0604020202020204" pitchFamily="34" charset="0"/>
            </a:endParaRPr>
          </a:p>
        </p:txBody>
      </p:sp>
      <p:sp>
        <p:nvSpPr>
          <p:cNvPr id="36" name="TextBox 35"/>
          <p:cNvSpPr txBox="1"/>
          <p:nvPr/>
        </p:nvSpPr>
        <p:spPr>
          <a:xfrm>
            <a:off x="3325000" y="4951619"/>
            <a:ext cx="958625" cy="369332"/>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Комплектация сопроводительной документацией</a:t>
            </a:r>
            <a:endParaRPr lang="ru-RU" sz="800" dirty="0">
              <a:solidFill>
                <a:srgbClr val="1A1AFF"/>
              </a:solidFill>
              <a:cs typeface="Arial" panose="020B0604020202020204" pitchFamily="34" charset="0"/>
            </a:endParaRPr>
          </a:p>
        </p:txBody>
      </p:sp>
      <p:sp>
        <p:nvSpPr>
          <p:cNvPr id="37" name="TextBox 36"/>
          <p:cNvSpPr txBox="1"/>
          <p:nvPr/>
        </p:nvSpPr>
        <p:spPr>
          <a:xfrm>
            <a:off x="4367638" y="4985689"/>
            <a:ext cx="891658"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Размещение деталей шасси</a:t>
            </a:r>
            <a:endParaRPr lang="ru-RU" sz="800" dirty="0">
              <a:solidFill>
                <a:srgbClr val="1A1AFF"/>
              </a:solidFill>
              <a:cs typeface="Arial" panose="020B0604020202020204" pitchFamily="34" charset="0"/>
            </a:endParaRPr>
          </a:p>
        </p:txBody>
      </p:sp>
      <p:sp>
        <p:nvSpPr>
          <p:cNvPr id="38" name="TextBox 37"/>
          <p:cNvSpPr txBox="1"/>
          <p:nvPr/>
        </p:nvSpPr>
        <p:spPr>
          <a:xfrm>
            <a:off x="5302737" y="5001995"/>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Защита продукции</a:t>
            </a:r>
            <a:endParaRPr lang="ru-RU" sz="800" dirty="0">
              <a:solidFill>
                <a:srgbClr val="1A1AFF"/>
              </a:solidFill>
              <a:cs typeface="Arial" panose="020B0604020202020204" pitchFamily="34" charset="0"/>
            </a:endParaRPr>
          </a:p>
        </p:txBody>
      </p:sp>
      <p:sp>
        <p:nvSpPr>
          <p:cNvPr id="39" name="TextBox 38"/>
          <p:cNvSpPr txBox="1"/>
          <p:nvPr/>
        </p:nvSpPr>
        <p:spPr>
          <a:xfrm>
            <a:off x="6194836" y="5013176"/>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Наклейка маркировки</a:t>
            </a:r>
            <a:endParaRPr lang="ru-RU" sz="800" dirty="0">
              <a:solidFill>
                <a:srgbClr val="1A1AFF"/>
              </a:solidFill>
              <a:cs typeface="Arial" panose="020B0604020202020204" pitchFamily="34" charset="0"/>
            </a:endParaRPr>
          </a:p>
        </p:txBody>
      </p:sp>
      <p:sp>
        <p:nvSpPr>
          <p:cNvPr id="40" name="TextBox 39"/>
          <p:cNvSpPr txBox="1"/>
          <p:nvPr/>
        </p:nvSpPr>
        <p:spPr>
          <a:xfrm>
            <a:off x="6997716" y="5013176"/>
            <a:ext cx="675869" cy="369332"/>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Печать паспортной таблички</a:t>
            </a:r>
            <a:endParaRPr lang="ru-RU" sz="800" dirty="0">
              <a:solidFill>
                <a:srgbClr val="1A1AFF"/>
              </a:solidFill>
              <a:cs typeface="Arial" panose="020B0604020202020204" pitchFamily="34" charset="0"/>
            </a:endParaRPr>
          </a:p>
        </p:txBody>
      </p:sp>
      <p:sp>
        <p:nvSpPr>
          <p:cNvPr id="41" name="TextBox 40"/>
          <p:cNvSpPr txBox="1"/>
          <p:nvPr/>
        </p:nvSpPr>
        <p:spPr>
          <a:xfrm>
            <a:off x="7849801" y="501317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глушителя</a:t>
            </a:r>
            <a:endParaRPr lang="ru-RU" sz="800" dirty="0">
              <a:solidFill>
                <a:srgbClr val="1A1AFF"/>
              </a:solidFill>
              <a:cs typeface="Arial" panose="020B0604020202020204" pitchFamily="34" charset="0"/>
            </a:endParaRPr>
          </a:p>
        </p:txBody>
      </p:sp>
      <p:sp>
        <p:nvSpPr>
          <p:cNvPr id="42" name="TextBox 41"/>
          <p:cNvSpPr txBox="1"/>
          <p:nvPr/>
        </p:nvSpPr>
        <p:spPr>
          <a:xfrm>
            <a:off x="8715015" y="5001995"/>
            <a:ext cx="767741" cy="369332"/>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Монтаж заземляющего провода</a:t>
            </a:r>
            <a:endParaRPr lang="ru-RU" sz="800" dirty="0">
              <a:solidFill>
                <a:srgbClr val="1A1AFF"/>
              </a:solidFill>
              <a:cs typeface="Arial" panose="020B0604020202020204" pitchFamily="34" charset="0"/>
            </a:endParaRPr>
          </a:p>
        </p:txBody>
      </p:sp>
      <p:sp>
        <p:nvSpPr>
          <p:cNvPr id="43" name="TextBox 42"/>
          <p:cNvSpPr txBox="1"/>
          <p:nvPr/>
        </p:nvSpPr>
        <p:spPr>
          <a:xfrm>
            <a:off x="9595835" y="5001994"/>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Установка аккумулятора</a:t>
            </a:r>
            <a:endParaRPr lang="ru-RU" sz="800" dirty="0">
              <a:solidFill>
                <a:srgbClr val="1A1AFF"/>
              </a:solidFill>
              <a:cs typeface="Arial" panose="020B0604020202020204" pitchFamily="34" charset="0"/>
            </a:endParaRPr>
          </a:p>
        </p:txBody>
      </p:sp>
      <p:sp>
        <p:nvSpPr>
          <p:cNvPr id="44" name="TextBox 43"/>
          <p:cNvSpPr txBox="1"/>
          <p:nvPr/>
        </p:nvSpPr>
        <p:spPr>
          <a:xfrm>
            <a:off x="3406616" y="6149188"/>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Контроль качества</a:t>
            </a:r>
            <a:endParaRPr lang="ru-RU" sz="800" dirty="0">
              <a:solidFill>
                <a:srgbClr val="1A1AFF"/>
              </a:solidFill>
              <a:cs typeface="Arial" panose="020B0604020202020204" pitchFamily="34" charset="0"/>
            </a:endParaRPr>
          </a:p>
        </p:txBody>
      </p:sp>
      <p:sp>
        <p:nvSpPr>
          <p:cNvPr id="45" name="TextBox 44"/>
          <p:cNvSpPr txBox="1"/>
          <p:nvPr/>
        </p:nvSpPr>
        <p:spPr>
          <a:xfrm>
            <a:off x="4438598" y="6149188"/>
            <a:ext cx="675869" cy="159462"/>
          </a:xfrm>
          <a:prstGeom prst="rect">
            <a:avLst/>
          </a:prstGeom>
          <a:solidFill>
            <a:schemeClr val="bg1"/>
          </a:solidFill>
        </p:spPr>
        <p:txBody>
          <a:bodyPr wrap="square" lIns="0" tIns="0" rIns="0" bIns="36000" rtlCol="0">
            <a:spAutoFit/>
          </a:bodyPr>
          <a:lstStyle/>
          <a:p>
            <a:r>
              <a:rPr lang="ru-RU" sz="800" dirty="0">
                <a:solidFill>
                  <a:srgbClr val="1A1AFF"/>
                </a:solidFill>
                <a:cs typeface="Arial" panose="020B0604020202020204" pitchFamily="34" charset="0"/>
              </a:rPr>
              <a:t>Упаковка</a:t>
            </a:r>
            <a:endParaRPr lang="ru-RU" sz="800" dirty="0">
              <a:solidFill>
                <a:srgbClr val="1A1AFF"/>
              </a:solidFill>
              <a:cs typeface="Arial" panose="020B0604020202020204" pitchFamily="34" charset="0"/>
            </a:endParaRPr>
          </a:p>
        </p:txBody>
      </p:sp>
      <p:sp>
        <p:nvSpPr>
          <p:cNvPr id="46" name="TextBox 45"/>
          <p:cNvSpPr txBox="1"/>
          <p:nvPr/>
        </p:nvSpPr>
        <p:spPr>
          <a:xfrm>
            <a:off x="5357061" y="6149188"/>
            <a:ext cx="675869" cy="246221"/>
          </a:xfrm>
          <a:prstGeom prst="rect">
            <a:avLst/>
          </a:prstGeom>
          <a:solidFill>
            <a:schemeClr val="bg1"/>
          </a:solidFill>
        </p:spPr>
        <p:txBody>
          <a:bodyPr wrap="square" lIns="0" tIns="0" rIns="0" bIns="0" rtlCol="0">
            <a:spAutoFit/>
          </a:bodyPr>
          <a:lstStyle/>
          <a:p>
            <a:pPr algn="ctr"/>
            <a:r>
              <a:rPr lang="ru-RU" sz="800" dirty="0">
                <a:solidFill>
                  <a:srgbClr val="1A1AFF"/>
                </a:solidFill>
                <a:cs typeface="Arial" panose="020B0604020202020204" pitchFamily="34" charset="0"/>
              </a:rPr>
              <a:t>Постановка на склад</a:t>
            </a:r>
            <a:endParaRPr lang="ru-RU" sz="800" dirty="0">
              <a:solidFill>
                <a:srgbClr val="1A1AFF"/>
              </a:solidFill>
              <a:cs typeface="Arial" panose="020B0604020202020204" pitchFamily="34" charset="0"/>
            </a:endParaRPr>
          </a:p>
        </p:txBody>
      </p:sp>
      <p:sp>
        <p:nvSpPr>
          <p:cNvPr id="47" name="TextBox 46"/>
          <p:cNvSpPr txBox="1"/>
          <p:nvPr/>
        </p:nvSpPr>
        <p:spPr>
          <a:xfrm>
            <a:off x="6321847" y="6137793"/>
            <a:ext cx="675869" cy="159462"/>
          </a:xfrm>
          <a:prstGeom prst="rect">
            <a:avLst/>
          </a:prstGeom>
          <a:solidFill>
            <a:schemeClr val="bg1"/>
          </a:solidFill>
        </p:spPr>
        <p:txBody>
          <a:bodyPr wrap="square" lIns="0" tIns="0" rIns="0" bIns="36000" rtlCol="0">
            <a:spAutoFit/>
          </a:bodyPr>
          <a:lstStyle/>
          <a:p>
            <a:r>
              <a:rPr lang="ru-RU" sz="800" dirty="0">
                <a:solidFill>
                  <a:srgbClr val="1A1AFF"/>
                </a:solidFill>
                <a:cs typeface="Arial" panose="020B0604020202020204" pitchFamily="34" charset="0"/>
              </a:rPr>
              <a:t>Отгрузка</a:t>
            </a:r>
            <a:endParaRPr lang="ru-RU" sz="800" dirty="0">
              <a:solidFill>
                <a:srgbClr val="1A1AFF"/>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 name="文本框 2"/>
          <p:cNvSpPr txBox="1"/>
          <p:nvPr/>
        </p:nvSpPr>
        <p:spPr>
          <a:xfrm>
            <a:off x="1921510" y="313690"/>
            <a:ext cx="6096000" cy="677108"/>
          </a:xfrm>
          <a:prstGeom prst="rect">
            <a:avLst/>
          </a:prstGeom>
          <a:noFill/>
        </p:spPr>
        <p:txBody>
          <a:bodyPr wrap="square" rtlCol="0" anchor="t">
            <a:spAutoFit/>
          </a:bodyPr>
          <a:lstStyle/>
          <a:p>
            <a:pPr algn="l"/>
            <a:r>
              <a:rPr lang="ru-RU" sz="38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4. </a:t>
            </a:r>
            <a:r>
              <a:rPr lang="ru-RU" sz="38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Высокое</a:t>
            </a:r>
            <a:r>
              <a:rPr lang="ru-RU"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качество</a:t>
            </a:r>
            <a:endPar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endParaRPr>
          </a:p>
        </p:txBody>
      </p:sp>
      <p:sp>
        <p:nvSpPr>
          <p:cNvPr id="17" name="文本框 16"/>
          <p:cNvSpPr txBox="1"/>
          <p:nvPr>
            <p:custDataLst>
              <p:tags r:id="rId1"/>
            </p:custDataLst>
          </p:nvPr>
        </p:nvSpPr>
        <p:spPr>
          <a:xfrm>
            <a:off x="337185" y="1268730"/>
            <a:ext cx="11089788" cy="461665"/>
          </a:xfrm>
          <a:prstGeom prst="rect">
            <a:avLst/>
          </a:prstGeom>
          <a:noFill/>
        </p:spPr>
        <p:txBody>
          <a:bodyPr wrap="square" rtlCol="0">
            <a:spAutoFit/>
          </a:bodyPr>
          <a:lstStyle/>
          <a:p>
            <a:r>
              <a:rPr lang="en-US" sz="2400" b="1" dirty="0" smtClean="0">
                <a:solidFill>
                  <a:srgbClr val="C00000"/>
                </a:solidFill>
                <a:ea typeface="微软雅黑" panose="020B0503020204020204" pitchFamily="34" charset="-122"/>
                <a:cs typeface="Arial" panose="020B0604020202020204" pitchFamily="34" charset="0"/>
                <a:sym typeface="+mn-ea"/>
              </a:rPr>
              <a:t>1. </a:t>
            </a:r>
            <a:r>
              <a:rPr lang="ru-RU" sz="2400" b="1" dirty="0" smtClean="0">
                <a:solidFill>
                  <a:srgbClr val="C00000"/>
                </a:solidFill>
                <a:ea typeface="微软雅黑" panose="020B0503020204020204" pitchFamily="34" charset="-122"/>
                <a:cs typeface="Arial" panose="020B0604020202020204" pitchFamily="34" charset="0"/>
                <a:sym typeface="+mn-ea"/>
              </a:rPr>
              <a:t>Система </a:t>
            </a:r>
            <a:r>
              <a:rPr lang="ru-RU" sz="2400" b="1" dirty="0">
                <a:solidFill>
                  <a:srgbClr val="C00000"/>
                </a:solidFill>
                <a:ea typeface="微软雅黑" panose="020B0503020204020204" pitchFamily="34" charset="-122"/>
                <a:cs typeface="Arial" panose="020B0604020202020204" pitchFamily="34" charset="0"/>
                <a:sym typeface="+mn-ea"/>
              </a:rPr>
              <a:t>менеджмента качества</a:t>
            </a:r>
            <a:r>
              <a:rPr lang="ru-RU" b="1" dirty="0">
                <a:solidFill>
                  <a:srgbClr val="C00000"/>
                </a:solidFill>
                <a:ea typeface="微软雅黑" panose="020B0503020204020204" pitchFamily="34" charset="-122"/>
                <a:cs typeface="Arial" panose="020B0604020202020204" pitchFamily="34" charset="0"/>
                <a:sym typeface="+mn-ea"/>
              </a:rPr>
              <a:t> - сквозное внедрение в производственный цикл</a:t>
            </a:r>
            <a:endParaRPr lang="ru-RU" b="1" dirty="0">
              <a:solidFill>
                <a:srgbClr val="C00000"/>
              </a:solidFill>
              <a:ea typeface="微软雅黑" panose="020B0503020204020204" pitchFamily="34" charset="-122"/>
              <a:cs typeface="Arial" panose="020B0604020202020204" pitchFamily="34" charset="0"/>
              <a:sym typeface="+mn-ea"/>
            </a:endParaRPr>
          </a:p>
        </p:txBody>
      </p:sp>
      <p:sp>
        <p:nvSpPr>
          <p:cNvPr id="4" name="文本框 3"/>
          <p:cNvSpPr txBox="1"/>
          <p:nvPr/>
        </p:nvSpPr>
        <p:spPr>
          <a:xfrm>
            <a:off x="394774" y="1677432"/>
            <a:ext cx="11772265" cy="785343"/>
          </a:xfrm>
          <a:prstGeom prst="rect">
            <a:avLst/>
          </a:prstGeom>
          <a:noFill/>
        </p:spPr>
        <p:txBody>
          <a:bodyPr wrap="square" rtlCol="0" anchor="t">
            <a:spAutoFit/>
          </a:bodyPr>
          <a:lstStyle/>
          <a:p>
            <a:pPr fontAlgn="auto">
              <a:lnSpc>
                <a:spcPct val="150000"/>
              </a:lnSpc>
            </a:pPr>
            <a:r>
              <a:rPr lang="ru-RU" sz="1600" dirty="0">
                <a:solidFill>
                  <a:srgbClr val="000000"/>
                </a:solidFill>
                <a:ea typeface="微软雅黑" panose="020B0503020204020204" pitchFamily="34" charset="-122"/>
                <a:cs typeface="Arial" panose="020B0604020202020204" pitchFamily="34" charset="0"/>
                <a:sym typeface="+mn-ea"/>
              </a:rPr>
              <a:t>Опираясь на особенности индустрии генераторных установок, мы внедрили всеобъемлющий контроль качества, интегрировав TQM в полный жизненный цикл производства генераторов для повышения качества продукции.</a:t>
            </a:r>
            <a:endParaRPr lang="ru-RU" sz="1600" dirty="0">
              <a:solidFill>
                <a:srgbClr val="000000"/>
              </a:solidFill>
              <a:ea typeface="微软雅黑" panose="020B0503020204020204" pitchFamily="34" charset="-122"/>
              <a:cs typeface="Arial" panose="020B0604020202020204" pitchFamily="34" charset="0"/>
              <a:sym typeface="+mn-ea"/>
            </a:endParaRPr>
          </a:p>
        </p:txBody>
      </p:sp>
      <p:graphicFrame>
        <p:nvGraphicFramePr>
          <p:cNvPr id="10" name="图示 9"/>
          <p:cNvGraphicFramePr/>
          <p:nvPr/>
        </p:nvGraphicFramePr>
        <p:xfrm>
          <a:off x="398073" y="2856357"/>
          <a:ext cx="5774690" cy="3582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文本框 10"/>
          <p:cNvSpPr txBox="1"/>
          <p:nvPr/>
        </p:nvSpPr>
        <p:spPr>
          <a:xfrm>
            <a:off x="1396281" y="3968567"/>
            <a:ext cx="3744416" cy="16619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zh-CN"/>
            </a:defPPr>
            <a:lvl1pPr>
              <a:defRPr b="1">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50000"/>
              </a:lnSpc>
              <a:defRPr/>
            </a:pPr>
            <a:r>
              <a:rPr lang="ru-RU" sz="2800" dirty="0">
                <a:solidFill>
                  <a:srgbClr val="FF0000"/>
                </a:solidFill>
                <a:latin typeface="Arial" panose="020B0604020202020204" pitchFamily="34" charset="0"/>
                <a:ea typeface="+mn-ea"/>
                <a:cs typeface="Arial" panose="020B0604020202020204" pitchFamily="34" charset="0"/>
              </a:rPr>
              <a:t>TQM</a:t>
            </a:r>
            <a:endParaRPr lang="ru-RU" sz="2800" dirty="0">
              <a:solidFill>
                <a:srgbClr val="FF0000"/>
              </a:solidFill>
              <a:latin typeface="Arial" panose="020B0604020202020204" pitchFamily="34" charset="0"/>
              <a:ea typeface="+mn-ea"/>
              <a:cs typeface="Arial" panose="020B0604020202020204" pitchFamily="34" charset="0"/>
            </a:endParaRPr>
          </a:p>
          <a:p>
            <a:pPr algn="ctr">
              <a:lnSpc>
                <a:spcPct val="150000"/>
              </a:lnSpc>
              <a:defRPr/>
            </a:pPr>
            <a:r>
              <a:rPr lang="ru-RU" sz="2000" dirty="0">
                <a:solidFill>
                  <a:srgbClr val="002060"/>
                </a:solidFill>
                <a:latin typeface="Arial" panose="020B0604020202020204" pitchFamily="34" charset="0"/>
                <a:ea typeface="+mn-ea"/>
                <a:cs typeface="Arial" panose="020B0604020202020204" pitchFamily="34" charset="0"/>
              </a:rPr>
              <a:t>Полное управление качеством</a:t>
            </a:r>
            <a:endParaRPr lang="ru-RU" sz="2000" dirty="0">
              <a:solidFill>
                <a:srgbClr val="002060"/>
              </a:solidFill>
              <a:latin typeface="Arial" panose="020B0604020202020204" pitchFamily="34" charset="0"/>
              <a:ea typeface="+mn-ea"/>
              <a:cs typeface="Arial" panose="020B0604020202020204" pitchFamily="34" charset="0"/>
            </a:endParaRPr>
          </a:p>
        </p:txBody>
      </p:sp>
      <p:pic>
        <p:nvPicPr>
          <p:cNvPr id="5" name="图片 4"/>
          <p:cNvPicPr>
            <a:picLocks noChangeAspect="1"/>
          </p:cNvPicPr>
          <p:nvPr/>
        </p:nvPicPr>
        <p:blipFill>
          <a:blip r:embed="rId7"/>
          <a:stretch>
            <a:fillRect/>
          </a:stretch>
        </p:blipFill>
        <p:spPr>
          <a:xfrm>
            <a:off x="5594350" y="2493010"/>
            <a:ext cx="2447925" cy="2907030"/>
          </a:xfrm>
          <a:prstGeom prst="rect">
            <a:avLst/>
          </a:prstGeom>
        </p:spPr>
      </p:pic>
      <p:pic>
        <p:nvPicPr>
          <p:cNvPr id="6" name="图片 5"/>
          <p:cNvPicPr>
            <a:picLocks noChangeAspect="1"/>
          </p:cNvPicPr>
          <p:nvPr/>
        </p:nvPicPr>
        <p:blipFill>
          <a:blip r:embed="rId8"/>
          <a:stretch>
            <a:fillRect/>
          </a:stretch>
        </p:blipFill>
        <p:spPr>
          <a:xfrm>
            <a:off x="6386195" y="2637155"/>
            <a:ext cx="2319655" cy="2786380"/>
          </a:xfrm>
          <a:prstGeom prst="rect">
            <a:avLst/>
          </a:prstGeom>
        </p:spPr>
      </p:pic>
      <p:pic>
        <p:nvPicPr>
          <p:cNvPr id="8" name="图片 7"/>
          <p:cNvPicPr>
            <a:picLocks noChangeAspect="1"/>
          </p:cNvPicPr>
          <p:nvPr/>
        </p:nvPicPr>
        <p:blipFill>
          <a:blip r:embed="rId9"/>
          <a:stretch>
            <a:fillRect/>
          </a:stretch>
        </p:blipFill>
        <p:spPr>
          <a:xfrm>
            <a:off x="6890385" y="2997200"/>
            <a:ext cx="2108835" cy="2895600"/>
          </a:xfrm>
          <a:prstGeom prst="rect">
            <a:avLst/>
          </a:prstGeom>
        </p:spPr>
      </p:pic>
      <p:pic>
        <p:nvPicPr>
          <p:cNvPr id="13" name="图片 12"/>
          <p:cNvPicPr>
            <a:picLocks noChangeAspect="1"/>
          </p:cNvPicPr>
          <p:nvPr/>
        </p:nvPicPr>
        <p:blipFill>
          <a:blip r:embed="rId10"/>
          <a:stretch>
            <a:fillRect/>
          </a:stretch>
        </p:blipFill>
        <p:spPr>
          <a:xfrm>
            <a:off x="7865745" y="3242310"/>
            <a:ext cx="2300605" cy="3196590"/>
          </a:xfrm>
          <a:prstGeom prst="rect">
            <a:avLst/>
          </a:prstGeom>
        </p:spPr>
      </p:pic>
      <p:pic>
        <p:nvPicPr>
          <p:cNvPr id="12" name="图片 11"/>
          <p:cNvPicPr>
            <a:picLocks noChangeAspect="1"/>
          </p:cNvPicPr>
          <p:nvPr/>
        </p:nvPicPr>
        <p:blipFill>
          <a:blip r:embed="rId11"/>
          <a:stretch>
            <a:fillRect/>
          </a:stretch>
        </p:blipFill>
        <p:spPr>
          <a:xfrm>
            <a:off x="8792845" y="3495675"/>
            <a:ext cx="2219960" cy="2945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 name="文本框 1"/>
          <p:cNvSpPr txBox="1"/>
          <p:nvPr>
            <p:custDataLst>
              <p:tags r:id="rId1"/>
            </p:custDataLst>
          </p:nvPr>
        </p:nvSpPr>
        <p:spPr>
          <a:xfrm>
            <a:off x="1778000" y="547370"/>
            <a:ext cx="9376508" cy="738664"/>
          </a:xfrm>
          <a:prstGeom prst="rect">
            <a:avLst/>
          </a:prstGeom>
          <a:noFill/>
        </p:spPr>
        <p:txBody>
          <a:bodyPr wrap="square" rtlCol="0">
            <a:spAutoFit/>
          </a:bodyPr>
          <a:lstStyle/>
          <a:p>
            <a:pPr indent="0" algn="l">
              <a:buFont typeface="Wingdings" panose="05000000000000000000" pitchFamily="2" charset="2"/>
              <a:buNone/>
            </a:pPr>
            <a:r>
              <a:rPr lang="en-US" sz="2400" b="1" dirty="0" smtClean="0">
                <a:solidFill>
                  <a:srgbClr val="C00000"/>
                </a:solidFill>
                <a:ea typeface="微软雅黑" panose="020B0503020204020204" pitchFamily="34" charset="-122"/>
                <a:cs typeface="Arial" panose="020B0604020202020204" pitchFamily="34" charset="0"/>
                <a:sym typeface="+mn-ea"/>
              </a:rPr>
              <a:t>2. </a:t>
            </a:r>
            <a:r>
              <a:rPr lang="ru-RU" sz="2400" b="1" dirty="0" smtClean="0">
                <a:solidFill>
                  <a:srgbClr val="C00000"/>
                </a:solidFill>
                <a:ea typeface="微软雅黑" panose="020B0503020204020204" pitchFamily="34" charset="-122"/>
                <a:cs typeface="Arial" panose="020B0604020202020204" pitchFamily="34" charset="0"/>
                <a:sym typeface="+mn-ea"/>
              </a:rPr>
              <a:t>Строгая </a:t>
            </a:r>
            <a:r>
              <a:rPr lang="ru-RU" sz="2400" b="1" dirty="0">
                <a:solidFill>
                  <a:srgbClr val="C00000"/>
                </a:solidFill>
                <a:ea typeface="微软雅黑" panose="020B0503020204020204" pitchFamily="34" charset="-122"/>
                <a:cs typeface="Arial" panose="020B0604020202020204" pitchFamily="34" charset="0"/>
                <a:sym typeface="+mn-ea"/>
              </a:rPr>
              <a:t>система управления поставщиками</a:t>
            </a:r>
            <a:r>
              <a:rPr lang="ru-RU" b="1" dirty="0">
                <a:solidFill>
                  <a:srgbClr val="C00000"/>
                </a:solidFill>
                <a:ea typeface="微软雅黑" panose="020B0503020204020204" pitchFamily="34" charset="-122"/>
                <a:cs typeface="Arial" panose="020B0604020202020204" pitchFamily="34" charset="0"/>
                <a:sym typeface="+mn-ea"/>
              </a:rPr>
              <a:t>- обеспечение качества деталей и изделий</a:t>
            </a:r>
            <a:endParaRPr lang="ru-RU" b="1" dirty="0">
              <a:solidFill>
                <a:srgbClr val="C00000"/>
              </a:solidFill>
              <a:ea typeface="微软雅黑" panose="020B0503020204020204" pitchFamily="34" charset="-122"/>
              <a:cs typeface="Arial" panose="020B0604020202020204" pitchFamily="34" charset="0"/>
              <a:sym typeface="+mn-ea"/>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 y="1555709"/>
            <a:ext cx="11612880" cy="3746581"/>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700" y="5425440"/>
            <a:ext cx="1718945" cy="617220"/>
          </a:xfrm>
          <a:prstGeom prst="rect">
            <a:avLst/>
          </a:prstGeom>
        </p:spPr>
      </p:pic>
      <p:pic>
        <p:nvPicPr>
          <p:cNvPr id="18" name="图片 17"/>
          <p:cNvPicPr>
            <a:picLocks noChangeAspect="1"/>
          </p:cNvPicPr>
          <p:nvPr/>
        </p:nvPicPr>
        <p:blipFill rotWithShape="1">
          <a:blip r:embed="rId4">
            <a:extLst>
              <a:ext uri="{28A0092B-C50C-407E-A947-70E740481C1C}">
                <a14:useLocalDpi xmlns:a14="http://schemas.microsoft.com/office/drawing/2010/main" val="0"/>
              </a:ext>
            </a:extLst>
          </a:blip>
          <a:srcRect l="5202" t="12723" r="21964" b="15522"/>
          <a:stretch>
            <a:fillRect/>
          </a:stretch>
        </p:blipFill>
        <p:spPr>
          <a:xfrm>
            <a:off x="5639435" y="5413375"/>
            <a:ext cx="1429787" cy="576000"/>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l="10697" t="19276" r="5261" b="27120"/>
          <a:stretch>
            <a:fillRect/>
          </a:stretch>
        </p:blipFill>
        <p:spPr>
          <a:xfrm>
            <a:off x="7160895" y="5407025"/>
            <a:ext cx="1501178" cy="576000"/>
          </a:xfrm>
          <a:prstGeom prst="rect">
            <a:avLst/>
          </a:prstGeom>
          <a:ln>
            <a:headEnd type="oval" w="med" len="med"/>
            <a:tailEnd type="oval" w="med" len="med"/>
          </a:ln>
        </p:spPr>
      </p:pic>
      <p:pic>
        <p:nvPicPr>
          <p:cNvPr id="20" name="图片 19"/>
          <p:cNvPicPr>
            <a:picLocks noChangeAspect="1"/>
          </p:cNvPicPr>
          <p:nvPr/>
        </p:nvPicPr>
        <p:blipFill rotWithShape="1">
          <a:blip r:embed="rId6">
            <a:extLst>
              <a:ext uri="{28A0092B-C50C-407E-A947-70E740481C1C}">
                <a14:useLocalDpi xmlns:a14="http://schemas.microsoft.com/office/drawing/2010/main" val="0"/>
              </a:ext>
            </a:extLst>
          </a:blip>
          <a:srcRect l="8336" t="12977" r="5951" b="8770"/>
          <a:stretch>
            <a:fillRect/>
          </a:stretch>
        </p:blipFill>
        <p:spPr>
          <a:xfrm>
            <a:off x="8696960" y="5409565"/>
            <a:ext cx="1120238" cy="576000"/>
          </a:xfrm>
          <a:prstGeom prst="rect">
            <a:avLst/>
          </a:prstGeom>
          <a:ln>
            <a:headEnd type="oval" w="med" len="med"/>
            <a:tailEnd type="oval" w="med" len="med"/>
          </a:ln>
        </p:spPr>
      </p:pic>
      <p:sp>
        <p:nvSpPr>
          <p:cNvPr id="21" name="文本框 20"/>
          <p:cNvSpPr txBox="1"/>
          <p:nvPr>
            <p:custDataLst>
              <p:tags r:id="rId7"/>
            </p:custDataLst>
          </p:nvPr>
        </p:nvSpPr>
        <p:spPr>
          <a:xfrm>
            <a:off x="-10160" y="6071929"/>
            <a:ext cx="12192000" cy="398780"/>
          </a:xfrm>
          <a:prstGeom prst="rect">
            <a:avLst/>
          </a:prstGeom>
          <a:noFill/>
        </p:spPr>
        <p:txBody>
          <a:bodyPr wrap="square" rtlCol="0">
            <a:spAutoFit/>
          </a:bodyPr>
          <a:lstStyle/>
          <a:p>
            <a:pPr algn="ctr"/>
            <a:r>
              <a:rPr lang="ru-RU" sz="2000" b="1" dirty="0">
                <a:solidFill>
                  <a:srgbClr val="C00000"/>
                </a:solidFill>
                <a:ea typeface="微软雅黑" panose="020B0503020204020204" pitchFamily="34" charset="-122"/>
                <a:cs typeface="Arial" panose="020B0604020202020204" pitchFamily="34" charset="0"/>
              </a:rPr>
              <a:t>Надежные поставщики комплектующих</a:t>
            </a:r>
            <a:endParaRPr lang="ru-RU" sz="2000" b="1" dirty="0">
              <a:solidFill>
                <a:srgbClr val="C00000"/>
              </a:solidFill>
              <a:ea typeface="微软雅黑" panose="020B0503020204020204" pitchFamily="34" charset="-122"/>
              <a:cs typeface="Arial" panose="020B0604020202020204" pitchFamily="34" charset="0"/>
            </a:endParaRPr>
          </a:p>
        </p:txBody>
      </p:sp>
      <p:pic>
        <p:nvPicPr>
          <p:cNvPr id="22" name="图片 21"/>
          <p:cNvPicPr>
            <a:picLocks noChangeAspect="1"/>
          </p:cNvPicPr>
          <p:nvPr/>
        </p:nvPicPr>
        <p:blipFill>
          <a:blip r:embed="rId8"/>
          <a:stretch>
            <a:fillRect/>
          </a:stretch>
        </p:blipFill>
        <p:spPr>
          <a:xfrm>
            <a:off x="553720" y="5413375"/>
            <a:ext cx="1744980" cy="650240"/>
          </a:xfrm>
          <a:prstGeom prst="rect">
            <a:avLst/>
          </a:prstGeom>
        </p:spPr>
      </p:pic>
      <p:pic>
        <p:nvPicPr>
          <p:cNvPr id="23" name="图片 22"/>
          <p:cNvPicPr>
            <a:picLocks noChangeAspect="1"/>
          </p:cNvPicPr>
          <p:nvPr/>
        </p:nvPicPr>
        <p:blipFill>
          <a:blip r:embed="rId9"/>
          <a:stretch>
            <a:fillRect/>
          </a:stretch>
        </p:blipFill>
        <p:spPr>
          <a:xfrm>
            <a:off x="4225925" y="5413375"/>
            <a:ext cx="1430020" cy="635000"/>
          </a:xfrm>
          <a:prstGeom prst="rect">
            <a:avLst/>
          </a:prstGeom>
        </p:spPr>
      </p:pic>
      <p:pic>
        <p:nvPicPr>
          <p:cNvPr id="24" name="图片 23"/>
          <p:cNvPicPr>
            <a:picLocks noChangeAspect="1"/>
          </p:cNvPicPr>
          <p:nvPr/>
        </p:nvPicPr>
        <p:blipFill>
          <a:blip r:embed="rId10"/>
          <a:stretch>
            <a:fillRect/>
          </a:stretch>
        </p:blipFill>
        <p:spPr>
          <a:xfrm>
            <a:off x="9914890" y="5390515"/>
            <a:ext cx="1772920" cy="579120"/>
          </a:xfrm>
          <a:prstGeom prst="rect">
            <a:avLst/>
          </a:prstGeom>
        </p:spPr>
      </p:pic>
      <p:sp>
        <p:nvSpPr>
          <p:cNvPr id="3" name="TextBox 2"/>
          <p:cNvSpPr txBox="1"/>
          <p:nvPr/>
        </p:nvSpPr>
        <p:spPr>
          <a:xfrm>
            <a:off x="697781" y="1772816"/>
            <a:ext cx="3024336" cy="369332"/>
          </a:xfrm>
          <a:prstGeom prst="rect">
            <a:avLst/>
          </a:prstGeom>
          <a:noFill/>
        </p:spPr>
        <p:txBody>
          <a:bodyPr wrap="square" lIns="0" tIns="0" rIns="0" bIns="0" rtlCol="0">
            <a:spAutoFit/>
          </a:bodyPr>
          <a:lstStyle/>
          <a:p>
            <a:r>
              <a:rPr lang="ru-RU" sz="1200" b="1" dirty="0">
                <a:solidFill>
                  <a:schemeClr val="bg1"/>
                </a:solidFill>
                <a:cs typeface="Arial" panose="020B0604020202020204" pitchFamily="34" charset="0"/>
              </a:rPr>
              <a:t>Оценка системы менеджмента качества поставщика XINYATONG</a:t>
            </a:r>
            <a:endParaRPr lang="ru-RU" sz="1200" b="1" dirty="0">
              <a:solidFill>
                <a:schemeClr val="bg1"/>
              </a:solidFill>
              <a:cs typeface="Arial" panose="020B0604020202020204" pitchFamily="34" charset="0"/>
            </a:endParaRPr>
          </a:p>
        </p:txBody>
      </p:sp>
      <p:sp>
        <p:nvSpPr>
          <p:cNvPr id="15" name="TextBox 14"/>
          <p:cNvSpPr txBox="1"/>
          <p:nvPr/>
        </p:nvSpPr>
        <p:spPr>
          <a:xfrm>
            <a:off x="4118902" y="1849760"/>
            <a:ext cx="904913" cy="215444"/>
          </a:xfrm>
          <a:prstGeom prst="rect">
            <a:avLst/>
          </a:prstGeom>
          <a:noFill/>
        </p:spPr>
        <p:txBody>
          <a:bodyPr wrap="square" lIns="0" tIns="0" rIns="0" bIns="0" rtlCol="0">
            <a:spAutoFit/>
          </a:bodyPr>
          <a:lstStyle/>
          <a:p>
            <a:pPr algn="ctr"/>
            <a:r>
              <a:rPr lang="ru-RU" sz="700" dirty="0">
                <a:cs typeface="Arial" panose="020B0604020202020204" pitchFamily="34" charset="0"/>
              </a:rPr>
              <a:t>Планирование системы</a:t>
            </a:r>
            <a:endParaRPr lang="ru-RU" sz="700" dirty="0">
              <a:cs typeface="Arial" panose="020B0604020202020204" pitchFamily="34" charset="0"/>
            </a:endParaRPr>
          </a:p>
        </p:txBody>
      </p:sp>
      <p:sp>
        <p:nvSpPr>
          <p:cNvPr id="17" name="TextBox 16"/>
          <p:cNvSpPr txBox="1"/>
          <p:nvPr/>
        </p:nvSpPr>
        <p:spPr>
          <a:xfrm>
            <a:off x="5278874" y="1856718"/>
            <a:ext cx="819031" cy="215444"/>
          </a:xfrm>
          <a:prstGeom prst="rect">
            <a:avLst/>
          </a:prstGeom>
          <a:noFill/>
        </p:spPr>
        <p:txBody>
          <a:bodyPr wrap="square" lIns="0" tIns="0" rIns="0" bIns="0" rtlCol="0">
            <a:spAutoFit/>
          </a:bodyPr>
          <a:lstStyle/>
          <a:p>
            <a:pPr algn="ctr"/>
            <a:r>
              <a:rPr lang="ru-RU" sz="700" dirty="0">
                <a:cs typeface="Arial" panose="020B0604020202020204" pitchFamily="34" charset="0"/>
              </a:rPr>
              <a:t>Контроль документов</a:t>
            </a:r>
            <a:endParaRPr lang="ru-RU" sz="700" dirty="0">
              <a:cs typeface="Arial" panose="020B0604020202020204" pitchFamily="34" charset="0"/>
            </a:endParaRPr>
          </a:p>
        </p:txBody>
      </p:sp>
      <p:sp>
        <p:nvSpPr>
          <p:cNvPr id="25" name="TextBox 24"/>
          <p:cNvSpPr txBox="1"/>
          <p:nvPr/>
        </p:nvSpPr>
        <p:spPr>
          <a:xfrm>
            <a:off x="6472418" y="1846478"/>
            <a:ext cx="750589"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a:t>
            </a:r>
            <a:r>
              <a:rPr lang="ru-RU" sz="700" dirty="0" smtClean="0">
                <a:cs typeface="Arial" panose="020B0604020202020204" pitchFamily="34" charset="0"/>
              </a:rPr>
              <a:t>записями</a:t>
            </a:r>
            <a:endParaRPr lang="ru-RU" sz="700" dirty="0">
              <a:cs typeface="Arial" panose="020B0604020202020204" pitchFamily="34" charset="0"/>
            </a:endParaRPr>
          </a:p>
        </p:txBody>
      </p:sp>
      <p:sp>
        <p:nvSpPr>
          <p:cNvPr id="26" name="TextBox 25"/>
          <p:cNvSpPr txBox="1"/>
          <p:nvPr/>
        </p:nvSpPr>
        <p:spPr>
          <a:xfrm>
            <a:off x="7608737" y="1847455"/>
            <a:ext cx="893469" cy="215444"/>
          </a:xfrm>
          <a:prstGeom prst="rect">
            <a:avLst/>
          </a:prstGeom>
          <a:noFill/>
        </p:spPr>
        <p:txBody>
          <a:bodyPr wrap="square" lIns="0" tIns="0" rIns="0" bIns="0" rtlCol="0">
            <a:spAutoFit/>
          </a:bodyPr>
          <a:lstStyle/>
          <a:p>
            <a:pPr algn="ctr"/>
            <a:r>
              <a:rPr lang="ru-RU" sz="700" dirty="0">
                <a:cs typeface="Arial" panose="020B0604020202020204" pitchFamily="34" charset="0"/>
              </a:rPr>
              <a:t>Бизнес-планирование</a:t>
            </a:r>
            <a:endParaRPr lang="ru-RU" sz="700" dirty="0">
              <a:cs typeface="Arial" panose="020B0604020202020204" pitchFamily="34" charset="0"/>
            </a:endParaRPr>
          </a:p>
        </p:txBody>
      </p:sp>
      <p:sp>
        <p:nvSpPr>
          <p:cNvPr id="27" name="TextBox 26"/>
          <p:cNvSpPr txBox="1"/>
          <p:nvPr/>
        </p:nvSpPr>
        <p:spPr>
          <a:xfrm>
            <a:off x="8969074" y="1856718"/>
            <a:ext cx="1047654" cy="215444"/>
          </a:xfrm>
          <a:prstGeom prst="rect">
            <a:avLst/>
          </a:prstGeom>
          <a:noFill/>
        </p:spPr>
        <p:txBody>
          <a:bodyPr wrap="square" lIns="0" tIns="0" rIns="0" bIns="0" rtlCol="0">
            <a:spAutoFit/>
          </a:bodyPr>
          <a:lstStyle/>
          <a:p>
            <a:pPr algn="ctr"/>
            <a:r>
              <a:rPr lang="ru-RU" sz="700" dirty="0">
                <a:cs typeface="Arial" panose="020B0604020202020204" pitchFamily="34" charset="0"/>
              </a:rPr>
              <a:t>Оргструктура и обязанности</a:t>
            </a:r>
            <a:endParaRPr lang="ru-RU" sz="700" dirty="0">
              <a:cs typeface="Arial" panose="020B0604020202020204" pitchFamily="34" charset="0"/>
            </a:endParaRPr>
          </a:p>
        </p:txBody>
      </p:sp>
      <p:sp>
        <p:nvSpPr>
          <p:cNvPr id="28" name="TextBox 27"/>
          <p:cNvSpPr txBox="1"/>
          <p:nvPr/>
        </p:nvSpPr>
        <p:spPr>
          <a:xfrm>
            <a:off x="10399428" y="1846478"/>
            <a:ext cx="1027544" cy="215444"/>
          </a:xfrm>
          <a:prstGeom prst="rect">
            <a:avLst/>
          </a:prstGeom>
          <a:noFill/>
        </p:spPr>
        <p:txBody>
          <a:bodyPr wrap="square" lIns="0" tIns="0" rIns="0" bIns="0" rtlCol="0">
            <a:spAutoFit/>
          </a:bodyPr>
          <a:lstStyle/>
          <a:p>
            <a:pPr algn="ctr"/>
            <a:r>
              <a:rPr lang="ru-RU" sz="700" dirty="0">
                <a:cs typeface="Arial" panose="020B0604020202020204" pitchFamily="34" charset="0"/>
              </a:rPr>
              <a:t>Анализ со стороны руководства</a:t>
            </a:r>
            <a:endParaRPr lang="ru-RU" sz="700" dirty="0">
              <a:cs typeface="Arial" panose="020B0604020202020204" pitchFamily="34" charset="0"/>
            </a:endParaRPr>
          </a:p>
        </p:txBody>
      </p:sp>
      <p:sp>
        <p:nvSpPr>
          <p:cNvPr id="29" name="TextBox 28"/>
          <p:cNvSpPr txBox="1"/>
          <p:nvPr/>
        </p:nvSpPr>
        <p:spPr>
          <a:xfrm>
            <a:off x="10304733" y="2791989"/>
            <a:ext cx="849775"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персоналом</a:t>
            </a:r>
            <a:endParaRPr lang="ru-RU" sz="700" dirty="0">
              <a:cs typeface="Arial" panose="020B0604020202020204" pitchFamily="34" charset="0"/>
            </a:endParaRPr>
          </a:p>
        </p:txBody>
      </p:sp>
      <p:sp>
        <p:nvSpPr>
          <p:cNvPr id="30" name="TextBox 29"/>
          <p:cNvSpPr txBox="1"/>
          <p:nvPr/>
        </p:nvSpPr>
        <p:spPr>
          <a:xfrm>
            <a:off x="9039950" y="2849369"/>
            <a:ext cx="905901" cy="107722"/>
          </a:xfrm>
          <a:prstGeom prst="rect">
            <a:avLst/>
          </a:prstGeom>
          <a:noFill/>
        </p:spPr>
        <p:txBody>
          <a:bodyPr wrap="square" lIns="0" tIns="0" rIns="0" bIns="0" rtlCol="0">
            <a:spAutoFit/>
          </a:bodyPr>
          <a:lstStyle/>
          <a:p>
            <a:r>
              <a:rPr lang="ru-RU" sz="700" dirty="0">
                <a:cs typeface="Arial" panose="020B0604020202020204" pitchFamily="34" charset="0"/>
              </a:rPr>
              <a:t>Рабочая среда</a:t>
            </a:r>
            <a:endParaRPr lang="ru-RU" sz="700" dirty="0">
              <a:cs typeface="Arial" panose="020B0604020202020204" pitchFamily="34" charset="0"/>
            </a:endParaRPr>
          </a:p>
        </p:txBody>
      </p:sp>
      <p:sp>
        <p:nvSpPr>
          <p:cNvPr id="33" name="TextBox 32"/>
          <p:cNvSpPr txBox="1"/>
          <p:nvPr/>
        </p:nvSpPr>
        <p:spPr>
          <a:xfrm>
            <a:off x="7361317" y="2790595"/>
            <a:ext cx="1337230"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оборудованием и инфраструктурой</a:t>
            </a:r>
            <a:endParaRPr lang="ru-RU" sz="700" dirty="0">
              <a:cs typeface="Arial" panose="020B0604020202020204" pitchFamily="34" charset="0"/>
            </a:endParaRPr>
          </a:p>
        </p:txBody>
      </p:sp>
      <p:sp>
        <p:nvSpPr>
          <p:cNvPr id="34" name="TextBox 33"/>
          <p:cNvSpPr txBox="1"/>
          <p:nvPr/>
        </p:nvSpPr>
        <p:spPr>
          <a:xfrm>
            <a:off x="5238652" y="2849370"/>
            <a:ext cx="1830570" cy="107722"/>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оснасткой, штампами и тарой</a:t>
            </a:r>
            <a:endParaRPr lang="ru-RU" sz="700" dirty="0">
              <a:cs typeface="Arial" panose="020B0604020202020204" pitchFamily="34" charset="0"/>
            </a:endParaRPr>
          </a:p>
        </p:txBody>
      </p:sp>
      <p:sp>
        <p:nvSpPr>
          <p:cNvPr id="35" name="TextBox 34"/>
          <p:cNvSpPr txBox="1"/>
          <p:nvPr/>
        </p:nvSpPr>
        <p:spPr>
          <a:xfrm>
            <a:off x="3722117" y="2791989"/>
            <a:ext cx="1062264" cy="215444"/>
          </a:xfrm>
          <a:prstGeom prst="rect">
            <a:avLst/>
          </a:prstGeom>
          <a:noFill/>
        </p:spPr>
        <p:txBody>
          <a:bodyPr wrap="square" lIns="0" tIns="0" rIns="0" bIns="0" rtlCol="0">
            <a:spAutoFit/>
          </a:bodyPr>
          <a:lstStyle/>
          <a:p>
            <a:pPr algn="ctr"/>
            <a:r>
              <a:rPr lang="ru-RU" sz="700" dirty="0">
                <a:cs typeface="Arial" panose="020B0604020202020204" pitchFamily="34" charset="0"/>
              </a:rPr>
              <a:t>Анализ заказов и контрактов</a:t>
            </a:r>
            <a:endParaRPr lang="ru-RU" sz="700" dirty="0">
              <a:cs typeface="Arial" panose="020B0604020202020204" pitchFamily="34" charset="0"/>
            </a:endParaRPr>
          </a:p>
        </p:txBody>
      </p:sp>
      <p:sp>
        <p:nvSpPr>
          <p:cNvPr id="36" name="TextBox 35"/>
          <p:cNvSpPr txBox="1"/>
          <p:nvPr/>
        </p:nvSpPr>
        <p:spPr>
          <a:xfrm>
            <a:off x="2049541" y="2790595"/>
            <a:ext cx="1222298" cy="215444"/>
          </a:xfrm>
          <a:prstGeom prst="rect">
            <a:avLst/>
          </a:prstGeom>
          <a:noFill/>
        </p:spPr>
        <p:txBody>
          <a:bodyPr wrap="square" lIns="0" tIns="0" rIns="0" bIns="0" rtlCol="0">
            <a:spAutoFit/>
          </a:bodyPr>
          <a:lstStyle/>
          <a:p>
            <a:pPr algn="ctr"/>
            <a:r>
              <a:rPr lang="ru-RU" sz="700" dirty="0">
                <a:cs typeface="Arial" panose="020B0604020202020204" pitchFamily="34" charset="0"/>
              </a:rPr>
              <a:t>Поставка и послепродажное обслуживание</a:t>
            </a:r>
            <a:endParaRPr lang="ru-RU" sz="700" dirty="0">
              <a:cs typeface="Arial" panose="020B0604020202020204" pitchFamily="34" charset="0"/>
            </a:endParaRPr>
          </a:p>
        </p:txBody>
      </p:sp>
      <p:sp>
        <p:nvSpPr>
          <p:cNvPr id="37" name="TextBox 36"/>
          <p:cNvSpPr txBox="1"/>
          <p:nvPr/>
        </p:nvSpPr>
        <p:spPr>
          <a:xfrm>
            <a:off x="976948" y="2790595"/>
            <a:ext cx="681082" cy="215444"/>
          </a:xfrm>
          <a:prstGeom prst="rect">
            <a:avLst/>
          </a:prstGeom>
          <a:noFill/>
        </p:spPr>
        <p:txBody>
          <a:bodyPr wrap="square" lIns="0" tIns="0" rIns="0" bIns="0" rtlCol="0">
            <a:spAutoFit/>
          </a:bodyPr>
          <a:lstStyle/>
          <a:p>
            <a:pPr algn="ctr"/>
            <a:r>
              <a:rPr lang="ru-RU" sz="700" dirty="0">
                <a:cs typeface="Arial" panose="020B0604020202020204" pitchFamily="34" charset="0"/>
              </a:rPr>
              <a:t>Удовлетворенность клиентов</a:t>
            </a:r>
            <a:endParaRPr lang="ru-RU" sz="700" dirty="0">
              <a:cs typeface="Arial" panose="020B0604020202020204" pitchFamily="34" charset="0"/>
            </a:endParaRPr>
          </a:p>
        </p:txBody>
      </p:sp>
      <p:sp>
        <p:nvSpPr>
          <p:cNvPr id="38" name="TextBox 37"/>
          <p:cNvSpPr txBox="1"/>
          <p:nvPr/>
        </p:nvSpPr>
        <p:spPr>
          <a:xfrm>
            <a:off x="976948" y="3617141"/>
            <a:ext cx="780950" cy="323165"/>
          </a:xfrm>
          <a:prstGeom prst="rect">
            <a:avLst/>
          </a:prstGeom>
          <a:noFill/>
        </p:spPr>
        <p:txBody>
          <a:bodyPr wrap="square" lIns="0" tIns="0" rIns="0" bIns="0" rtlCol="0">
            <a:spAutoFit/>
          </a:bodyPr>
          <a:lstStyle/>
          <a:p>
            <a:pPr algn="ctr"/>
            <a:r>
              <a:rPr lang="ru-RU" sz="700" dirty="0">
                <a:cs typeface="Arial" panose="020B0604020202020204" pitchFamily="34" charset="0"/>
              </a:rPr>
              <a:t>Проектирование и разработка продукции</a:t>
            </a:r>
            <a:endParaRPr lang="ru-RU" sz="700" dirty="0">
              <a:cs typeface="Arial" panose="020B0604020202020204" pitchFamily="34" charset="0"/>
            </a:endParaRPr>
          </a:p>
        </p:txBody>
      </p:sp>
      <p:sp>
        <p:nvSpPr>
          <p:cNvPr id="39" name="TextBox 38"/>
          <p:cNvSpPr txBox="1"/>
          <p:nvPr/>
        </p:nvSpPr>
        <p:spPr>
          <a:xfrm>
            <a:off x="2394595" y="3611155"/>
            <a:ext cx="1008385" cy="323165"/>
          </a:xfrm>
          <a:prstGeom prst="rect">
            <a:avLst/>
          </a:prstGeom>
          <a:noFill/>
        </p:spPr>
        <p:txBody>
          <a:bodyPr wrap="square" lIns="0" tIns="0" rIns="0" bIns="0" rtlCol="0">
            <a:spAutoFit/>
          </a:bodyPr>
          <a:lstStyle/>
          <a:p>
            <a:pPr algn="ctr"/>
            <a:r>
              <a:rPr lang="ru-RU" sz="700" dirty="0">
                <a:cs typeface="Arial" panose="020B0604020202020204" pitchFamily="34" charset="0"/>
              </a:rPr>
              <a:t>Проектирование технологических процессов</a:t>
            </a:r>
            <a:endParaRPr lang="ru-RU" sz="700" dirty="0">
              <a:cs typeface="Arial" panose="020B0604020202020204" pitchFamily="34" charset="0"/>
            </a:endParaRPr>
          </a:p>
        </p:txBody>
      </p:sp>
      <p:sp>
        <p:nvSpPr>
          <p:cNvPr id="40" name="TextBox 39"/>
          <p:cNvSpPr txBox="1"/>
          <p:nvPr/>
        </p:nvSpPr>
        <p:spPr>
          <a:xfrm>
            <a:off x="3895158" y="3667298"/>
            <a:ext cx="657962"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закупками</a:t>
            </a:r>
            <a:endParaRPr lang="ru-RU" sz="700" dirty="0">
              <a:cs typeface="Arial" panose="020B0604020202020204" pitchFamily="34" charset="0"/>
            </a:endParaRPr>
          </a:p>
        </p:txBody>
      </p:sp>
      <p:sp>
        <p:nvSpPr>
          <p:cNvPr id="41" name="TextBox 40"/>
          <p:cNvSpPr txBox="1"/>
          <p:nvPr/>
        </p:nvSpPr>
        <p:spPr>
          <a:xfrm>
            <a:off x="4960620" y="3695793"/>
            <a:ext cx="869415" cy="107722"/>
          </a:xfrm>
          <a:prstGeom prst="rect">
            <a:avLst/>
          </a:prstGeom>
          <a:noFill/>
        </p:spPr>
        <p:txBody>
          <a:bodyPr wrap="square" lIns="0" tIns="0" rIns="0" bIns="0" rtlCol="0">
            <a:spAutoFit/>
          </a:bodyPr>
          <a:lstStyle/>
          <a:p>
            <a:pPr algn="ctr"/>
            <a:r>
              <a:rPr lang="ru-RU" sz="700" dirty="0">
                <a:cs typeface="Arial" panose="020B0604020202020204" pitchFamily="34" charset="0"/>
              </a:rPr>
              <a:t>Производство</a:t>
            </a:r>
            <a:endParaRPr lang="ru-RU" sz="700" dirty="0">
              <a:cs typeface="Arial" panose="020B0604020202020204" pitchFamily="34" charset="0"/>
            </a:endParaRPr>
          </a:p>
        </p:txBody>
      </p:sp>
      <p:sp>
        <p:nvSpPr>
          <p:cNvPr id="42" name="TextBox 41"/>
          <p:cNvSpPr txBox="1"/>
          <p:nvPr/>
        </p:nvSpPr>
        <p:spPr>
          <a:xfrm>
            <a:off x="6292653" y="3667298"/>
            <a:ext cx="516597"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запасами</a:t>
            </a:r>
            <a:endParaRPr lang="ru-RU" sz="700" dirty="0">
              <a:cs typeface="Arial" panose="020B0604020202020204" pitchFamily="34" charset="0"/>
            </a:endParaRPr>
          </a:p>
        </p:txBody>
      </p:sp>
      <p:sp>
        <p:nvSpPr>
          <p:cNvPr id="43" name="TextBox 42"/>
          <p:cNvSpPr txBox="1"/>
          <p:nvPr/>
        </p:nvSpPr>
        <p:spPr>
          <a:xfrm>
            <a:off x="7330063" y="3611155"/>
            <a:ext cx="1107622" cy="323165"/>
          </a:xfrm>
          <a:prstGeom prst="rect">
            <a:avLst/>
          </a:prstGeom>
          <a:noFill/>
        </p:spPr>
        <p:txBody>
          <a:bodyPr wrap="square" lIns="0" tIns="0" rIns="0" bIns="0" rtlCol="0">
            <a:spAutoFit/>
          </a:bodyPr>
          <a:lstStyle/>
          <a:p>
            <a:r>
              <a:rPr lang="ru-RU" sz="700" dirty="0">
                <a:cs typeface="Arial" panose="020B0604020202020204" pitchFamily="34" charset="0"/>
              </a:rPr>
              <a:t>Контроль несоответствующей продукции</a:t>
            </a:r>
            <a:endParaRPr lang="ru-RU" sz="700" dirty="0">
              <a:cs typeface="Arial" panose="020B0604020202020204" pitchFamily="34" charset="0"/>
            </a:endParaRPr>
          </a:p>
        </p:txBody>
      </p:sp>
      <p:sp>
        <p:nvSpPr>
          <p:cNvPr id="44" name="TextBox 43"/>
          <p:cNvSpPr txBox="1"/>
          <p:nvPr/>
        </p:nvSpPr>
        <p:spPr>
          <a:xfrm>
            <a:off x="8612776" y="3667298"/>
            <a:ext cx="1468756"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средствами мониторинга и измерений</a:t>
            </a:r>
            <a:endParaRPr lang="ru-RU" sz="700" dirty="0">
              <a:cs typeface="Arial" panose="020B0604020202020204" pitchFamily="34" charset="0"/>
            </a:endParaRPr>
          </a:p>
        </p:txBody>
      </p:sp>
      <p:sp>
        <p:nvSpPr>
          <p:cNvPr id="45" name="TextBox 44"/>
          <p:cNvSpPr txBox="1"/>
          <p:nvPr/>
        </p:nvSpPr>
        <p:spPr>
          <a:xfrm>
            <a:off x="10471239" y="3665016"/>
            <a:ext cx="883921"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лабораторией</a:t>
            </a:r>
            <a:endParaRPr lang="ru-RU" sz="700" dirty="0">
              <a:cs typeface="Arial" panose="020B0604020202020204" pitchFamily="34" charset="0"/>
            </a:endParaRPr>
          </a:p>
        </p:txBody>
      </p:sp>
      <p:sp>
        <p:nvSpPr>
          <p:cNvPr id="46" name="TextBox 45"/>
          <p:cNvSpPr txBox="1"/>
          <p:nvPr/>
        </p:nvSpPr>
        <p:spPr>
          <a:xfrm>
            <a:off x="9758429" y="4560802"/>
            <a:ext cx="516597" cy="323165"/>
          </a:xfrm>
          <a:prstGeom prst="rect">
            <a:avLst/>
          </a:prstGeom>
          <a:noFill/>
        </p:spPr>
        <p:txBody>
          <a:bodyPr wrap="square" lIns="0" tIns="0" rIns="0" bIns="0" rtlCol="0">
            <a:spAutoFit/>
          </a:bodyPr>
          <a:lstStyle/>
          <a:p>
            <a:r>
              <a:rPr lang="ru-RU" sz="700" dirty="0">
                <a:cs typeface="Arial" panose="020B0604020202020204" pitchFamily="34" charset="0"/>
              </a:rPr>
              <a:t>Совершенствование процессов</a:t>
            </a:r>
            <a:endParaRPr lang="ru-RU" sz="700" dirty="0">
              <a:cs typeface="Arial" panose="020B0604020202020204" pitchFamily="34" charset="0"/>
            </a:endParaRPr>
          </a:p>
        </p:txBody>
      </p:sp>
      <p:sp>
        <p:nvSpPr>
          <p:cNvPr id="47" name="TextBox 46"/>
          <p:cNvSpPr txBox="1"/>
          <p:nvPr/>
        </p:nvSpPr>
        <p:spPr>
          <a:xfrm>
            <a:off x="8830557" y="4607663"/>
            <a:ext cx="516597" cy="215444"/>
          </a:xfrm>
          <a:prstGeom prst="rect">
            <a:avLst/>
          </a:prstGeom>
          <a:noFill/>
        </p:spPr>
        <p:txBody>
          <a:bodyPr wrap="square" lIns="0" tIns="0" rIns="0" bIns="0" rtlCol="0">
            <a:spAutoFit/>
          </a:bodyPr>
          <a:lstStyle/>
          <a:p>
            <a:pPr algn="ctr"/>
            <a:r>
              <a:rPr lang="ru-RU" sz="700" dirty="0">
                <a:cs typeface="Arial" panose="020B0604020202020204" pitchFamily="34" charset="0"/>
              </a:rPr>
              <a:t>Анализ данных</a:t>
            </a:r>
            <a:endParaRPr lang="ru-RU" sz="700" dirty="0">
              <a:cs typeface="Arial" panose="020B0604020202020204" pitchFamily="34" charset="0"/>
            </a:endParaRPr>
          </a:p>
        </p:txBody>
      </p:sp>
      <p:sp>
        <p:nvSpPr>
          <p:cNvPr id="48" name="TextBox 47"/>
          <p:cNvSpPr txBox="1"/>
          <p:nvPr/>
        </p:nvSpPr>
        <p:spPr>
          <a:xfrm>
            <a:off x="7660030" y="4616631"/>
            <a:ext cx="516597" cy="215444"/>
          </a:xfrm>
          <a:prstGeom prst="rect">
            <a:avLst/>
          </a:prstGeom>
          <a:noFill/>
        </p:spPr>
        <p:txBody>
          <a:bodyPr wrap="square" lIns="0" tIns="0" rIns="0" bIns="0" rtlCol="0">
            <a:spAutoFit/>
          </a:bodyPr>
          <a:lstStyle/>
          <a:p>
            <a:pPr algn="ctr"/>
            <a:r>
              <a:rPr lang="ru-RU" sz="700" dirty="0">
                <a:cs typeface="Arial" panose="020B0604020202020204" pitchFamily="34" charset="0"/>
              </a:rPr>
              <a:t>Управление риском</a:t>
            </a:r>
            <a:endParaRPr lang="ru-RU" sz="700" dirty="0">
              <a:cs typeface="Arial" panose="020B0604020202020204" pitchFamily="34" charset="0"/>
            </a:endParaRPr>
          </a:p>
        </p:txBody>
      </p:sp>
      <p:sp>
        <p:nvSpPr>
          <p:cNvPr id="49" name="TextBox 48"/>
          <p:cNvSpPr txBox="1"/>
          <p:nvPr/>
        </p:nvSpPr>
        <p:spPr>
          <a:xfrm>
            <a:off x="6582107" y="4607663"/>
            <a:ext cx="640900" cy="215444"/>
          </a:xfrm>
          <a:prstGeom prst="rect">
            <a:avLst/>
          </a:prstGeom>
          <a:noFill/>
        </p:spPr>
        <p:txBody>
          <a:bodyPr wrap="square" lIns="0" tIns="0" rIns="0" bIns="0" rtlCol="0">
            <a:spAutoFit/>
          </a:bodyPr>
          <a:lstStyle/>
          <a:p>
            <a:pPr algn="ctr"/>
            <a:r>
              <a:rPr lang="ru-RU" sz="700" dirty="0">
                <a:cs typeface="Arial" panose="020B0604020202020204" pitchFamily="34" charset="0"/>
              </a:rPr>
              <a:t>Внутренний аудит</a:t>
            </a:r>
            <a:endParaRPr lang="ru-RU" sz="700" dirty="0">
              <a:cs typeface="Arial" panose="020B0604020202020204" pitchFamily="34" charset="0"/>
            </a:endParaRPr>
          </a:p>
        </p:txBody>
      </p:sp>
      <p:sp>
        <p:nvSpPr>
          <p:cNvPr id="50" name="TextBox 49"/>
          <p:cNvSpPr txBox="1"/>
          <p:nvPr/>
        </p:nvSpPr>
        <p:spPr>
          <a:xfrm>
            <a:off x="4911673" y="4607663"/>
            <a:ext cx="1213002" cy="215444"/>
          </a:xfrm>
          <a:prstGeom prst="rect">
            <a:avLst/>
          </a:prstGeom>
          <a:noFill/>
        </p:spPr>
        <p:txBody>
          <a:bodyPr wrap="square" lIns="0" tIns="0" rIns="0" bIns="0" rtlCol="0">
            <a:spAutoFit/>
          </a:bodyPr>
          <a:lstStyle/>
          <a:p>
            <a:pPr algn="ctr"/>
            <a:r>
              <a:rPr lang="ru-RU" sz="700" dirty="0">
                <a:cs typeface="Arial" panose="020B0604020202020204" pitchFamily="34" charset="0"/>
              </a:rPr>
              <a:t>Мониторинг и контроль качества продукции</a:t>
            </a:r>
            <a:endParaRPr lang="ru-RU" sz="700" dirty="0">
              <a:cs typeface="Arial" panose="020B0604020202020204" pitchFamily="34" charset="0"/>
            </a:endParaRPr>
          </a:p>
        </p:txBody>
      </p:sp>
      <p:sp>
        <p:nvSpPr>
          <p:cNvPr id="51" name="TextBox 50"/>
          <p:cNvSpPr txBox="1"/>
          <p:nvPr/>
        </p:nvSpPr>
        <p:spPr>
          <a:xfrm>
            <a:off x="3535319" y="4562771"/>
            <a:ext cx="851892" cy="323165"/>
          </a:xfrm>
          <a:prstGeom prst="rect">
            <a:avLst/>
          </a:prstGeom>
          <a:noFill/>
        </p:spPr>
        <p:txBody>
          <a:bodyPr wrap="square" lIns="0" tIns="0" rIns="0" bIns="0" rtlCol="0">
            <a:spAutoFit/>
          </a:bodyPr>
          <a:lstStyle/>
          <a:p>
            <a:pPr algn="ctr"/>
            <a:r>
              <a:rPr lang="ru-RU" sz="700" dirty="0">
                <a:cs typeface="Arial" panose="020B0604020202020204" pitchFamily="34" charset="0"/>
              </a:rPr>
              <a:t>Контроль несоответствующей продукции</a:t>
            </a:r>
            <a:endParaRPr lang="ru-RU" sz="700" dirty="0">
              <a:cs typeface="Arial" panose="020B0604020202020204" pitchFamily="34" charset="0"/>
            </a:endParaRPr>
          </a:p>
        </p:txBody>
      </p:sp>
      <p:sp>
        <p:nvSpPr>
          <p:cNvPr id="52" name="TextBox 51"/>
          <p:cNvSpPr txBox="1"/>
          <p:nvPr/>
        </p:nvSpPr>
        <p:spPr>
          <a:xfrm>
            <a:off x="2433779" y="4607663"/>
            <a:ext cx="586303" cy="215444"/>
          </a:xfrm>
          <a:prstGeom prst="rect">
            <a:avLst/>
          </a:prstGeom>
          <a:noFill/>
        </p:spPr>
        <p:txBody>
          <a:bodyPr wrap="square" lIns="0" tIns="0" rIns="0" bIns="0" rtlCol="0">
            <a:spAutoFit/>
          </a:bodyPr>
          <a:lstStyle/>
          <a:p>
            <a:pPr algn="ctr"/>
            <a:r>
              <a:rPr lang="ru-RU" sz="700" dirty="0">
                <a:cs typeface="Arial" panose="020B0604020202020204" pitchFamily="34" charset="0"/>
              </a:rPr>
              <a:t>Торговая безопасность</a:t>
            </a:r>
            <a:endParaRPr lang="ru-RU" sz="700" dirty="0">
              <a:cs typeface="Arial" panose="020B0604020202020204" pitchFamily="34" charset="0"/>
            </a:endParaRPr>
          </a:p>
        </p:txBody>
      </p:sp>
      <p:sp>
        <p:nvSpPr>
          <p:cNvPr id="53" name="TextBox 52"/>
          <p:cNvSpPr txBox="1"/>
          <p:nvPr/>
        </p:nvSpPr>
        <p:spPr>
          <a:xfrm>
            <a:off x="10586663" y="4603073"/>
            <a:ext cx="768497" cy="215444"/>
          </a:xfrm>
          <a:prstGeom prst="rect">
            <a:avLst/>
          </a:prstGeom>
          <a:noFill/>
        </p:spPr>
        <p:txBody>
          <a:bodyPr wrap="square" lIns="0" tIns="0" rIns="0" bIns="0" rtlCol="0">
            <a:spAutoFit/>
          </a:bodyPr>
          <a:lstStyle/>
          <a:p>
            <a:pPr algn="ctr"/>
            <a:r>
              <a:rPr lang="ru-RU" sz="700" dirty="0">
                <a:cs typeface="Arial" panose="020B0604020202020204" pitchFamily="34" charset="0"/>
              </a:rPr>
              <a:t>Затраты на качество</a:t>
            </a:r>
            <a:endParaRPr lang="ru-RU" sz="700"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 name="文本框 2"/>
          <p:cNvSpPr txBox="1"/>
          <p:nvPr/>
        </p:nvSpPr>
        <p:spPr>
          <a:xfrm>
            <a:off x="1921509" y="313690"/>
            <a:ext cx="10153536" cy="646331"/>
          </a:xfrm>
          <a:prstGeom prst="rect">
            <a:avLst/>
          </a:prstGeom>
          <a:noFill/>
        </p:spPr>
        <p:txBody>
          <a:bodyPr wrap="square" rtlCol="0" anchor="t">
            <a:spAutoFit/>
          </a:bodyPr>
          <a:lstStyle/>
          <a:p>
            <a:pPr algn="l"/>
            <a:r>
              <a:rPr lang="ru-RU" sz="36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5. </a:t>
            </a:r>
            <a:r>
              <a:rPr lang="ru-RU" sz="36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Качественное обслуживание</a:t>
            </a:r>
            <a:r>
              <a:rPr lang="ru-RU" sz="16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ru-RU" sz="14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ru-RU" sz="24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наш приоритет</a:t>
            </a:r>
            <a:endParaRPr lang="ru-RU" sz="24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endParaRPr>
          </a:p>
        </p:txBody>
      </p:sp>
      <p:sp>
        <p:nvSpPr>
          <p:cNvPr id="48" name="TextBox 3"/>
          <p:cNvSpPr txBox="1"/>
          <p:nvPr/>
        </p:nvSpPr>
        <p:spPr>
          <a:xfrm>
            <a:off x="4445" y="1196458"/>
            <a:ext cx="12192000" cy="707501"/>
          </a:xfrm>
          <a:prstGeom prst="rect">
            <a:avLst/>
          </a:prstGeom>
          <a:gradFill>
            <a:gsLst>
              <a:gs pos="100000">
                <a:srgbClr val="FF797B">
                  <a:alpha val="0"/>
                </a:srgbClr>
              </a:gs>
              <a:gs pos="49000">
                <a:srgbClr val="FF797B"/>
              </a:gs>
              <a:gs pos="0">
                <a:srgbClr val="FF797B">
                  <a:alpha val="0"/>
                </a:srgbClr>
              </a:gs>
            </a:gsLst>
            <a:lin ang="10800000" scaled="1"/>
          </a:gradFill>
          <a:ln w="15875">
            <a:noFill/>
            <a:prstDash val="lgDash"/>
          </a:ln>
        </p:spPr>
        <p:txBody>
          <a:bodyPr wrap="square" rtlCol="0">
            <a:spAutoFit/>
          </a:bodyPr>
          <a:lstStyle/>
          <a:p>
            <a:pPr>
              <a:lnSpc>
                <a:spcPct val="150000"/>
              </a:lnSpc>
            </a:pPr>
            <a:r>
              <a:rPr lang="ru-RU" sz="2665" b="1" i="1" dirty="0">
                <a:solidFill>
                  <a:schemeClr val="bg2">
                    <a:lumMod val="25000"/>
                  </a:schemeClr>
                </a:solidFill>
                <a:ea typeface="微软雅黑" panose="020B0503020204020204" pitchFamily="34" charset="-122"/>
                <a:cs typeface="Arial" panose="020B0604020202020204" pitchFamily="34" charset="0"/>
              </a:rPr>
              <a:t>     Один звонок клиента — и мы решаем все проблемы </a:t>
            </a:r>
            <a:endParaRPr lang="ru-RU" sz="2665" b="1" i="1" dirty="0">
              <a:solidFill>
                <a:schemeClr val="bg2">
                  <a:lumMod val="25000"/>
                </a:schemeClr>
              </a:solidFill>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52138" y="2204720"/>
            <a:ext cx="9007028" cy="3324860"/>
          </a:xfrm>
          <a:prstGeom prst="rect">
            <a:avLst/>
          </a:prstGeom>
        </p:spPr>
      </p:pic>
      <p:sp>
        <p:nvSpPr>
          <p:cNvPr id="2" name="TextBox 1"/>
          <p:cNvSpPr txBox="1"/>
          <p:nvPr/>
        </p:nvSpPr>
        <p:spPr>
          <a:xfrm>
            <a:off x="4811536" y="2660586"/>
            <a:ext cx="2088232" cy="584775"/>
          </a:xfrm>
          <a:prstGeom prst="rect">
            <a:avLst/>
          </a:prstGeom>
          <a:noFill/>
        </p:spPr>
        <p:txBody>
          <a:bodyPr wrap="square" rtlCol="0">
            <a:spAutoFit/>
          </a:bodyPr>
          <a:lstStyle/>
          <a:p>
            <a:pPr algn="l"/>
            <a:r>
              <a:rPr lang="ru-RU" sz="1600" b="1" dirty="0">
                <a:solidFill>
                  <a:schemeClr val="bg1"/>
                </a:solidFill>
                <a:cs typeface="Arial" panose="020B0604020202020204" pitchFamily="34" charset="0"/>
              </a:rPr>
              <a:t>Предпродажное обслуживание</a:t>
            </a:r>
            <a:endParaRPr lang="ru-RU" sz="1600" b="1" dirty="0">
              <a:solidFill>
                <a:schemeClr val="bg1"/>
              </a:solidFill>
              <a:cs typeface="Arial" panose="020B0604020202020204" pitchFamily="34" charset="0"/>
            </a:endParaRPr>
          </a:p>
        </p:txBody>
      </p:sp>
      <p:sp>
        <p:nvSpPr>
          <p:cNvPr id="8" name="TextBox 7"/>
          <p:cNvSpPr txBox="1"/>
          <p:nvPr/>
        </p:nvSpPr>
        <p:spPr>
          <a:xfrm>
            <a:off x="4388467" y="4018149"/>
            <a:ext cx="1730256" cy="584775"/>
          </a:xfrm>
          <a:prstGeom prst="rect">
            <a:avLst/>
          </a:prstGeom>
          <a:noFill/>
        </p:spPr>
        <p:txBody>
          <a:bodyPr wrap="square" rtlCol="0">
            <a:spAutoFit/>
          </a:bodyPr>
          <a:lstStyle/>
          <a:p>
            <a:pPr algn="l"/>
            <a:r>
              <a:rPr lang="ru-RU" sz="1600" b="1" dirty="0">
                <a:solidFill>
                  <a:schemeClr val="bg1"/>
                </a:solidFill>
                <a:cs typeface="Arial" panose="020B0604020202020204" pitchFamily="34" charset="0"/>
              </a:rPr>
              <a:t>Продажное обслуживание</a:t>
            </a:r>
            <a:endParaRPr lang="ru-RU" sz="1600" b="1" dirty="0">
              <a:solidFill>
                <a:schemeClr val="bg1"/>
              </a:solidFill>
              <a:cs typeface="Arial" panose="020B0604020202020204" pitchFamily="34" charset="0"/>
            </a:endParaRPr>
          </a:p>
        </p:txBody>
      </p:sp>
      <p:sp>
        <p:nvSpPr>
          <p:cNvPr id="10" name="TextBox 9"/>
          <p:cNvSpPr txBox="1"/>
          <p:nvPr/>
        </p:nvSpPr>
        <p:spPr>
          <a:xfrm>
            <a:off x="6100445" y="3479540"/>
            <a:ext cx="1150064" cy="1076325"/>
          </a:xfrm>
          <a:prstGeom prst="rect">
            <a:avLst/>
          </a:prstGeom>
          <a:noFill/>
        </p:spPr>
        <p:txBody>
          <a:bodyPr wrap="square" rtlCol="0">
            <a:spAutoFit/>
          </a:bodyPr>
          <a:lstStyle/>
          <a:p>
            <a:pPr algn="l"/>
            <a:r>
              <a:rPr lang="ru-RU" sz="1600" b="1" dirty="0">
                <a:solidFill>
                  <a:schemeClr val="bg1"/>
                </a:solidFill>
                <a:cs typeface="Arial" panose="020B0604020202020204" pitchFamily="34" charset="0"/>
              </a:rPr>
              <a:t>Послепродажное обслуживание</a:t>
            </a:r>
            <a:endParaRPr lang="ru-RU" sz="1600" b="1" dirty="0">
              <a:solidFill>
                <a:schemeClr val="bg1"/>
              </a:solidFill>
              <a:cs typeface="Arial" panose="020B0604020202020204" pitchFamily="34" charset="0"/>
            </a:endParaRPr>
          </a:p>
        </p:txBody>
      </p:sp>
      <p:sp>
        <p:nvSpPr>
          <p:cNvPr id="11" name="TextBox 10"/>
          <p:cNvSpPr txBox="1"/>
          <p:nvPr/>
        </p:nvSpPr>
        <p:spPr>
          <a:xfrm>
            <a:off x="1561877" y="2714357"/>
            <a:ext cx="2633562" cy="507831"/>
          </a:xfrm>
          <a:prstGeom prst="rect">
            <a:avLst/>
          </a:prstGeom>
          <a:noFill/>
        </p:spPr>
        <p:txBody>
          <a:bodyPr wrap="square" rtlCol="0">
            <a:spAutoFit/>
          </a:bodyPr>
          <a:lstStyle/>
          <a:p>
            <a:r>
              <a:rPr lang="ru-RU" sz="900" b="1" dirty="0">
                <a:solidFill>
                  <a:srgbClr val="4EA0D8"/>
                </a:solidFill>
                <a:cs typeface="Arial" panose="020B0604020202020204" pitchFamily="34" charset="0"/>
              </a:rPr>
              <a:t>Предпродажное обслуживание: </a:t>
            </a:r>
            <a:r>
              <a:rPr lang="ru-RU" sz="900" dirty="0">
                <a:solidFill>
                  <a:srgbClr val="4EA0D8"/>
                </a:solidFill>
                <a:cs typeface="Arial" panose="020B0604020202020204" pitchFamily="34" charset="0"/>
              </a:rPr>
              <a:t>Консультации и помощь в выборе оптимального продукта для ваших нужд.</a:t>
            </a:r>
            <a:endParaRPr lang="ru-RU" sz="900" dirty="0">
              <a:solidFill>
                <a:srgbClr val="4EA0D8"/>
              </a:solidFill>
              <a:cs typeface="Arial" panose="020B0604020202020204" pitchFamily="34" charset="0"/>
            </a:endParaRPr>
          </a:p>
        </p:txBody>
      </p:sp>
      <p:sp>
        <p:nvSpPr>
          <p:cNvPr id="12" name="TextBox 11"/>
          <p:cNvSpPr txBox="1"/>
          <p:nvPr/>
        </p:nvSpPr>
        <p:spPr>
          <a:xfrm>
            <a:off x="1633885" y="4183974"/>
            <a:ext cx="2489547" cy="507831"/>
          </a:xfrm>
          <a:prstGeom prst="rect">
            <a:avLst/>
          </a:prstGeom>
          <a:noFill/>
        </p:spPr>
        <p:txBody>
          <a:bodyPr wrap="square" rtlCol="0">
            <a:spAutoFit/>
          </a:bodyPr>
          <a:lstStyle/>
          <a:p>
            <a:r>
              <a:rPr lang="ru-RU" sz="900" b="1" dirty="0">
                <a:solidFill>
                  <a:srgbClr val="C01347"/>
                </a:solidFill>
                <a:cs typeface="Arial" panose="020B0604020202020204" pitchFamily="34" charset="0"/>
              </a:rPr>
              <a:t>Продажное обслуживание: </a:t>
            </a:r>
            <a:r>
              <a:rPr lang="ru-RU" sz="900" dirty="0">
                <a:solidFill>
                  <a:srgbClr val="C01347"/>
                </a:solidFill>
                <a:cs typeface="Arial" panose="020B0604020202020204" pitchFamily="34" charset="0"/>
              </a:rPr>
              <a:t>Возможен выезд специалиста для персонального инструктажа и обучения.</a:t>
            </a:r>
            <a:endParaRPr lang="ru-RU" sz="900" dirty="0">
              <a:solidFill>
                <a:srgbClr val="C01347"/>
              </a:solidFill>
              <a:cs typeface="Arial" panose="020B0604020202020204" pitchFamily="34" charset="0"/>
            </a:endParaRPr>
          </a:p>
        </p:txBody>
      </p:sp>
      <p:sp>
        <p:nvSpPr>
          <p:cNvPr id="13" name="TextBox 12"/>
          <p:cNvSpPr txBox="1"/>
          <p:nvPr/>
        </p:nvSpPr>
        <p:spPr>
          <a:xfrm>
            <a:off x="7394525" y="4131316"/>
            <a:ext cx="2520280" cy="507831"/>
          </a:xfrm>
          <a:prstGeom prst="rect">
            <a:avLst/>
          </a:prstGeom>
          <a:noFill/>
        </p:spPr>
        <p:txBody>
          <a:bodyPr wrap="square" rtlCol="0">
            <a:spAutoFit/>
          </a:bodyPr>
          <a:lstStyle/>
          <a:p>
            <a:r>
              <a:rPr lang="ru-RU" sz="900" b="1" dirty="0">
                <a:solidFill>
                  <a:srgbClr val="F4CF89"/>
                </a:solidFill>
                <a:cs typeface="Arial" panose="020B0604020202020204" pitchFamily="34" charset="0"/>
              </a:rPr>
              <a:t>Послепродажное обслуживание: </a:t>
            </a:r>
            <a:r>
              <a:rPr lang="ru-RU" sz="900" dirty="0">
                <a:solidFill>
                  <a:srgbClr val="F4CF89"/>
                </a:solidFill>
                <a:cs typeface="Arial" panose="020B0604020202020204" pitchFamily="34" charset="0"/>
              </a:rPr>
              <a:t>Сервисные центры по всей стране — помощь доступна по одному звонку.</a:t>
            </a:r>
            <a:endParaRPr lang="ru-RU" sz="900" dirty="0">
              <a:solidFill>
                <a:srgbClr val="F4CF89"/>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PT设计宝典_5112"/>
          <p:cNvGrpSpPr/>
          <p:nvPr/>
        </p:nvGrpSpPr>
        <p:grpSpPr>
          <a:xfrm>
            <a:off x="49695" y="44450"/>
            <a:ext cx="12201043" cy="6858000"/>
            <a:chOff x="-4280" y="0"/>
            <a:chExt cx="12201043" cy="6858000"/>
          </a:xfrm>
        </p:grpSpPr>
        <p:pic>
          <p:nvPicPr>
            <p:cNvPr id="4" name="图片 3"/>
            <p:cNvPicPr>
              <a:picLocks noChangeAspect="1"/>
            </p:cNvPicPr>
            <p:nvPr/>
          </p:nvPicPr>
          <p:blipFill rotWithShape="1">
            <a:blip r:embed="rId1" cstate="email"/>
            <a:srcRect l="-14686"/>
            <a:stretch>
              <a:fillRect/>
            </a:stretch>
          </p:blipFill>
          <p:spPr>
            <a:xfrm>
              <a:off x="0" y="0"/>
              <a:ext cx="12196763" cy="6858000"/>
            </a:xfrm>
            <a:prstGeom prst="rect">
              <a:avLst/>
            </a:prstGeom>
          </p:spPr>
        </p:pic>
        <p:sp>
          <p:nvSpPr>
            <p:cNvPr id="77" name="矩形 76"/>
            <p:cNvSpPr/>
            <p:nvPr/>
          </p:nvSpPr>
          <p:spPr bwMode="auto">
            <a:xfrm>
              <a:off x="-4280" y="0"/>
              <a:ext cx="12196762" cy="6858000"/>
            </a:xfrm>
            <a:prstGeom prst="rect">
              <a:avLst/>
            </a:prstGeom>
            <a:gradFill>
              <a:gsLst>
                <a:gs pos="50000">
                  <a:schemeClr val="bg1">
                    <a:alpha val="90000"/>
                  </a:schemeClr>
                </a:gs>
                <a:gs pos="11000">
                  <a:schemeClr val="bg1"/>
                </a:gs>
                <a:gs pos="100000">
                  <a:schemeClr val="bg1">
                    <a:alpha val="5000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cs typeface="Arial" panose="020B0604020202020204" pitchFamily="34" charset="0"/>
              </a:endParaRPr>
            </a:p>
          </p:txBody>
        </p:sp>
      </p:grpSp>
      <p:sp>
        <p:nvSpPr>
          <p:cNvPr id="31" name="PPT设计宝典_5112"/>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3564"/>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303" name="Text Box 4"/>
          <p:cNvSpPr txBox="1">
            <a:spLocks noChangeArrowheads="1"/>
          </p:cNvSpPr>
          <p:nvPr/>
        </p:nvSpPr>
        <p:spPr bwMode="auto">
          <a:xfrm>
            <a:off x="1778065" y="548328"/>
            <a:ext cx="2330140" cy="50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525" tIns="38263" rIns="76525" bIns="38263">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ru-RU" sz="2800" b="1" dirty="0">
                <a:solidFill>
                  <a:srgbClr val="C00000"/>
                </a:solidFill>
                <a:ea typeface="微软雅黑" panose="020B0503020204020204" pitchFamily="34" charset="-122"/>
                <a:cs typeface="Arial" panose="020B0604020202020204" pitchFamily="34" charset="0"/>
              </a:rPr>
              <a:t>Заключение</a:t>
            </a:r>
            <a:endParaRPr lang="ru-RU" sz="2800" b="1" dirty="0">
              <a:solidFill>
                <a:srgbClr val="C00000"/>
              </a:solidFill>
              <a:ea typeface="微软雅黑" panose="020B0503020204020204" pitchFamily="34" charset="-122"/>
              <a:cs typeface="Arial" panose="020B0604020202020204" pitchFamily="34" charset="0"/>
            </a:endParaRPr>
          </a:p>
        </p:txBody>
      </p:sp>
      <p:sp>
        <p:nvSpPr>
          <p:cNvPr id="302" name="矩形 301"/>
          <p:cNvSpPr/>
          <p:nvPr/>
        </p:nvSpPr>
        <p:spPr>
          <a:xfrm>
            <a:off x="468695" y="1201010"/>
            <a:ext cx="10990744" cy="2518967"/>
          </a:xfrm>
          <a:prstGeom prst="rect">
            <a:avLst/>
          </a:prstGeom>
        </p:spPr>
        <p:txBody>
          <a:bodyPr wrap="square" lIns="76525" tIns="38263" rIns="76525" bIns="38263">
            <a:spAutoFit/>
          </a:bodyPr>
          <a:lstStyle/>
          <a:p>
            <a:pPr marL="342900" indent="-342900">
              <a:lnSpc>
                <a:spcPct val="150000"/>
              </a:lnSpc>
              <a:buFont typeface="Wingdings" panose="05000000000000000000" pitchFamily="2" charset="2"/>
              <a:buChar char="n"/>
              <a:defRPr/>
            </a:pPr>
            <a:r>
              <a:rPr lang="ru-RU" b="1" dirty="0">
                <a:solidFill>
                  <a:schemeClr val="tx2">
                    <a:lumMod val="75000"/>
                  </a:schemeClr>
                </a:solidFill>
                <a:ea typeface="微软雅黑" panose="020B0503020204020204" pitchFamily="34" charset="-122"/>
                <a:cs typeface="Arial" panose="020B0604020202020204" pitchFamily="34" charset="0"/>
              </a:rPr>
              <a:t>XINYATONG, входящий в состав многопрофильного публичного предприятия «YATONG PRECISION MECHANICAL», обладает высокой устойчивостью к рискам и является идеальным партнёром для долгосрочного сотрудничества.</a:t>
            </a:r>
            <a:endParaRPr lang="ru-RU" b="1" dirty="0">
              <a:solidFill>
                <a:schemeClr val="tx2">
                  <a:lumMod val="75000"/>
                </a:schemeClr>
              </a:solidFill>
              <a:ea typeface="微软雅黑" panose="020B0503020204020204" pitchFamily="34" charset="-122"/>
              <a:cs typeface="Arial" panose="020B0604020202020204" pitchFamily="34" charset="0"/>
            </a:endParaRPr>
          </a:p>
          <a:p>
            <a:pPr marL="342900" indent="-342900">
              <a:lnSpc>
                <a:spcPct val="150000"/>
              </a:lnSpc>
              <a:buFont typeface="Wingdings" panose="05000000000000000000" pitchFamily="2" charset="2"/>
              <a:buChar char="n"/>
              <a:defRPr/>
            </a:pPr>
            <a:r>
              <a:rPr lang="ru-RU" b="1" dirty="0">
                <a:solidFill>
                  <a:schemeClr val="tx2">
                    <a:lumMod val="75000"/>
                  </a:schemeClr>
                </a:solidFill>
                <a:ea typeface="微软雅黑" panose="020B0503020204020204" pitchFamily="34" charset="-122"/>
                <a:cs typeface="Arial" panose="020B0604020202020204" pitchFamily="34" charset="0"/>
              </a:rPr>
              <a:t>Значительные инвестиции в Научно-исследовательские и опытно-конструкторские работы  для постоянного предложения инновационной продукции</a:t>
            </a:r>
            <a:endParaRPr lang="ru-RU" b="1" dirty="0">
              <a:solidFill>
                <a:schemeClr val="tx2">
                  <a:lumMod val="75000"/>
                </a:schemeClr>
              </a:solidFill>
              <a:ea typeface="微软雅黑" panose="020B0503020204020204" pitchFamily="34" charset="-122"/>
              <a:cs typeface="Arial" panose="020B0604020202020204" pitchFamily="34" charset="0"/>
            </a:endParaRPr>
          </a:p>
          <a:p>
            <a:pPr marL="342900" indent="-342900">
              <a:lnSpc>
                <a:spcPct val="150000"/>
              </a:lnSpc>
              <a:buFont typeface="Wingdings" panose="05000000000000000000" pitchFamily="2" charset="2"/>
              <a:buChar char="n"/>
              <a:defRPr/>
            </a:pPr>
            <a:r>
              <a:rPr lang="ru-RU" b="1" dirty="0">
                <a:solidFill>
                  <a:schemeClr val="tx2">
                    <a:lumMod val="75000"/>
                  </a:schemeClr>
                </a:solidFill>
                <a:ea typeface="微软雅黑" panose="020B0503020204020204" pitchFamily="34" charset="-122"/>
                <a:cs typeface="Arial" panose="020B0604020202020204" pitchFamily="34" charset="0"/>
                <a:sym typeface="+mn-ea"/>
              </a:rPr>
              <a:t>Жёсткий контроль качества продукции: гарантия надёжности и удобства эксплуатации</a:t>
            </a:r>
            <a:endParaRPr lang="ru-RU" b="1" dirty="0">
              <a:solidFill>
                <a:schemeClr val="tx2">
                  <a:lumMod val="75000"/>
                </a:schemeClr>
              </a:solidFill>
              <a:ea typeface="微软雅黑" panose="020B0503020204020204" pitchFamily="34" charset="-122"/>
              <a:cs typeface="Arial" panose="020B0604020202020204" pitchFamily="34" charset="0"/>
              <a:sym typeface="+mn-ea"/>
            </a:endParaRPr>
          </a:p>
        </p:txBody>
      </p:sp>
      <p:sp>
        <p:nvSpPr>
          <p:cNvPr id="304" name="矩形 303"/>
          <p:cNvSpPr/>
          <p:nvPr/>
        </p:nvSpPr>
        <p:spPr>
          <a:xfrm>
            <a:off x="575639" y="4319628"/>
            <a:ext cx="11685517" cy="1184876"/>
          </a:xfrm>
          <a:prstGeom prst="rect">
            <a:avLst/>
          </a:prstGeom>
        </p:spPr>
        <p:txBody>
          <a:bodyPr wrap="square">
            <a:spAutoFit/>
          </a:bodyPr>
          <a:lstStyle/>
          <a:p>
            <a:pPr>
              <a:lnSpc>
                <a:spcPct val="150000"/>
              </a:lnSpc>
              <a:defRPr/>
            </a:pPr>
            <a:r>
              <a:rPr lang="ru-RU" sz="5400" b="1" dirty="0">
                <a:solidFill>
                  <a:srgbClr val="C00000"/>
                </a:solidFill>
                <a:ea typeface="微软雅黑" panose="020B0503020204020204" pitchFamily="34" charset="-122"/>
                <a:cs typeface="Arial" panose="020B0604020202020204" pitchFamily="34" charset="0"/>
              </a:rPr>
              <a:t>Партнёрство и взаимный успех</a:t>
            </a:r>
            <a:endParaRPr lang="ru-RU" sz="5400" b="1" dirty="0">
              <a:solidFill>
                <a:srgbClr val="C00000"/>
              </a:solidFill>
              <a:ea typeface="微软雅黑" panose="020B0503020204020204" pitchFamily="34" charset="-122"/>
              <a:cs typeface="Arial" panose="020B0604020202020204" pitchFamily="34" charset="0"/>
            </a:endParaRPr>
          </a:p>
        </p:txBody>
      </p:sp>
    </p:spTree>
  </p:cSld>
  <p:clrMapOvr>
    <a:masterClrMapping/>
  </p:clrMapOvr>
  <p:transition spd="slow" advTm="924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custDataLst>
              <p:tags r:id="rId1"/>
            </p:custDataLst>
          </p:nvPr>
        </p:nvGrpSpPr>
        <p:grpSpPr>
          <a:xfrm>
            <a:off x="1055370" y="2997200"/>
            <a:ext cx="4979035" cy="3161665"/>
            <a:chOff x="2114" y="4720"/>
            <a:chExt cx="7841" cy="4979"/>
          </a:xfrm>
        </p:grpSpPr>
        <p:sp>
          <p:nvSpPr>
            <p:cNvPr id="29" name="PPT设计宝典_5838"/>
            <p:cNvSpPr/>
            <p:nvPr/>
          </p:nvSpPr>
          <p:spPr bwMode="auto">
            <a:xfrm>
              <a:off x="2114" y="6591"/>
              <a:ext cx="3404" cy="1180"/>
            </a:xfrm>
            <a:custGeom>
              <a:avLst/>
              <a:gdLst>
                <a:gd name="T0" fmla="*/ 5097 w 5179"/>
                <a:gd name="T1" fmla="*/ 1803 h 3135"/>
                <a:gd name="T2" fmla="*/ 4780 w 5179"/>
                <a:gd name="T3" fmla="*/ 2351 h 3135"/>
                <a:gd name="T4" fmla="*/ 4465 w 5179"/>
                <a:gd name="T5" fmla="*/ 2896 h 3135"/>
                <a:gd name="T6" fmla="*/ 4056 w 5179"/>
                <a:gd name="T7" fmla="*/ 3135 h 3135"/>
                <a:gd name="T8" fmla="*/ 0 w 5179"/>
                <a:gd name="T9" fmla="*/ 3135 h 3135"/>
                <a:gd name="T10" fmla="*/ 0 w 5179"/>
                <a:gd name="T11" fmla="*/ 0 h 3135"/>
                <a:gd name="T12" fmla="*/ 4051 w 5179"/>
                <a:gd name="T13" fmla="*/ 0 h 3135"/>
                <a:gd name="T14" fmla="*/ 4463 w 5179"/>
                <a:gd name="T15" fmla="*/ 235 h 3135"/>
                <a:gd name="T16" fmla="*/ 4780 w 5179"/>
                <a:gd name="T17" fmla="*/ 784 h 3135"/>
                <a:gd name="T18" fmla="*/ 5094 w 5179"/>
                <a:gd name="T19" fmla="*/ 1328 h 3135"/>
                <a:gd name="T20" fmla="*/ 5097 w 5179"/>
                <a:gd name="T21" fmla="*/ 1803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9" h="3135">
                  <a:moveTo>
                    <a:pt x="5097" y="1803"/>
                  </a:moveTo>
                  <a:lnTo>
                    <a:pt x="4780" y="2351"/>
                  </a:lnTo>
                  <a:cubicBezTo>
                    <a:pt x="4675" y="2533"/>
                    <a:pt x="4570" y="2714"/>
                    <a:pt x="4465" y="2896"/>
                  </a:cubicBezTo>
                  <a:cubicBezTo>
                    <a:pt x="4371" y="3049"/>
                    <a:pt x="4233" y="3126"/>
                    <a:pt x="4056" y="3135"/>
                  </a:cubicBezTo>
                  <a:lnTo>
                    <a:pt x="0" y="3135"/>
                  </a:lnTo>
                  <a:lnTo>
                    <a:pt x="0" y="0"/>
                  </a:lnTo>
                  <a:lnTo>
                    <a:pt x="4051" y="0"/>
                  </a:lnTo>
                  <a:cubicBezTo>
                    <a:pt x="4231" y="5"/>
                    <a:pt x="4367" y="86"/>
                    <a:pt x="4463" y="235"/>
                  </a:cubicBezTo>
                  <a:lnTo>
                    <a:pt x="4780" y="784"/>
                  </a:lnTo>
                  <a:cubicBezTo>
                    <a:pt x="4885" y="965"/>
                    <a:pt x="4990" y="1147"/>
                    <a:pt x="5094" y="1328"/>
                  </a:cubicBezTo>
                  <a:cubicBezTo>
                    <a:pt x="5179" y="1486"/>
                    <a:pt x="5178" y="1645"/>
                    <a:pt x="5097" y="1803"/>
                  </a:cubicBezTo>
                  <a:close/>
                </a:path>
              </a:pathLst>
            </a:cu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ea typeface="微软雅黑" panose="020B0503020204020204" pitchFamily="34" charset="-122"/>
                <a:cs typeface="Arial" panose="020B0604020202020204" pitchFamily="34" charset="0"/>
              </a:endParaRPr>
            </a:p>
          </p:txBody>
        </p:sp>
        <p:sp>
          <p:nvSpPr>
            <p:cNvPr id="2" name="PPT设计宝典_9147"/>
            <p:cNvSpPr/>
            <p:nvPr>
              <p:custDataLst>
                <p:tags r:id="rId2"/>
              </p:custDataLst>
            </p:nvPr>
          </p:nvSpPr>
          <p:spPr bwMode="auto">
            <a:xfrm>
              <a:off x="5737" y="7771"/>
              <a:ext cx="3508"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3" name="PPT设计宝典_8599"/>
            <p:cNvSpPr/>
            <p:nvPr>
              <p:custDataLst>
                <p:tags r:id="rId3"/>
              </p:custDataLst>
            </p:nvPr>
          </p:nvSpPr>
          <p:spPr bwMode="auto">
            <a:xfrm>
              <a:off x="5965" y="7838"/>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4</a:t>
              </a:r>
              <a:endParaRPr lang="en-US" altLang="zh-CN" sz="1800" dirty="0">
                <a:solidFill>
                  <a:schemeClr val="bg1"/>
                </a:solidFill>
                <a:ea typeface="微软雅黑" panose="020B0503020204020204" pitchFamily="34" charset="-122"/>
                <a:cs typeface="Arial" panose="020B0604020202020204" pitchFamily="34" charset="0"/>
              </a:endParaRPr>
            </a:p>
          </p:txBody>
        </p:sp>
        <p:sp>
          <p:nvSpPr>
            <p:cNvPr id="4" name="PPT设计宝典_1213"/>
            <p:cNvSpPr txBox="1"/>
            <p:nvPr>
              <p:custDataLst>
                <p:tags r:id="rId4"/>
              </p:custDataLst>
            </p:nvPr>
          </p:nvSpPr>
          <p:spPr>
            <a:xfrm>
              <a:off x="6623" y="7791"/>
              <a:ext cx="2241" cy="727"/>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rPr>
                <a:t>Высокое качество</a:t>
              </a:r>
              <a:endPar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PPT设计宝典_9147"/>
            <p:cNvSpPr/>
            <p:nvPr>
              <p:custDataLst>
                <p:tags r:id="rId5"/>
              </p:custDataLst>
            </p:nvPr>
          </p:nvSpPr>
          <p:spPr bwMode="auto">
            <a:xfrm>
              <a:off x="5710" y="8818"/>
              <a:ext cx="3535"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6" name="PPT设计宝典_8599"/>
            <p:cNvSpPr/>
            <p:nvPr>
              <p:custDataLst>
                <p:tags r:id="rId6"/>
              </p:custDataLst>
            </p:nvPr>
          </p:nvSpPr>
          <p:spPr bwMode="auto">
            <a:xfrm>
              <a:off x="5937" y="8884"/>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5</a:t>
              </a:r>
              <a:endParaRPr lang="en-US" altLang="zh-CN" sz="1800" dirty="0">
                <a:solidFill>
                  <a:schemeClr val="bg1"/>
                </a:solidFill>
                <a:ea typeface="微软雅黑" panose="020B0503020204020204" pitchFamily="34" charset="-122"/>
                <a:cs typeface="Arial" panose="020B0604020202020204" pitchFamily="34" charset="0"/>
              </a:endParaRPr>
            </a:p>
          </p:txBody>
        </p:sp>
        <p:sp>
          <p:nvSpPr>
            <p:cNvPr id="7" name="PPT设计宝典_1213"/>
            <p:cNvSpPr txBox="1"/>
            <p:nvPr>
              <p:custDataLst>
                <p:tags r:id="rId7"/>
              </p:custDataLst>
            </p:nvPr>
          </p:nvSpPr>
          <p:spPr>
            <a:xfrm>
              <a:off x="6482" y="8681"/>
              <a:ext cx="3473" cy="1018"/>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rPr>
                <a:t>Качественное обслуживание — наш приоритет</a:t>
              </a:r>
              <a:endPar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PPT设计宝典_9147"/>
            <p:cNvSpPr/>
            <p:nvPr>
              <p:custDataLst>
                <p:tags r:id="rId8"/>
              </p:custDataLst>
            </p:nvPr>
          </p:nvSpPr>
          <p:spPr bwMode="auto">
            <a:xfrm>
              <a:off x="5710" y="6773"/>
              <a:ext cx="3535"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12" name="PPT设计宝典_8599"/>
            <p:cNvSpPr/>
            <p:nvPr>
              <p:custDataLst>
                <p:tags r:id="rId9"/>
              </p:custDataLst>
            </p:nvPr>
          </p:nvSpPr>
          <p:spPr bwMode="auto">
            <a:xfrm>
              <a:off x="5937" y="6840"/>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3</a:t>
              </a:r>
              <a:endParaRPr lang="en-US" altLang="zh-CN" sz="1800" dirty="0">
                <a:solidFill>
                  <a:schemeClr val="bg1"/>
                </a:solidFill>
                <a:ea typeface="微软雅黑" panose="020B0503020204020204" pitchFamily="34" charset="-122"/>
                <a:cs typeface="Arial" panose="020B0604020202020204" pitchFamily="34" charset="0"/>
              </a:endParaRPr>
            </a:p>
          </p:txBody>
        </p:sp>
        <p:sp>
          <p:nvSpPr>
            <p:cNvPr id="25" name="PPT设计宝典_1213"/>
            <p:cNvSpPr txBox="1"/>
            <p:nvPr>
              <p:custDataLst>
                <p:tags r:id="rId10"/>
              </p:custDataLst>
            </p:nvPr>
          </p:nvSpPr>
          <p:spPr>
            <a:xfrm>
              <a:off x="6429" y="6745"/>
              <a:ext cx="2967" cy="727"/>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rPr>
                <a:t>Ответственный подход к процессам</a:t>
              </a:r>
              <a:endPar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PPT设计宝典_9147"/>
            <p:cNvSpPr/>
            <p:nvPr>
              <p:custDataLst>
                <p:tags r:id="rId11"/>
              </p:custDataLst>
            </p:nvPr>
          </p:nvSpPr>
          <p:spPr bwMode="auto">
            <a:xfrm>
              <a:off x="5710" y="4720"/>
              <a:ext cx="3535"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27" name="PPT设计宝典_8599"/>
            <p:cNvSpPr/>
            <p:nvPr>
              <p:custDataLst>
                <p:tags r:id="rId12"/>
              </p:custDataLst>
            </p:nvPr>
          </p:nvSpPr>
          <p:spPr bwMode="auto">
            <a:xfrm>
              <a:off x="5937" y="4787"/>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1</a:t>
              </a:r>
              <a:endParaRPr lang="en-US" altLang="zh-CN" sz="1800" dirty="0">
                <a:solidFill>
                  <a:schemeClr val="bg1"/>
                </a:solidFill>
                <a:ea typeface="微软雅黑" panose="020B0503020204020204" pitchFamily="34" charset="-122"/>
                <a:cs typeface="Arial" panose="020B0604020202020204" pitchFamily="34" charset="0"/>
              </a:endParaRPr>
            </a:p>
          </p:txBody>
        </p:sp>
        <p:sp>
          <p:nvSpPr>
            <p:cNvPr id="28" name="PPT设计宝典_1213"/>
            <p:cNvSpPr txBox="1"/>
            <p:nvPr>
              <p:custDataLst>
                <p:tags r:id="rId13"/>
              </p:custDataLst>
            </p:nvPr>
          </p:nvSpPr>
          <p:spPr>
            <a:xfrm>
              <a:off x="6522" y="4731"/>
              <a:ext cx="2867" cy="727"/>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rPr>
                <a:t>Качественная продукция</a:t>
              </a:r>
              <a:endPar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PPT设计宝典_9147"/>
            <p:cNvSpPr/>
            <p:nvPr>
              <p:custDataLst>
                <p:tags r:id="rId14"/>
              </p:custDataLst>
            </p:nvPr>
          </p:nvSpPr>
          <p:spPr bwMode="auto">
            <a:xfrm>
              <a:off x="5682" y="5766"/>
              <a:ext cx="3563" cy="738"/>
            </a:xfrm>
            <a:custGeom>
              <a:avLst/>
              <a:gdLst>
                <a:gd name="connsiteX0" fmla="*/ 403255 w 6591056"/>
                <a:gd name="connsiteY0" fmla="*/ 0 h 806450"/>
                <a:gd name="connsiteX1" fmla="*/ 6591056 w 6591056"/>
                <a:gd name="connsiteY1" fmla="*/ 0 h 806450"/>
                <a:gd name="connsiteX2" fmla="*/ 6591056 w 6591056"/>
                <a:gd name="connsiteY2" fmla="*/ 806450 h 806450"/>
                <a:gd name="connsiteX3" fmla="*/ 403255 w 6591056"/>
                <a:gd name="connsiteY3" fmla="*/ 806450 h 806450"/>
                <a:gd name="connsiteX4" fmla="*/ 0 w 6591056"/>
                <a:gd name="connsiteY4" fmla="*/ 403225 h 806450"/>
                <a:gd name="connsiteX5" fmla="*/ 403255 w 6591056"/>
                <a:gd name="connsiteY5"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056" h="806450">
                  <a:moveTo>
                    <a:pt x="403255" y="0"/>
                  </a:moveTo>
                  <a:lnTo>
                    <a:pt x="6591056" y="0"/>
                  </a:lnTo>
                  <a:lnTo>
                    <a:pt x="6591056" y="806450"/>
                  </a:lnTo>
                  <a:lnTo>
                    <a:pt x="403255" y="806450"/>
                  </a:lnTo>
                  <a:cubicBezTo>
                    <a:pt x="181427" y="806450"/>
                    <a:pt x="0" y="625037"/>
                    <a:pt x="0" y="403225"/>
                  </a:cubicBezTo>
                  <a:cubicBezTo>
                    <a:pt x="0" y="181413"/>
                    <a:pt x="181427" y="0"/>
                    <a:pt x="403255" y="0"/>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noAutofit/>
            </a:bodyPr>
            <a:lstStyle/>
            <a:p>
              <a:endParaRPr lang="zh-CN" altLang="en-US">
                <a:cs typeface="Arial" panose="020B0604020202020204" pitchFamily="34" charset="0"/>
              </a:endParaRPr>
            </a:p>
          </p:txBody>
        </p:sp>
        <p:sp>
          <p:nvSpPr>
            <p:cNvPr id="32" name="PPT设计宝典_8599"/>
            <p:cNvSpPr/>
            <p:nvPr>
              <p:custDataLst>
                <p:tags r:id="rId15"/>
              </p:custDataLst>
            </p:nvPr>
          </p:nvSpPr>
          <p:spPr bwMode="auto">
            <a:xfrm>
              <a:off x="5910" y="5833"/>
              <a:ext cx="592" cy="613"/>
            </a:xfrm>
            <a:prstGeom prst="ellipse">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en-US" altLang="zh-CN" sz="1800" dirty="0">
                  <a:solidFill>
                    <a:schemeClr val="bg1"/>
                  </a:solidFill>
                  <a:ea typeface="微软雅黑" panose="020B0503020204020204" pitchFamily="34" charset="-122"/>
                  <a:cs typeface="Arial" panose="020B0604020202020204" pitchFamily="34" charset="0"/>
                </a:rPr>
                <a:t>2</a:t>
              </a:r>
              <a:endParaRPr lang="en-US" altLang="zh-CN" sz="1800" dirty="0">
                <a:solidFill>
                  <a:schemeClr val="bg1"/>
                </a:solidFill>
                <a:ea typeface="微软雅黑" panose="020B0503020204020204" pitchFamily="34" charset="-122"/>
                <a:cs typeface="Arial" panose="020B0604020202020204" pitchFamily="34" charset="0"/>
              </a:endParaRPr>
            </a:p>
          </p:txBody>
        </p:sp>
        <p:sp>
          <p:nvSpPr>
            <p:cNvPr id="33" name="PPT设计宝典_1213"/>
            <p:cNvSpPr txBox="1"/>
            <p:nvPr>
              <p:custDataLst>
                <p:tags r:id="rId16"/>
              </p:custDataLst>
            </p:nvPr>
          </p:nvSpPr>
          <p:spPr>
            <a:xfrm>
              <a:off x="6443" y="5777"/>
              <a:ext cx="2802" cy="727"/>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r>
                <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rPr>
                <a:t>Совершенствование разработок</a:t>
              </a:r>
              <a:endParaRPr lang="ru-RU" sz="1200"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6" name="文本框 35"/>
          <p:cNvSpPr txBox="1"/>
          <p:nvPr/>
        </p:nvSpPr>
        <p:spPr>
          <a:xfrm>
            <a:off x="6890469" y="260985"/>
            <a:ext cx="4752528" cy="584775"/>
          </a:xfrm>
          <a:prstGeom prst="rect">
            <a:avLst/>
          </a:prstGeom>
          <a:noFill/>
        </p:spPr>
        <p:txBody>
          <a:bodyPr wrap="square" rtlCol="0" anchor="t">
            <a:spAutoFit/>
          </a:bodyPr>
          <a:lstStyle/>
          <a:p>
            <a:pPr algn="l"/>
            <a:r>
              <a:rPr lang="ru-RU" sz="3200" b="1" dirty="0">
                <a:solidFill>
                  <a:schemeClr val="tx1"/>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Профиль компании</a:t>
            </a:r>
            <a:endParaRPr lang="ru-RU" sz="3200" b="1" dirty="0">
              <a:solidFill>
                <a:schemeClr val="tx1"/>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endParaRPr>
          </a:p>
        </p:txBody>
      </p:sp>
      <p:pic>
        <p:nvPicPr>
          <p:cNvPr id="9223" name="Picture 17" descr="18-莱州亚通"/>
          <p:cNvPicPr>
            <a:picLocks noChangeAspect="1"/>
          </p:cNvPicPr>
          <p:nvPr/>
        </p:nvPicPr>
        <p:blipFill>
          <a:blip r:embed="rId17"/>
          <a:stretch>
            <a:fillRect/>
          </a:stretch>
        </p:blipFill>
        <p:spPr>
          <a:xfrm>
            <a:off x="6602095" y="4906010"/>
            <a:ext cx="4823460" cy="1718310"/>
          </a:xfrm>
          <a:prstGeom prst="rect">
            <a:avLst/>
          </a:prstGeom>
          <a:noFill/>
          <a:ln w="9525">
            <a:noFill/>
          </a:ln>
        </p:spPr>
      </p:pic>
      <p:grpSp>
        <p:nvGrpSpPr>
          <p:cNvPr id="38" name="组合 37"/>
          <p:cNvGrpSpPr/>
          <p:nvPr/>
        </p:nvGrpSpPr>
        <p:grpSpPr>
          <a:xfrm>
            <a:off x="850265" y="497205"/>
            <a:ext cx="4733290" cy="1465580"/>
            <a:chOff x="-22" y="848"/>
            <a:chExt cx="7454" cy="2308"/>
          </a:xfrm>
        </p:grpSpPr>
        <p:pic>
          <p:nvPicPr>
            <p:cNvPr id="35" name="图片 34" descr="亚通标志（张尧森）_00"/>
            <p:cNvPicPr>
              <a:picLocks noChangeAspect="1"/>
            </p:cNvPicPr>
            <p:nvPr>
              <p:custDataLst>
                <p:tags r:id="rId18"/>
              </p:custDataLst>
            </p:nvPr>
          </p:nvPicPr>
          <p:blipFill>
            <a:blip r:embed="rId19"/>
            <a:stretch>
              <a:fillRect/>
            </a:stretch>
          </p:blipFill>
          <p:spPr>
            <a:xfrm>
              <a:off x="2459" y="848"/>
              <a:ext cx="2350" cy="1099"/>
            </a:xfrm>
            <a:prstGeom prst="rect">
              <a:avLst/>
            </a:prstGeom>
          </p:spPr>
        </p:pic>
        <p:sp>
          <p:nvSpPr>
            <p:cNvPr id="37" name="矩形 36"/>
            <p:cNvSpPr/>
            <p:nvPr>
              <p:custDataLst>
                <p:tags r:id="rId20"/>
              </p:custDataLst>
            </p:nvPr>
          </p:nvSpPr>
          <p:spPr>
            <a:xfrm>
              <a:off x="-22" y="2225"/>
              <a:ext cx="7454" cy="931"/>
            </a:xfrm>
            <a:prstGeom prst="rect">
              <a:avLst/>
            </a:prstGeom>
            <a:noFill/>
            <a:ln w="9525">
              <a:noFill/>
            </a:ln>
          </p:spPr>
          <p:txBody>
            <a:bodyPr wrap="none">
              <a:spAutoFit/>
              <a:scene3d>
                <a:camera prst="orthographicFront"/>
                <a:lightRig rig="threePt" dir="t"/>
              </a:scene3d>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indent="0" algn="l">
                <a:buNone/>
              </a:pPr>
              <a:r>
                <a:rPr lang="ru-RU" sz="3600" b="1" dirty="0" smtClea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Arial" panose="020B0604020202020204" pitchFamily="34" charset="0"/>
                </a:rPr>
                <a:t>Laizhou Xin Ya Tong</a:t>
              </a:r>
              <a:endParaRPr lang="ru-RU" sz="36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41" name="组合 40"/>
          <p:cNvGrpSpPr/>
          <p:nvPr/>
        </p:nvGrpSpPr>
        <p:grpSpPr>
          <a:xfrm>
            <a:off x="10110470" y="973455"/>
            <a:ext cx="1750060" cy="2336165"/>
            <a:chOff x="1724" y="1771"/>
            <a:chExt cx="5587" cy="7737"/>
          </a:xfrm>
        </p:grpSpPr>
        <p:pic>
          <p:nvPicPr>
            <p:cNvPr id="27653" name="Picture 12" descr="iso90001"/>
            <p:cNvPicPr>
              <a:picLocks noChangeAspect="1"/>
            </p:cNvPicPr>
            <p:nvPr/>
          </p:nvPicPr>
          <p:blipFill>
            <a:blip r:embed="rId21"/>
            <a:stretch>
              <a:fillRect/>
            </a:stretch>
          </p:blipFill>
          <p:spPr>
            <a:xfrm>
              <a:off x="4592" y="1771"/>
              <a:ext cx="2718" cy="3754"/>
            </a:xfrm>
            <a:prstGeom prst="rect">
              <a:avLst/>
            </a:prstGeom>
            <a:noFill/>
            <a:ln w="9525">
              <a:noFill/>
            </a:ln>
          </p:spPr>
        </p:pic>
        <p:pic>
          <p:nvPicPr>
            <p:cNvPr id="27654" name="Picture 11" descr="ts16949"/>
            <p:cNvPicPr>
              <a:picLocks noChangeAspect="1"/>
            </p:cNvPicPr>
            <p:nvPr/>
          </p:nvPicPr>
          <p:blipFill>
            <a:blip r:embed="rId22"/>
            <a:stretch>
              <a:fillRect/>
            </a:stretch>
          </p:blipFill>
          <p:spPr>
            <a:xfrm>
              <a:off x="1724" y="1771"/>
              <a:ext cx="2741" cy="3744"/>
            </a:xfrm>
            <a:prstGeom prst="rect">
              <a:avLst/>
            </a:prstGeom>
            <a:noFill/>
            <a:ln w="9525">
              <a:noFill/>
            </a:ln>
          </p:spPr>
        </p:pic>
        <p:pic>
          <p:nvPicPr>
            <p:cNvPr id="28677" name="Picture 8" descr="环境管理体系认证证书（中文版）"/>
            <p:cNvPicPr>
              <a:picLocks noChangeAspect="1"/>
            </p:cNvPicPr>
            <p:nvPr/>
          </p:nvPicPr>
          <p:blipFill>
            <a:blip r:embed="rId23"/>
            <a:stretch>
              <a:fillRect/>
            </a:stretch>
          </p:blipFill>
          <p:spPr>
            <a:xfrm>
              <a:off x="1724" y="5627"/>
              <a:ext cx="2788" cy="3881"/>
            </a:xfrm>
            <a:prstGeom prst="rect">
              <a:avLst/>
            </a:prstGeom>
            <a:noFill/>
            <a:ln w="9525">
              <a:noFill/>
            </a:ln>
          </p:spPr>
        </p:pic>
        <p:pic>
          <p:nvPicPr>
            <p:cNvPr id="28678" name="Picture 9" descr="职业健康安全管理体系认证证书（中文版）"/>
            <p:cNvPicPr>
              <a:picLocks noChangeAspect="1"/>
            </p:cNvPicPr>
            <p:nvPr/>
          </p:nvPicPr>
          <p:blipFill>
            <a:blip r:embed="rId24"/>
            <a:stretch>
              <a:fillRect/>
            </a:stretch>
          </p:blipFill>
          <p:spPr>
            <a:xfrm>
              <a:off x="4613" y="5636"/>
              <a:ext cx="2698" cy="3872"/>
            </a:xfrm>
            <a:prstGeom prst="rect">
              <a:avLst/>
            </a:prstGeom>
            <a:noFill/>
            <a:ln w="9525">
              <a:noFill/>
            </a:ln>
          </p:spPr>
        </p:pic>
      </p:grpSp>
      <p:sp>
        <p:nvSpPr>
          <p:cNvPr id="43" name="文本框 42"/>
          <p:cNvSpPr txBox="1"/>
          <p:nvPr/>
        </p:nvSpPr>
        <p:spPr>
          <a:xfrm>
            <a:off x="5902960" y="909955"/>
            <a:ext cx="4083854" cy="2399665"/>
          </a:xfrm>
          <a:prstGeom prst="rect">
            <a:avLst/>
          </a:prstGeom>
        </p:spPr>
        <p:txBody>
          <a:bodyPr wrap="square">
            <a:noAutofit/>
          </a:bodyPr>
          <a:lstStyle/>
          <a:p>
            <a:pPr marL="0" algn="l" defTabSz="266700">
              <a:spcBef>
                <a:spcPct val="0"/>
              </a:spcBef>
              <a:spcAft>
                <a:spcPct val="0"/>
              </a:spcAft>
              <a:tabLst>
                <a:tab pos="857250" algn="l"/>
                <a:tab pos="2533650" algn="l"/>
              </a:tabLst>
            </a:pPr>
            <a:r>
              <a:rPr lang="ru-RU" sz="900" dirty="0">
                <a:ea typeface="黑体" panose="02010609060101010101" charset="-122"/>
                <a:cs typeface="Arial" panose="020B0604020202020204" pitchFamily="34" charset="0"/>
              </a:rPr>
              <a:t>Laizhou Xinyatong Metal Manufacturing Co., Ltd. была основана 12 августа 2004 г. С момента своего основания компания всегда придерживалась пути научно-технического развития предприятий, стремилась к технологическим инновациям и имеет хорошую динамику развития.</a:t>
            </a:r>
            <a:endParaRPr lang="ru-RU" sz="900" dirty="0">
              <a:ea typeface="黑体" panose="02010609060101010101" charset="-122"/>
              <a:cs typeface="Arial" panose="020B0604020202020204" pitchFamily="34" charset="0"/>
            </a:endParaRPr>
          </a:p>
          <a:p>
            <a:pPr marL="0" algn="l" defTabSz="266700">
              <a:spcBef>
                <a:spcPct val="0"/>
              </a:spcBef>
              <a:spcAft>
                <a:spcPct val="0"/>
              </a:spcAft>
              <a:tabLst>
                <a:tab pos="857250" algn="l"/>
                <a:tab pos="2533650" algn="l"/>
              </a:tabLst>
            </a:pPr>
            <a:r>
              <a:rPr lang="ru-RU" sz="900" dirty="0">
                <a:ea typeface="黑体" panose="02010609060101010101" charset="-122"/>
                <a:cs typeface="Arial" panose="020B0604020202020204" pitchFamily="34" charset="0"/>
                <a:sym typeface="+mn-ea"/>
              </a:rPr>
              <a:t>Превосходные проекты поддерживают скорость развития предприятия. Основным направлением деятельности компании является переработка и продажа: изделий из холодной штамповки стали, автозапчастей, деталей двигателей, отливок под давлением из алюминиевых сплавов, пресс-форм, стандартных деталей и генераторных установок. Основными объектами обслуживания в настоящее время являются: SAIC Motor Corporation Limited, SAIC General Motors Corporation Limited, SAIC Motor Passenger Vehicle Company Limited, SAIC Commercial Vehicle Co., Ltd. Sinotruk Jinan Truck Co., Ltd., FAW Jiefang Automobile Co., Ltd., FAW Jiefang Qingdao Automobile Co., Ltd., FAW Jiefang Qingdao Automobile Co., Ltd. и так далее.</a:t>
            </a:r>
            <a:endParaRPr lang="ru-RU" sz="900" dirty="0">
              <a:ea typeface="黑体" panose="02010609060101010101" charset="-122"/>
              <a:cs typeface="Arial" panose="020B0604020202020204" pitchFamily="34" charset="0"/>
              <a:sym typeface="+mn-ea"/>
            </a:endParaRPr>
          </a:p>
        </p:txBody>
      </p:sp>
      <p:sp>
        <p:nvSpPr>
          <p:cNvPr id="44" name="文本框 43"/>
          <p:cNvSpPr txBox="1"/>
          <p:nvPr/>
        </p:nvSpPr>
        <p:spPr>
          <a:xfrm>
            <a:off x="5902960" y="3272155"/>
            <a:ext cx="6110605" cy="1615827"/>
          </a:xfrm>
          <a:prstGeom prst="rect">
            <a:avLst/>
          </a:prstGeom>
        </p:spPr>
        <p:txBody>
          <a:bodyPr wrap="square">
            <a:spAutoFit/>
          </a:bodyPr>
          <a:lstStyle/>
          <a:p>
            <a:pPr marL="0" algn="just" defTabSz="266700">
              <a:spcBef>
                <a:spcPct val="0"/>
              </a:spcBef>
              <a:spcAft>
                <a:spcPct val="0"/>
              </a:spcAft>
            </a:pPr>
            <a:r>
              <a:rPr lang="ru-RU" sz="900" dirty="0">
                <a:ea typeface="黑体" panose="02010609060101010101" charset="-122"/>
                <a:cs typeface="Arial" panose="020B0604020202020204" pitchFamily="34" charset="0"/>
              </a:rPr>
              <a:t>Производство генераторных установок LAIZHOU XIN YA TONG расположено в прецизионном промышленном парке YA TONG площадью 3000 квадратных метров, с передовыми технологиями исследований и разработок и экспериментальным оборудованием, годовой объем производства генераторных установок может достигать 1000 единиц, мощность составляет от 10 до 1000 кВт, они оснащены двигателями и генераторами всемирно известных марок, строго контролируются производственный процесс и строгое соблюдение стандарта GB/ T2820 при тестировании. Он может использоваться в качестве стационарного источника питания или аварийного резервного источника питания. Клиенты могут выбрать обычные устройства и устройства с низким уровнем шума в соответствии со своими потребностями.</a:t>
            </a:r>
            <a:endParaRPr lang="ru-RU" sz="900" dirty="0">
              <a:ea typeface="黑体" panose="02010609060101010101" charset="-122"/>
              <a:cs typeface="Arial" panose="020B0604020202020204" pitchFamily="34" charset="0"/>
            </a:endParaRPr>
          </a:p>
          <a:p>
            <a:pPr marL="0" algn="just" defTabSz="266700">
              <a:spcBef>
                <a:spcPct val="0"/>
              </a:spcBef>
              <a:spcAft>
                <a:spcPct val="0"/>
              </a:spcAft>
            </a:pPr>
            <a:r>
              <a:rPr lang="ru-RU" sz="900" dirty="0">
                <a:ea typeface="黑体" panose="02010609060101010101" charset="-122"/>
                <a:cs typeface="Arial" panose="020B0604020202020204" pitchFamily="34" charset="0"/>
              </a:rPr>
              <a:t>В настоящее время наша компания в основном производит дизель-генераторные установки Weichai, Cummins, Perkins, Yuchai и других серий, которые могут быть настроены для удовлетворения потребностей клиентов в различных сценариях.</a:t>
            </a:r>
            <a:endParaRPr lang="ru-RU" sz="900" dirty="0">
              <a:ea typeface="黑体" panose="02010609060101010101" charset="-122"/>
              <a:cs typeface="Arial" panose="020B0604020202020204" pitchFamily="34" charset="0"/>
            </a:endParaRPr>
          </a:p>
        </p:txBody>
      </p:sp>
      <p:sp>
        <p:nvSpPr>
          <p:cNvPr id="8" name="TextBox 7"/>
          <p:cNvSpPr txBox="1"/>
          <p:nvPr/>
        </p:nvSpPr>
        <p:spPr>
          <a:xfrm>
            <a:off x="1060493" y="4375269"/>
            <a:ext cx="1872208" cy="369332"/>
          </a:xfrm>
          <a:prstGeom prst="rect">
            <a:avLst/>
          </a:prstGeom>
          <a:noFill/>
        </p:spPr>
        <p:txBody>
          <a:bodyPr wrap="square" rtlCol="0">
            <a:spAutoFit/>
          </a:bodyPr>
          <a:lstStyle/>
          <a:p>
            <a:pPr algn="l"/>
            <a:r>
              <a:rPr lang="ru-RU" b="1" dirty="0">
                <a:solidFill>
                  <a:schemeClr val="bg1"/>
                </a:solidFill>
                <a:cs typeface="Arial" panose="020B0604020202020204" pitchFamily="34" charset="0"/>
              </a:rPr>
              <a:t>СОДЕРЖАНИЕ</a:t>
            </a:r>
            <a:endParaRPr lang="ru-RU" b="1" dirty="0">
              <a:solidFill>
                <a:schemeClr val="bg1"/>
              </a:solidFill>
              <a:cs typeface="Arial" panose="020B0604020202020204" pitchFamily="34" charset="0"/>
            </a:endParaRPr>
          </a:p>
        </p:txBody>
      </p:sp>
    </p:spTree>
  </p:cSld>
  <p:clrMapOvr>
    <a:masterClrMapping/>
  </p:clrMapOvr>
  <p:transition spd="slow" advTm="7901">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 name="文本框 1"/>
          <p:cNvSpPr txBox="1"/>
          <p:nvPr>
            <p:custDataLst>
              <p:tags r:id="rId1"/>
            </p:custDataLst>
          </p:nvPr>
        </p:nvSpPr>
        <p:spPr>
          <a:xfrm>
            <a:off x="553085" y="895350"/>
            <a:ext cx="11449952" cy="2723823"/>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pPr marL="0" indent="0" eaLnBrk="1" latinLnBrk="0" hangingPunct="1">
              <a:lnSpc>
                <a:spcPct val="150000"/>
              </a:lnSpc>
            </a:pPr>
            <a:r>
              <a:rPr lang="ru-RU" sz="1400" dirty="0" smtClean="0">
                <a:latin typeface="Arial" panose="020B0604020202020204" pitchFamily="34" charset="0"/>
                <a:cs typeface="Arial" panose="020B0604020202020204" pitchFamily="34" charset="0"/>
                <a:sym typeface="+mn-ea"/>
              </a:rPr>
              <a:t>Генераторные </a:t>
            </a:r>
            <a:r>
              <a:rPr lang="ru-RU" sz="1400" dirty="0">
                <a:latin typeface="Arial" panose="020B0604020202020204" pitchFamily="34" charset="0"/>
                <a:cs typeface="Arial" panose="020B0604020202020204" pitchFamily="34" charset="0"/>
                <a:sym typeface="+mn-ea"/>
              </a:rPr>
              <a:t>установки Xinyatong профессионально разработаны в соответствии с потребностями клиентов, отличаются высокой надежностью и отличной производительностью и могут предоставить вам идеальные энергетические решения. Генераторные установки XIN YA TONG мощностью от 10 до 1000 кВт оснащены двигателями и генераторами всемирно известных брендов, строго контролируют производственный процесс и строго соблюдают стандарт GB / T2820 при испытаниях. Они могут использоваться в качестве стационарного источника питания или аварийного резервного источника питания. Клиенты могут выбрать </a:t>
            </a:r>
            <a:r>
              <a:rPr lang="ru-RU" sz="1400" dirty="0">
                <a:solidFill>
                  <a:srgbClr val="4EA0D8"/>
                </a:solidFill>
                <a:latin typeface="Arial" panose="020B0604020202020204" pitchFamily="34" charset="0"/>
                <a:cs typeface="Arial" panose="020B0604020202020204" pitchFamily="34" charset="0"/>
                <a:sym typeface="+mn-ea"/>
              </a:rPr>
              <a:t>стандартный агрегат и щумоизолированный агрегат</a:t>
            </a:r>
            <a:r>
              <a:rPr lang="ru-RU" sz="1400" dirty="0">
                <a:latin typeface="Arial" panose="020B0604020202020204" pitchFamily="34" charset="0"/>
                <a:cs typeface="Arial" panose="020B0604020202020204" pitchFamily="34" charset="0"/>
                <a:sym typeface="+mn-ea"/>
              </a:rPr>
              <a:t> в соответствии с их потребностями.</a:t>
            </a:r>
            <a:endParaRPr lang="ru-RU" sz="1400" dirty="0">
              <a:latin typeface="Arial" panose="020B0604020202020204" pitchFamily="34" charset="0"/>
              <a:cs typeface="Arial" panose="020B0604020202020204" pitchFamily="34" charset="0"/>
              <a:sym typeface="+mn-ea"/>
            </a:endParaRPr>
          </a:p>
          <a:p>
            <a:pPr marL="0" indent="0" eaLnBrk="1" latinLnBrk="0" hangingPunct="1">
              <a:lnSpc>
                <a:spcPct val="150000"/>
              </a:lnSpc>
            </a:pPr>
            <a:r>
              <a:rPr lang="ru-RU" sz="1400" dirty="0" smtClean="0">
                <a:latin typeface="Arial" panose="020B0604020202020204" pitchFamily="34" charset="0"/>
                <a:cs typeface="Arial" panose="020B0604020202020204" pitchFamily="34" charset="0"/>
                <a:sym typeface="+mn-ea"/>
              </a:rPr>
              <a:t>В </a:t>
            </a:r>
            <a:r>
              <a:rPr lang="ru-RU" sz="1400" dirty="0">
                <a:latin typeface="Arial" panose="020B0604020202020204" pitchFamily="34" charset="0"/>
                <a:cs typeface="Arial" panose="020B0604020202020204" pitchFamily="34" charset="0"/>
                <a:sym typeface="+mn-ea"/>
              </a:rPr>
              <a:t>настоящее время наша компания в основном производит дизель-генераторные установки Weichai, Cummins, Perkins, Yuchai и других серий, которые могут быть настроены для удовлетворения потребностей клиентов в различных сценариях.</a:t>
            </a:r>
            <a:endParaRPr lang="ru-RU" sz="1400" dirty="0">
              <a:latin typeface="Arial" panose="020B0604020202020204" pitchFamily="34" charset="0"/>
              <a:cs typeface="Arial" panose="020B0604020202020204" pitchFamily="34" charset="0"/>
              <a:sym typeface="+mn-ea"/>
            </a:endParaRPr>
          </a:p>
        </p:txBody>
      </p:sp>
      <p:sp>
        <p:nvSpPr>
          <p:cNvPr id="10" name="文本框 9"/>
          <p:cNvSpPr txBox="1"/>
          <p:nvPr/>
        </p:nvSpPr>
        <p:spPr>
          <a:xfrm>
            <a:off x="1921509" y="188595"/>
            <a:ext cx="7057191" cy="677108"/>
          </a:xfrm>
          <a:prstGeom prst="rect">
            <a:avLst/>
          </a:prstGeom>
          <a:noFill/>
        </p:spPr>
        <p:txBody>
          <a:bodyPr wrap="square" rtlCol="0" anchor="t">
            <a:spAutoFit/>
          </a:bodyPr>
          <a:lstStyle/>
          <a:p>
            <a:pPr algn="l"/>
            <a:r>
              <a:rPr lang="ru-RU" sz="3800" b="1" dirty="0" smtClean="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1</a:t>
            </a:r>
            <a:r>
              <a:rPr lang="en-US" sz="3800" b="1" dirty="0" smtClean="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a:t>
            </a:r>
            <a:r>
              <a:rPr lang="ru-RU" sz="3800" b="1" dirty="0" smtClean="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ru-RU" sz="3800" b="1" dirty="0">
                <a:solidFill>
                  <a:srgbClr val="FF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Качественная</a:t>
            </a:r>
            <a:r>
              <a:rPr lang="ru-RU"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 </a:t>
            </a:r>
            <a:r>
              <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rPr>
              <a:t>продукция</a:t>
            </a:r>
            <a:endParaRPr lang="ru-RU" sz="3000" b="1" dirty="0">
              <a:effectLst>
                <a:outerShdw blurRad="38100" dist="38100" dir="2700000" algn="tl">
                  <a:srgbClr val="000000">
                    <a:alpha val="43137"/>
                  </a:srgbClr>
                </a:outerShdw>
              </a:effectLst>
              <a:ea typeface="微软雅黑" panose="020B0503020204020204" pitchFamily="34" charset="-122"/>
              <a:cs typeface="Arial" panose="020B0604020202020204" pitchFamily="34" charset="0"/>
              <a:sym typeface="+mn-ea"/>
            </a:endParaRPr>
          </a:p>
        </p:txBody>
      </p:sp>
      <p:sp>
        <p:nvSpPr>
          <p:cNvPr id="6" name="文本框 5"/>
          <p:cNvSpPr txBox="1"/>
          <p:nvPr/>
        </p:nvSpPr>
        <p:spPr>
          <a:xfrm>
            <a:off x="625475" y="3753753"/>
            <a:ext cx="3096642" cy="338554"/>
          </a:xfrm>
          <a:prstGeom prst="rect">
            <a:avLst/>
          </a:prstGeom>
          <a:noFill/>
        </p:spPr>
        <p:txBody>
          <a:bodyPr wrap="square" rtlCol="0" anchor="t">
            <a:spAutoFit/>
          </a:bodyPr>
          <a:lstStyle/>
          <a:p>
            <a:pPr algn="l"/>
            <a:r>
              <a:rPr lang="ru-RU" sz="1600" b="1" dirty="0">
                <a:solidFill>
                  <a:srgbClr val="000000"/>
                </a:solidFill>
                <a:ea typeface="微软雅黑" panose="020B0503020204020204" pitchFamily="34" charset="-122"/>
                <a:cs typeface="Arial" panose="020B0604020202020204" pitchFamily="34" charset="0"/>
                <a:sym typeface="+mn-ea"/>
              </a:rPr>
              <a:t>Стандартный агрегат</a:t>
            </a:r>
            <a:endParaRPr lang="ru-RU" sz="1600" b="1" dirty="0">
              <a:solidFill>
                <a:srgbClr val="000000"/>
              </a:solidFill>
              <a:ea typeface="微软雅黑" panose="020B0503020204020204" pitchFamily="34" charset="-122"/>
              <a:cs typeface="Arial" panose="020B0604020202020204" pitchFamily="34" charset="0"/>
              <a:sym typeface="+mn-ea"/>
            </a:endParaRPr>
          </a:p>
        </p:txBody>
      </p:sp>
      <p:pic>
        <p:nvPicPr>
          <p:cNvPr id="8" name="图片 7"/>
          <p:cNvPicPr>
            <a:picLocks noChangeAspect="1"/>
          </p:cNvPicPr>
          <p:nvPr/>
        </p:nvPicPr>
        <p:blipFill>
          <a:blip r:embed="rId2"/>
          <a:srcRect t="8411" b="14474"/>
          <a:stretch>
            <a:fillRect/>
          </a:stretch>
        </p:blipFill>
        <p:spPr>
          <a:xfrm>
            <a:off x="841375" y="4140200"/>
            <a:ext cx="4429760" cy="2169160"/>
          </a:xfrm>
          <a:prstGeom prst="rect">
            <a:avLst/>
          </a:prstGeom>
        </p:spPr>
      </p:pic>
      <p:sp>
        <p:nvSpPr>
          <p:cNvPr id="11" name="TextBox 46"/>
          <p:cNvSpPr txBox="1">
            <a:spLocks noChangeArrowheads="1"/>
          </p:cNvSpPr>
          <p:nvPr/>
        </p:nvSpPr>
        <p:spPr bwMode="auto">
          <a:xfrm>
            <a:off x="1705897" y="6257427"/>
            <a:ext cx="2422193" cy="460375"/>
          </a:xfrm>
          <a:prstGeom prst="rect">
            <a:avLst/>
          </a:prstGeom>
          <a:noFill/>
          <a:ln w="9525">
            <a:noFill/>
            <a:miter lim="800000"/>
          </a:ln>
        </p:spPr>
        <p:txBody>
          <a:bodyPr wrap="square">
            <a:spAutoFit/>
          </a:bodyPr>
          <a:lstStyle/>
          <a:p>
            <a:pPr algn="ctr">
              <a:lnSpc>
                <a:spcPct val="150000"/>
              </a:lnSpc>
              <a:buFont typeface="Arial" panose="020B0604020202020204" pitchFamily="34" charset="0"/>
              <a:buNone/>
            </a:pPr>
            <a:r>
              <a:rPr lang="ru-RU" sz="1600" b="1" dirty="0">
                <a:ea typeface="微软雅黑" panose="020B0503020204020204" pitchFamily="34" charset="-122"/>
                <a:cs typeface="Arial" panose="020B0604020202020204" pitchFamily="34" charset="0"/>
              </a:rPr>
              <a:t>  </a:t>
            </a:r>
            <a:r>
              <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rPr>
              <a:t>Агрегат открытого типа</a:t>
            </a:r>
            <a:endPar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endParaRPr>
          </a:p>
        </p:txBody>
      </p:sp>
      <p:sp>
        <p:nvSpPr>
          <p:cNvPr id="13" name="文本框 12"/>
          <p:cNvSpPr txBox="1"/>
          <p:nvPr/>
        </p:nvSpPr>
        <p:spPr>
          <a:xfrm>
            <a:off x="7178501" y="6331585"/>
            <a:ext cx="2304256" cy="369332"/>
          </a:xfrm>
          <a:prstGeom prst="rect">
            <a:avLst/>
          </a:prstGeom>
          <a:noFill/>
        </p:spPr>
        <p:txBody>
          <a:bodyPr wrap="square" rtlCol="0" anchor="t">
            <a:spAutoFit/>
          </a:bodyPr>
          <a:lstStyle/>
          <a:p>
            <a:pPr algn="l"/>
            <a:r>
              <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sym typeface="+mn-ea"/>
              </a:rPr>
              <a:t>Агрегат с шасси-баком</a:t>
            </a:r>
            <a:r>
              <a:rPr lang="ru-RU" dirty="0">
                <a:solidFill>
                  <a:schemeClr val="bg2">
                    <a:lumMod val="10000"/>
                  </a:schemeClr>
                </a:solidFill>
                <a:ea typeface="微软雅黑" panose="020B0503020204020204" pitchFamily="34" charset="-122"/>
                <a:cs typeface="Arial" panose="020B0604020202020204" pitchFamily="34" charset="0"/>
                <a:sym typeface="+mn-ea"/>
              </a:rPr>
              <a:t> </a:t>
            </a:r>
            <a:endParaRPr lang="ru-RU" dirty="0">
              <a:solidFill>
                <a:schemeClr val="bg2">
                  <a:lumMod val="10000"/>
                </a:schemeClr>
              </a:solidFill>
              <a:ea typeface="微软雅黑" panose="020B0503020204020204" pitchFamily="34" charset="-122"/>
              <a:cs typeface="Arial" panose="020B0604020202020204" pitchFamily="34" charset="0"/>
              <a:sym typeface="+mn-ea"/>
            </a:endParaRPr>
          </a:p>
        </p:txBody>
      </p:sp>
      <p:pic>
        <p:nvPicPr>
          <p:cNvPr id="14" name="图片 13"/>
          <p:cNvPicPr>
            <a:picLocks noChangeAspect="1"/>
          </p:cNvPicPr>
          <p:nvPr/>
        </p:nvPicPr>
        <p:blipFill>
          <a:blip r:embed="rId3"/>
          <a:srcRect t="6161" b="11351"/>
          <a:stretch>
            <a:fillRect/>
          </a:stretch>
        </p:blipFill>
        <p:spPr>
          <a:xfrm>
            <a:off x="5953760" y="3923030"/>
            <a:ext cx="4286885" cy="2408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26" name="TextBox 46"/>
          <p:cNvSpPr txBox="1">
            <a:spLocks noChangeArrowheads="1"/>
          </p:cNvSpPr>
          <p:nvPr/>
        </p:nvSpPr>
        <p:spPr bwMode="auto">
          <a:xfrm>
            <a:off x="534954" y="4298920"/>
            <a:ext cx="3604962" cy="461665"/>
          </a:xfrm>
          <a:prstGeom prst="rect">
            <a:avLst/>
          </a:prstGeom>
          <a:noFill/>
          <a:ln w="9525">
            <a:noFill/>
            <a:miter lim="800000"/>
          </a:ln>
        </p:spPr>
        <p:txBody>
          <a:bodyPr wrap="square">
            <a:spAutoFit/>
          </a:bodyPr>
          <a:lstStyle/>
          <a:p>
            <a:pPr algn="ctr">
              <a:lnSpc>
                <a:spcPct val="150000"/>
              </a:lnSpc>
              <a:buFont typeface="Arial" panose="020B0604020202020204" pitchFamily="34" charset="0"/>
              <a:buNone/>
            </a:pPr>
            <a:r>
              <a:rPr lang="ru-RU" sz="1600" b="1" dirty="0">
                <a:ea typeface="微软雅黑" panose="020B0503020204020204" pitchFamily="34" charset="-122"/>
                <a:cs typeface="Arial" panose="020B0604020202020204" pitchFamily="34" charset="0"/>
              </a:rPr>
              <a:t>  </a:t>
            </a:r>
            <a:r>
              <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rPr>
              <a:t>Агрегат в шумоизолирующем кожухе</a:t>
            </a:r>
            <a:endPar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endParaRPr>
          </a:p>
        </p:txBody>
      </p:sp>
      <p:sp>
        <p:nvSpPr>
          <p:cNvPr id="7" name="文本框 6"/>
          <p:cNvSpPr txBox="1"/>
          <p:nvPr/>
        </p:nvSpPr>
        <p:spPr>
          <a:xfrm>
            <a:off x="4226173" y="4345599"/>
            <a:ext cx="3421773" cy="369332"/>
          </a:xfrm>
          <a:prstGeom prst="rect">
            <a:avLst/>
          </a:prstGeom>
          <a:noFill/>
        </p:spPr>
        <p:txBody>
          <a:bodyPr wrap="square" rtlCol="0" anchor="t">
            <a:spAutoFit/>
          </a:bodyPr>
          <a:lstStyle/>
          <a:p>
            <a:pPr algn="l"/>
            <a:r>
              <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sym typeface="+mn-ea"/>
              </a:rPr>
              <a:t>Агрегат на роликовой платформе</a:t>
            </a:r>
            <a:r>
              <a:rPr lang="ru-RU" dirty="0">
                <a:solidFill>
                  <a:schemeClr val="bg2">
                    <a:lumMod val="10000"/>
                  </a:schemeClr>
                </a:solidFill>
                <a:ea typeface="微软雅黑" panose="020B0503020204020204" pitchFamily="34" charset="-122"/>
                <a:cs typeface="Arial" panose="020B0604020202020204" pitchFamily="34" charset="0"/>
                <a:sym typeface="+mn-ea"/>
              </a:rPr>
              <a:t> </a:t>
            </a:r>
            <a:endParaRPr lang="ru-RU" dirty="0">
              <a:solidFill>
                <a:schemeClr val="bg2">
                  <a:lumMod val="10000"/>
                </a:schemeClr>
              </a:solidFill>
              <a:ea typeface="微软雅黑" panose="020B0503020204020204" pitchFamily="34" charset="-122"/>
              <a:cs typeface="Arial" panose="020B0604020202020204" pitchFamily="34" charset="0"/>
              <a:sym typeface="+mn-ea"/>
            </a:endParaRPr>
          </a:p>
        </p:txBody>
      </p:sp>
      <p:sp>
        <p:nvSpPr>
          <p:cNvPr id="9" name="矩形 8"/>
          <p:cNvSpPr/>
          <p:nvPr>
            <p:custDataLst>
              <p:tags r:id="rId1"/>
            </p:custDataLst>
          </p:nvPr>
        </p:nvSpPr>
        <p:spPr>
          <a:xfrm>
            <a:off x="841375" y="5373370"/>
            <a:ext cx="10583545" cy="132856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ru-RU"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Стандартный агрегат имеет профессиональную конструкцию для снижения уровня шума, которая обеспечивает простоту демонтажа и обслуживания. В агрегат встроены глушитель, топливный бак, аккумулятор и т.д.</a:t>
            </a:r>
            <a:endParaRPr lang="ru-RU"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r>
              <a:rPr lang="ru-RU"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Высокопрочный корпус подходит для транспортировки и эксплуатации на открытом воздухе, а также прост в установке и переносе.</a:t>
            </a:r>
            <a:endParaRPr lang="ru-RU" sz="16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6" name="文本框 5"/>
          <p:cNvSpPr txBox="1"/>
          <p:nvPr/>
        </p:nvSpPr>
        <p:spPr>
          <a:xfrm>
            <a:off x="1317624" y="836930"/>
            <a:ext cx="3988669" cy="369332"/>
          </a:xfrm>
          <a:prstGeom prst="rect">
            <a:avLst/>
          </a:prstGeom>
          <a:noFill/>
        </p:spPr>
        <p:txBody>
          <a:bodyPr wrap="square" rtlCol="0" anchor="t">
            <a:spAutoFit/>
          </a:bodyPr>
          <a:lstStyle/>
          <a:p>
            <a:pPr algn="l"/>
            <a:r>
              <a:rPr lang="ru-RU" sz="1800" b="1" dirty="0">
                <a:solidFill>
                  <a:srgbClr val="000000"/>
                </a:solidFill>
                <a:ea typeface="微软雅黑" panose="020B0503020204020204" pitchFamily="34" charset="-122"/>
                <a:cs typeface="Arial" panose="020B0604020202020204" pitchFamily="34" charset="0"/>
                <a:sym typeface="+mn-ea"/>
              </a:rPr>
              <a:t>Шумоизолированный агрегат</a:t>
            </a:r>
            <a:endParaRPr lang="ru-RU" sz="1800" b="1" dirty="0">
              <a:solidFill>
                <a:srgbClr val="000000"/>
              </a:solidFill>
              <a:ea typeface="微软雅黑" panose="020B0503020204020204" pitchFamily="34" charset="-122"/>
              <a:cs typeface="Arial" panose="020B0604020202020204" pitchFamily="34" charset="0"/>
              <a:sym typeface="+mn-ea"/>
            </a:endParaRPr>
          </a:p>
        </p:txBody>
      </p:sp>
      <p:pic>
        <p:nvPicPr>
          <p:cNvPr id="8" name="图片 7"/>
          <p:cNvPicPr>
            <a:picLocks noChangeAspect="1"/>
          </p:cNvPicPr>
          <p:nvPr/>
        </p:nvPicPr>
        <p:blipFill>
          <a:blip r:embed="rId2"/>
          <a:stretch>
            <a:fillRect/>
          </a:stretch>
        </p:blipFill>
        <p:spPr>
          <a:xfrm>
            <a:off x="769620" y="1673860"/>
            <a:ext cx="3135630" cy="2547620"/>
          </a:xfrm>
          <a:prstGeom prst="rect">
            <a:avLst/>
          </a:prstGeom>
        </p:spPr>
      </p:pic>
      <p:pic>
        <p:nvPicPr>
          <p:cNvPr id="12" name="图片 11"/>
          <p:cNvPicPr>
            <a:picLocks noChangeAspect="1"/>
          </p:cNvPicPr>
          <p:nvPr/>
        </p:nvPicPr>
        <p:blipFill>
          <a:blip r:embed="rId3"/>
          <a:stretch>
            <a:fillRect/>
          </a:stretch>
        </p:blipFill>
        <p:spPr>
          <a:xfrm>
            <a:off x="4006215" y="1700530"/>
            <a:ext cx="3430270" cy="2521585"/>
          </a:xfrm>
          <a:prstGeom prst="rect">
            <a:avLst/>
          </a:prstGeom>
        </p:spPr>
      </p:pic>
      <p:pic>
        <p:nvPicPr>
          <p:cNvPr id="13" name="图片 12"/>
          <p:cNvPicPr>
            <a:picLocks noChangeAspect="1"/>
          </p:cNvPicPr>
          <p:nvPr/>
        </p:nvPicPr>
        <p:blipFill>
          <a:blip r:embed="rId4"/>
          <a:stretch>
            <a:fillRect/>
          </a:stretch>
        </p:blipFill>
        <p:spPr>
          <a:xfrm>
            <a:off x="7538085" y="1708785"/>
            <a:ext cx="3655060" cy="2513330"/>
          </a:xfrm>
          <a:prstGeom prst="rect">
            <a:avLst/>
          </a:prstGeom>
        </p:spPr>
      </p:pic>
      <p:sp>
        <p:nvSpPr>
          <p:cNvPr id="14" name="文本框 13"/>
          <p:cNvSpPr txBox="1"/>
          <p:nvPr/>
        </p:nvSpPr>
        <p:spPr>
          <a:xfrm>
            <a:off x="8569292" y="4418622"/>
            <a:ext cx="2160240" cy="307777"/>
          </a:xfrm>
          <a:prstGeom prst="rect">
            <a:avLst/>
          </a:prstGeom>
          <a:noFill/>
        </p:spPr>
        <p:txBody>
          <a:bodyPr wrap="square" rtlCol="0" anchor="t">
            <a:spAutoFit/>
          </a:bodyPr>
          <a:lstStyle/>
          <a:p>
            <a:pPr algn="l"/>
            <a:r>
              <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sym typeface="+mn-ea"/>
              </a:rPr>
              <a:t>Агрегат на прицепе</a:t>
            </a:r>
            <a:endParaRPr lang="ru-RU" sz="1400" b="1" dirty="0">
              <a:solidFill>
                <a:schemeClr val="accent1"/>
              </a:solidFill>
              <a:effectLst>
                <a:outerShdw blurRad="38100" dist="25400" dir="5400000" algn="ctr" rotWithShape="0">
                  <a:srgbClr val="6E747A">
                    <a:alpha val="43000"/>
                  </a:srgbClr>
                </a:outerShdw>
              </a:effectLst>
              <a:ea typeface="微软雅黑" panose="020B0503020204020204" pitchFamily="3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3915" y="2997200"/>
          <a:ext cx="9775825" cy="3168103"/>
        </p:xfrm>
        <a:graphic>
          <a:graphicData uri="http://schemas.openxmlformats.org/drawingml/2006/table">
            <a:tbl>
              <a:tblPr firstRow="1" bandRow="1">
                <a:tableStyleId>{5C22544A-7EE6-4342-B048-85BDC9FD1C3A}</a:tableStyleId>
              </a:tblPr>
              <a:tblGrid>
                <a:gridCol w="1222018"/>
                <a:gridCol w="1296144"/>
                <a:gridCol w="1324223"/>
                <a:gridCol w="1484089"/>
                <a:gridCol w="1080120"/>
                <a:gridCol w="1008112"/>
                <a:gridCol w="1571814"/>
                <a:gridCol w="789305"/>
              </a:tblGrid>
              <a:tr h="798696">
                <a:tc>
                  <a:txBody>
                    <a:bodyPr/>
                    <a:lstStyle/>
                    <a:p>
                      <a:pPr algn="ctr">
                        <a:buNone/>
                      </a:pPr>
                      <a:r>
                        <a:rPr lang="ru-RU" sz="1200" dirty="0"/>
                        <a:t>Модель агрегата</a:t>
                      </a:r>
                      <a:endParaRPr lang="ru-RU" sz="1200" dirty="0"/>
                    </a:p>
                  </a:txBody>
                  <a:tcPr/>
                </a:tc>
                <a:tc>
                  <a:txBody>
                    <a:bodyPr/>
                    <a:lstStyle/>
                    <a:p>
                      <a:pPr algn="ctr">
                        <a:buNone/>
                      </a:pPr>
                      <a:r>
                        <a:rPr lang="ru-RU" sz="1200" dirty="0"/>
                        <a:t>Резервная мощность (КВА/кВт)</a:t>
                      </a:r>
                      <a:endParaRPr lang="ru-RU" sz="1200" dirty="0"/>
                    </a:p>
                  </a:txBody>
                  <a:tcPr/>
                </a:tc>
                <a:tc>
                  <a:txBody>
                    <a:bodyPr/>
                    <a:lstStyle/>
                    <a:p>
                      <a:pPr algn="ctr">
                        <a:buNone/>
                      </a:pPr>
                      <a:r>
                        <a:rPr lang="ru-RU" sz="1200" dirty="0"/>
                        <a:t>Номинальная мощность(кВА/кВт)</a:t>
                      </a:r>
                      <a:endParaRPr lang="ru-RU" sz="1200" dirty="0"/>
                    </a:p>
                  </a:txBody>
                  <a:tcPr/>
                </a:tc>
                <a:tc>
                  <a:txBody>
                    <a:bodyPr/>
                    <a:lstStyle/>
                    <a:p>
                      <a:pPr algn="ctr">
                        <a:buNone/>
                      </a:pPr>
                      <a:r>
                        <a:rPr lang="ru-RU" sz="1200" dirty="0"/>
                        <a:t>Номер двигателя:</a:t>
                      </a:r>
                      <a:endParaRPr lang="ru-RU" sz="1200" dirty="0"/>
                    </a:p>
                  </a:txBody>
                  <a:tcPr/>
                </a:tc>
                <a:tc>
                  <a:txBody>
                    <a:bodyPr/>
                    <a:lstStyle/>
                    <a:p>
                      <a:pPr algn="ctr">
                        <a:buNone/>
                      </a:pPr>
                      <a:r>
                        <a:rPr lang="ru-RU" sz="1200"/>
                        <a:t>Количество цилиндров</a:t>
                      </a:r>
                      <a:endParaRPr lang="ru-RU" sz="1200"/>
                    </a:p>
                  </a:txBody>
                  <a:tcPr/>
                </a:tc>
                <a:tc>
                  <a:txBody>
                    <a:bodyPr/>
                    <a:lstStyle/>
                    <a:p>
                      <a:pPr algn="ctr">
                        <a:buNone/>
                      </a:pPr>
                      <a:r>
                        <a:rPr lang="ru-RU" sz="1200"/>
                        <a:t>Диаметр*ход поршня (мм)</a:t>
                      </a:r>
                      <a:endParaRPr lang="ru-RU" sz="1200"/>
                    </a:p>
                  </a:txBody>
                  <a:tcPr/>
                </a:tc>
                <a:tc>
                  <a:txBody>
                    <a:bodyPr/>
                    <a:lstStyle/>
                    <a:p>
                      <a:pPr algn="ctr">
                        <a:buNone/>
                      </a:pPr>
                      <a:r>
                        <a:rPr lang="ru-RU" sz="1200"/>
                        <a:t>Размеры (мм)</a:t>
                      </a:r>
                      <a:endParaRPr lang="ru-RU" sz="1200"/>
                    </a:p>
                  </a:txBody>
                  <a:tcPr/>
                </a:tc>
                <a:tc>
                  <a:txBody>
                    <a:bodyPr/>
                    <a:lstStyle/>
                    <a:p>
                      <a:pPr algn="ctr">
                        <a:buNone/>
                      </a:pPr>
                      <a:r>
                        <a:rPr lang="ru-RU" sz="1200"/>
                        <a:t>Вес нетто (кг)</a:t>
                      </a:r>
                      <a:endParaRPr lang="ru-RU" sz="1200"/>
                    </a:p>
                  </a:txBody>
                  <a:tcPr/>
                </a:tc>
              </a:tr>
              <a:tr h="456858">
                <a:tc>
                  <a:txBody>
                    <a:bodyPr/>
                    <a:lstStyle/>
                    <a:p>
                      <a:pPr algn="ctr">
                        <a:buClrTx/>
                        <a:buSzTx/>
                        <a:buFontTx/>
                        <a:buNone/>
                      </a:pPr>
                      <a:r>
                        <a:rPr lang="ru-RU" sz="1200" b="0">
                          <a:solidFill>
                            <a:schemeClr val="tx1">
                              <a:lumMod val="50000"/>
                            </a:schemeClr>
                          </a:solidFill>
                        </a:rPr>
                        <a:t>YT-W400GF</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550/ 500</a:t>
                      </a:r>
                      <a:endParaRPr lang="ru-RU" sz="1200" b="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440/ 400</a:t>
                      </a:r>
                      <a:endParaRPr lang="ru-RU" sz="1200" b="0" dirty="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WP13D490E310</a:t>
                      </a:r>
                      <a:endParaRPr lang="ru-RU" sz="1200" b="0" dirty="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127*165</a:t>
                      </a:r>
                      <a:endParaRPr lang="ru-RU" sz="1200" b="0" dirty="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3200*1400*1900</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3200</a:t>
                      </a:r>
                      <a:endParaRPr lang="ru-RU" sz="1200" b="0">
                        <a:solidFill>
                          <a:schemeClr val="tx1">
                            <a:lumMod val="50000"/>
                          </a:schemeClr>
                        </a:solidFill>
                      </a:endParaRPr>
                    </a:p>
                  </a:txBody>
                  <a:tcPr/>
                </a:tc>
              </a:tr>
              <a:tr h="478282">
                <a:tc>
                  <a:txBody>
                    <a:bodyPr/>
                    <a:lstStyle/>
                    <a:p>
                      <a:pPr algn="ctr">
                        <a:buNone/>
                      </a:pPr>
                      <a:r>
                        <a:rPr lang="ru-RU" sz="1200" b="0">
                          <a:solidFill>
                            <a:schemeClr val="tx1">
                              <a:lumMod val="50000"/>
                            </a:schemeClr>
                          </a:solidFill>
                          <a:sym typeface="+mn-ea"/>
                        </a:rPr>
                        <a:t>YT-W500GF</a:t>
                      </a:r>
                      <a:endParaRPr lang="ru-RU" sz="1200" b="0">
                        <a:solidFill>
                          <a:schemeClr val="tx1">
                            <a:lumMod val="50000"/>
                          </a:schemeClr>
                        </a:solidFill>
                        <a:sym typeface="+mn-ea"/>
                      </a:endParaRPr>
                    </a:p>
                    <a:p>
                      <a:pPr algn="l" rtl="0">
                        <a:buNone/>
                      </a:pPr>
                      <a:endParaRPr lang="en-US" altLang="zh-CN"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687/ 625</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550/ 500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6M33D633E310</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6</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150*185</a:t>
                      </a:r>
                      <a:endParaRPr lang="ru-RU"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3800*1700*2000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5200</a:t>
                      </a:r>
                      <a:endParaRPr lang="ru-RU" sz="1200" b="0">
                        <a:solidFill>
                          <a:schemeClr val="tx1">
                            <a:lumMod val="50000"/>
                          </a:schemeClr>
                        </a:solidFill>
                      </a:endParaRPr>
                    </a:p>
                  </a:txBody>
                  <a:tcPr/>
                </a:tc>
              </a:tr>
              <a:tr h="477703">
                <a:tc>
                  <a:txBody>
                    <a:bodyPr/>
                    <a:lstStyle/>
                    <a:p>
                      <a:pPr algn="ctr">
                        <a:buNone/>
                      </a:pPr>
                      <a:r>
                        <a:rPr lang="ru-RU" sz="1200" b="0" dirty="0">
                          <a:solidFill>
                            <a:schemeClr val="tx1">
                              <a:lumMod val="50000"/>
                            </a:schemeClr>
                          </a:solidFill>
                          <a:sym typeface="+mn-ea"/>
                        </a:rPr>
                        <a:t>YT-W600GF</a:t>
                      </a:r>
                      <a:endParaRPr lang="ru-RU" sz="1200" b="0" dirty="0">
                        <a:solidFill>
                          <a:schemeClr val="tx1">
                            <a:lumMod val="50000"/>
                          </a:schemeClr>
                        </a:solidFill>
                        <a:sym typeface="+mn-ea"/>
                      </a:endParaRPr>
                    </a:p>
                    <a:p>
                      <a:pPr algn="l" rtl="0">
                        <a:buNone/>
                      </a:pPr>
                      <a:endParaRPr lang="en-US" altLang="zh-CN"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825/ 750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660/ 600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6M33D725E310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150*185</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3800*1700*2000</a:t>
                      </a:r>
                      <a:endParaRPr lang="ru-RU"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5800</a:t>
                      </a:r>
                      <a:endParaRPr lang="ru-RU" sz="1200" b="0">
                        <a:solidFill>
                          <a:schemeClr val="tx1">
                            <a:lumMod val="50000"/>
                          </a:schemeClr>
                        </a:solidFill>
                      </a:endParaRPr>
                    </a:p>
                  </a:txBody>
                  <a:tcPr/>
                </a:tc>
              </a:tr>
              <a:tr h="478282">
                <a:tc>
                  <a:txBody>
                    <a:bodyPr/>
                    <a:lstStyle/>
                    <a:p>
                      <a:pPr algn="ctr">
                        <a:buNone/>
                      </a:pPr>
                      <a:r>
                        <a:rPr lang="ru-RU" sz="1200" b="0">
                          <a:solidFill>
                            <a:schemeClr val="tx1">
                              <a:lumMod val="50000"/>
                            </a:schemeClr>
                          </a:solidFill>
                          <a:sym typeface="+mn-ea"/>
                        </a:rPr>
                        <a:t>YT-W800GF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1100/ 1000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880/ 800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8M33D975E310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8</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150*185</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4000*1900×2100</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6900</a:t>
                      </a:r>
                      <a:endParaRPr lang="ru-RU" sz="1200" b="0" dirty="0">
                        <a:solidFill>
                          <a:schemeClr val="tx1">
                            <a:lumMod val="50000"/>
                          </a:schemeClr>
                        </a:solidFill>
                      </a:endParaRPr>
                    </a:p>
                  </a:txBody>
                  <a:tcPr/>
                </a:tc>
              </a:tr>
              <a:tr h="478282">
                <a:tc>
                  <a:txBody>
                    <a:bodyPr/>
                    <a:lstStyle/>
                    <a:p>
                      <a:pPr algn="ctr">
                        <a:buNone/>
                      </a:pPr>
                      <a:r>
                        <a:rPr lang="ru-RU" sz="1200" b="0" dirty="0">
                          <a:solidFill>
                            <a:schemeClr val="tx1">
                              <a:lumMod val="50000"/>
                            </a:schemeClr>
                          </a:solidFill>
                          <a:sym typeface="+mn-ea"/>
                        </a:rPr>
                        <a:t>YT-W1000GF</a:t>
                      </a:r>
                      <a:endParaRPr lang="ru-RU" sz="1200" b="0" dirty="0">
                        <a:solidFill>
                          <a:schemeClr val="tx1">
                            <a:lumMod val="50000"/>
                          </a:schemeClr>
                        </a:solidFill>
                        <a:sym typeface="+mn-ea"/>
                      </a:endParaRPr>
                    </a:p>
                    <a:p>
                      <a:pPr algn="l" rtl="0">
                        <a:buNone/>
                      </a:pPr>
                      <a:endParaRPr lang="en-US" altLang="zh-CN"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1375/ 1250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1100/ 1000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12M33D1210E200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12</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150*185</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4800*2200*2500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8400</a:t>
                      </a:r>
                      <a:endParaRPr lang="ru-RU" sz="1200" b="0" dirty="0">
                        <a:solidFill>
                          <a:schemeClr val="tx1">
                            <a:lumMod val="50000"/>
                          </a:schemeClr>
                        </a:solidFill>
                      </a:endParaRPr>
                    </a:p>
                  </a:txBody>
                  <a:tcPr/>
                </a:tc>
              </a:tr>
            </a:tbl>
          </a:graphicData>
        </a:graphic>
      </p:graphicFrame>
      <p:sp>
        <p:nvSpPr>
          <p:cNvPr id="11" name="文本框 10"/>
          <p:cNvSpPr txBox="1"/>
          <p:nvPr/>
        </p:nvSpPr>
        <p:spPr>
          <a:xfrm>
            <a:off x="1417320" y="764540"/>
            <a:ext cx="5760720" cy="646331"/>
          </a:xfrm>
          <a:prstGeom prst="rect">
            <a:avLst/>
          </a:prstGeom>
          <a:noFill/>
        </p:spPr>
        <p:txBody>
          <a:bodyPr wrap="square" rtlCol="0" anchor="t">
            <a:spAutoFit/>
          </a:bodyPr>
          <a:lstStyle/>
          <a:p>
            <a:pPr algn="l">
              <a:buClrTx/>
              <a:buSzTx/>
            </a:pPr>
            <a:r>
              <a:rPr lang="ru-RU" sz="1800" b="1" dirty="0">
                <a:solidFill>
                  <a:srgbClr val="C00000"/>
                </a:solidFill>
                <a:ea typeface="微软雅黑" panose="020B0503020204020204" pitchFamily="34" charset="-122"/>
                <a:cs typeface="Arial" panose="020B0604020202020204" pitchFamily="34" charset="0"/>
                <a:sym typeface="+mn-ea"/>
              </a:rPr>
              <a:t>Справка для выбора генераторной установки марки Weichai：</a:t>
            </a:r>
            <a:endParaRPr lang="ru-RU" sz="1800" b="1" dirty="0">
              <a:solidFill>
                <a:srgbClr val="C00000"/>
              </a:solidFill>
              <a:ea typeface="微软雅黑" panose="020B0503020204020204" pitchFamily="34" charset="-122"/>
              <a:cs typeface="Arial" panose="020B0604020202020204" pitchFamily="34" charset="0"/>
              <a:sym typeface="+mn-ea"/>
            </a:endParaRPr>
          </a:p>
        </p:txBody>
      </p:sp>
      <p:sp>
        <p:nvSpPr>
          <p:cNvPr id="12" name="文本框 11"/>
          <p:cNvSpPr txBox="1"/>
          <p:nvPr/>
        </p:nvSpPr>
        <p:spPr>
          <a:xfrm>
            <a:off x="832565" y="6165303"/>
            <a:ext cx="10090432" cy="600164"/>
          </a:xfrm>
          <a:prstGeom prst="rect">
            <a:avLst/>
          </a:prstGeom>
          <a:noFill/>
        </p:spPr>
        <p:txBody>
          <a:bodyPr wrap="square" rtlCol="0" anchor="t">
            <a:spAutoFit/>
          </a:bodyPr>
          <a:lstStyle/>
          <a:p>
            <a:pPr algn="l"/>
            <a:r>
              <a:rPr lang="ru-RU" sz="1100" dirty="0">
                <a:solidFill>
                  <a:schemeClr val="tx1">
                    <a:lumMod val="50000"/>
                  </a:schemeClr>
                </a:solidFill>
                <a:cs typeface="Arial" panose="020B0604020202020204" pitchFamily="34" charset="0"/>
                <a:sym typeface="+mn-ea"/>
              </a:rPr>
              <a:t>Примечание: Настоящий типоразмерный ряд предназначен исключительно для подбора оборудования. Конкретные проектные параметры необходимо уточнять у производителя. В случае модификации продукции или изменений технических характеристик, изготовитель оставляет за собой право вносить изменения без дополнительного уведомления. Окончательные характеристики определяются фактическим изделием.</a:t>
            </a:r>
            <a:endParaRPr lang="ru-RU" sz="1100" dirty="0">
              <a:solidFill>
                <a:schemeClr val="tx1">
                  <a:lumMod val="50000"/>
                </a:schemeClr>
              </a:solidFill>
              <a:cs typeface="Arial" panose="020B0604020202020204" pitchFamily="34" charset="0"/>
              <a:sym typeface="+mn-ea"/>
            </a:endParaRPr>
          </a:p>
        </p:txBody>
      </p:sp>
      <p:pic>
        <p:nvPicPr>
          <p:cNvPr id="3" name="图片 2"/>
          <p:cNvPicPr>
            <a:picLocks noChangeAspect="1"/>
          </p:cNvPicPr>
          <p:nvPr/>
        </p:nvPicPr>
        <p:blipFill>
          <a:blip r:embed="rId2"/>
          <a:stretch>
            <a:fillRect/>
          </a:stretch>
        </p:blipFill>
        <p:spPr>
          <a:xfrm>
            <a:off x="7178040" y="332740"/>
            <a:ext cx="3441700" cy="2597150"/>
          </a:xfrm>
          <a:prstGeom prst="rect">
            <a:avLst/>
          </a:prstGeom>
        </p:spPr>
      </p:pic>
      <p:sp>
        <p:nvSpPr>
          <p:cNvPr id="9" name="矩形 8"/>
          <p:cNvSpPr/>
          <p:nvPr>
            <p:custDataLst>
              <p:tags r:id="rId3"/>
            </p:custDataLst>
          </p:nvPr>
        </p:nvSpPr>
        <p:spPr>
          <a:xfrm>
            <a:off x="1417320" y="1417320"/>
            <a:ext cx="5617165" cy="1427057"/>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Особенности генераторных установок серии Weichai：</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a:buNone/>
            </a:pPr>
            <a:r>
              <a:rPr lang="ru-RU"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Производительность </a:t>
            </a: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стабильна и надежна, благодаря таким характеристикам, как низкий расход топлива, малый объем двигателя, низкий уровень шума и т.д., </a:t>
            </a:r>
            <a:endParaRPr lang="en-US"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a:lnSpc>
                <a:spcPct val="100000"/>
              </a:lnSpc>
              <a:spcBef>
                <a:spcPts val="0"/>
              </a:spcBef>
              <a:buNone/>
            </a:pPr>
            <a:r>
              <a:rPr lang="ru-RU"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Агрегат </a:t>
            </a: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долговечен, компактен по конструкции и прост в эксплуатации.</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1375" y="3034665"/>
          <a:ext cx="10573385" cy="3146077"/>
        </p:xfrm>
        <a:graphic>
          <a:graphicData uri="http://schemas.openxmlformats.org/drawingml/2006/table">
            <a:tbl>
              <a:tblPr firstRow="1" bandRow="1">
                <a:tableStyleId>{5C22544A-7EE6-4342-B048-85BDC9FD1C3A}</a:tableStyleId>
              </a:tblPr>
              <a:tblGrid>
                <a:gridCol w="1466850"/>
                <a:gridCol w="1351280"/>
                <a:gridCol w="1337945"/>
                <a:gridCol w="1532979"/>
                <a:gridCol w="1118781"/>
                <a:gridCol w="1257483"/>
                <a:gridCol w="1654627"/>
                <a:gridCol w="853440"/>
              </a:tblGrid>
              <a:tr h="624641">
                <a:tc>
                  <a:txBody>
                    <a:bodyPr/>
                    <a:lstStyle/>
                    <a:p>
                      <a:pPr algn="ctr">
                        <a:buNone/>
                      </a:pPr>
                      <a:r>
                        <a:rPr lang="ru-RU" sz="1200" dirty="0"/>
                        <a:t>Модель агрегата</a:t>
                      </a:r>
                      <a:endParaRPr lang="ru-RU" sz="1200" dirty="0"/>
                    </a:p>
                  </a:txBody>
                  <a:tcPr/>
                </a:tc>
                <a:tc>
                  <a:txBody>
                    <a:bodyPr/>
                    <a:lstStyle/>
                    <a:p>
                      <a:pPr algn="ctr">
                        <a:buNone/>
                      </a:pPr>
                      <a:r>
                        <a:rPr lang="ru-RU" sz="1200" dirty="0"/>
                        <a:t>Резервная мощность (КВА/кВт)</a:t>
                      </a:r>
                      <a:endParaRPr lang="ru-RU" sz="1200" dirty="0"/>
                    </a:p>
                  </a:txBody>
                  <a:tcPr/>
                </a:tc>
                <a:tc>
                  <a:txBody>
                    <a:bodyPr/>
                    <a:lstStyle/>
                    <a:p>
                      <a:pPr algn="ctr">
                        <a:buNone/>
                      </a:pPr>
                      <a:r>
                        <a:rPr lang="ru-RU" sz="1200" dirty="0"/>
                        <a:t>Номинальная мощность(кВА/кВт)</a:t>
                      </a:r>
                      <a:endParaRPr lang="ru-RU" sz="1200" dirty="0"/>
                    </a:p>
                  </a:txBody>
                  <a:tcPr/>
                </a:tc>
                <a:tc>
                  <a:txBody>
                    <a:bodyPr/>
                    <a:lstStyle/>
                    <a:p>
                      <a:pPr algn="ctr">
                        <a:buNone/>
                      </a:pPr>
                      <a:r>
                        <a:rPr lang="ru-RU" sz="1200"/>
                        <a:t>Номер двигателя:</a:t>
                      </a:r>
                      <a:endParaRPr lang="ru-RU" sz="1200"/>
                    </a:p>
                  </a:txBody>
                  <a:tcPr/>
                </a:tc>
                <a:tc>
                  <a:txBody>
                    <a:bodyPr/>
                    <a:lstStyle/>
                    <a:p>
                      <a:pPr algn="ctr">
                        <a:buNone/>
                      </a:pPr>
                      <a:r>
                        <a:rPr lang="ru-RU" sz="1200"/>
                        <a:t>Количество цилиндров</a:t>
                      </a:r>
                      <a:endParaRPr lang="ru-RU" sz="1200"/>
                    </a:p>
                  </a:txBody>
                  <a:tcPr/>
                </a:tc>
                <a:tc>
                  <a:txBody>
                    <a:bodyPr/>
                    <a:lstStyle/>
                    <a:p>
                      <a:pPr algn="ctr">
                        <a:buNone/>
                      </a:pPr>
                      <a:r>
                        <a:rPr lang="ru-RU" sz="1200"/>
                        <a:t>Диаметр*ход поршня (мм)</a:t>
                      </a:r>
                      <a:endParaRPr lang="ru-RU" sz="1200"/>
                    </a:p>
                  </a:txBody>
                  <a:tcPr/>
                </a:tc>
                <a:tc>
                  <a:txBody>
                    <a:bodyPr/>
                    <a:lstStyle/>
                    <a:p>
                      <a:pPr algn="ctr">
                        <a:buNone/>
                      </a:pPr>
                      <a:r>
                        <a:rPr lang="ru-RU" sz="1200"/>
                        <a:t>Размеры (мм)</a:t>
                      </a:r>
                      <a:endParaRPr lang="ru-RU" sz="1200"/>
                    </a:p>
                  </a:txBody>
                  <a:tcPr/>
                </a:tc>
                <a:tc>
                  <a:txBody>
                    <a:bodyPr/>
                    <a:lstStyle/>
                    <a:p>
                      <a:pPr algn="ctr">
                        <a:buNone/>
                      </a:pPr>
                      <a:r>
                        <a:rPr lang="ru-RU" sz="1200"/>
                        <a:t>Вес нетто (кг)</a:t>
                      </a:r>
                      <a:endParaRPr lang="ru-RU" sz="1200"/>
                    </a:p>
                  </a:txBody>
                  <a:tcPr/>
                </a:tc>
              </a:tr>
              <a:tr h="483353">
                <a:tc>
                  <a:txBody>
                    <a:bodyPr/>
                    <a:lstStyle/>
                    <a:p>
                      <a:pPr algn="ctr">
                        <a:buClrTx/>
                        <a:buSzTx/>
                        <a:buFontTx/>
                        <a:buNone/>
                      </a:pPr>
                      <a:r>
                        <a:rPr lang="ru-RU" sz="1200" b="0">
                          <a:solidFill>
                            <a:schemeClr val="tx1">
                              <a:lumMod val="50000"/>
                            </a:schemeClr>
                          </a:solidFill>
                        </a:rPr>
                        <a:t>YT-K30GF</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42/ 33</a:t>
                      </a:r>
                      <a:endParaRPr lang="ru-RU" sz="1200" b="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37,5/ 30</a:t>
                      </a:r>
                      <a:endParaRPr lang="ru-RU" sz="1200" b="0" dirty="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4B3.9-G12</a:t>
                      </a:r>
                      <a:endParaRPr lang="ru-RU" sz="1200" b="0" dirty="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4</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102*120</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1700*700*1200</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900</a:t>
                      </a:r>
                      <a:endParaRPr lang="ru-RU" sz="1200" b="0">
                        <a:solidFill>
                          <a:schemeClr val="tx1">
                            <a:lumMod val="50000"/>
                          </a:schemeClr>
                        </a:solidFill>
                      </a:endParaRPr>
                    </a:p>
                  </a:txBody>
                  <a:tcPr/>
                </a:tc>
              </a:tr>
              <a:tr h="505661">
                <a:tc>
                  <a:txBody>
                    <a:bodyPr/>
                    <a:lstStyle/>
                    <a:p>
                      <a:pPr algn="ctr">
                        <a:buNone/>
                      </a:pPr>
                      <a:r>
                        <a:rPr lang="ru-RU" sz="1200" b="0">
                          <a:solidFill>
                            <a:schemeClr val="tx1">
                              <a:lumMod val="50000"/>
                            </a:schemeClr>
                          </a:solidFill>
                          <a:sym typeface="+mn-ea"/>
                        </a:rPr>
                        <a:t>YT-K60GF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85/ 68</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75/ 60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4BTA3.9-G11</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4</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102*120</a:t>
                      </a:r>
                      <a:endParaRPr lang="ru-RU"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1900*800*1500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1180</a:t>
                      </a:r>
                      <a:endParaRPr lang="ru-RU" sz="1200" b="0">
                        <a:solidFill>
                          <a:schemeClr val="tx1">
                            <a:lumMod val="50000"/>
                          </a:schemeClr>
                        </a:solidFill>
                      </a:endParaRPr>
                    </a:p>
                  </a:txBody>
                  <a:tcPr/>
                </a:tc>
              </a:tr>
              <a:tr h="505661">
                <a:tc>
                  <a:txBody>
                    <a:bodyPr/>
                    <a:lstStyle/>
                    <a:p>
                      <a:pPr algn="ctr">
                        <a:buNone/>
                      </a:pPr>
                      <a:r>
                        <a:rPr lang="ru-RU" sz="1200" b="0">
                          <a:solidFill>
                            <a:schemeClr val="tx1">
                              <a:lumMod val="50000"/>
                            </a:schemeClr>
                          </a:solidFill>
                          <a:sym typeface="+mn-ea"/>
                        </a:rPr>
                        <a:t>YT-K100GF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140/ 112</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125/ 100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6BTA5.9-G2</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102*120</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2250*880*1540</a:t>
                      </a:r>
                      <a:endParaRPr lang="ru-RU"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1500</a:t>
                      </a:r>
                      <a:endParaRPr lang="ru-RU" sz="1200" b="0">
                        <a:solidFill>
                          <a:schemeClr val="tx1">
                            <a:lumMod val="50000"/>
                          </a:schemeClr>
                        </a:solidFill>
                      </a:endParaRPr>
                    </a:p>
                  </a:txBody>
                  <a:tcPr/>
                </a:tc>
              </a:tr>
              <a:tr h="505661">
                <a:tc>
                  <a:txBody>
                    <a:bodyPr/>
                    <a:lstStyle/>
                    <a:p>
                      <a:pPr algn="ctr">
                        <a:buNone/>
                      </a:pPr>
                      <a:r>
                        <a:rPr lang="ru-RU" sz="1200" b="0">
                          <a:solidFill>
                            <a:schemeClr val="tx1">
                              <a:lumMod val="50000"/>
                            </a:schemeClr>
                          </a:solidFill>
                          <a:sym typeface="+mn-ea"/>
                        </a:rPr>
                        <a:t>YT-K400GF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550/ 440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500/ 400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KTA19-G3A</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159*159</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3500*1400*2200</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4600</a:t>
                      </a:r>
                      <a:endParaRPr lang="ru-RU" sz="1200" b="0" dirty="0">
                        <a:solidFill>
                          <a:schemeClr val="tx1">
                            <a:lumMod val="50000"/>
                          </a:schemeClr>
                        </a:solidFill>
                      </a:endParaRPr>
                    </a:p>
                  </a:txBody>
                  <a:tcPr/>
                </a:tc>
              </a:tr>
              <a:tr h="505661">
                <a:tc>
                  <a:txBody>
                    <a:bodyPr/>
                    <a:lstStyle/>
                    <a:p>
                      <a:pPr algn="ctr">
                        <a:buNone/>
                      </a:pPr>
                      <a:r>
                        <a:rPr lang="ru-RU" sz="1200" b="0">
                          <a:solidFill>
                            <a:schemeClr val="tx1">
                              <a:lumMod val="50000"/>
                            </a:schemeClr>
                          </a:solidFill>
                          <a:sym typeface="+mn-ea"/>
                        </a:rPr>
                        <a:t>YT-K800GF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1100/ 880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1000/ 800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KTA38-G5</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12 В</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159*159</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4400*1820*2450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7900</a:t>
                      </a:r>
                      <a:endParaRPr lang="ru-RU" sz="1200" b="0" dirty="0">
                        <a:solidFill>
                          <a:schemeClr val="tx1">
                            <a:lumMod val="50000"/>
                          </a:schemeClr>
                        </a:solidFill>
                      </a:endParaRPr>
                    </a:p>
                  </a:txBody>
                  <a:tcPr/>
                </a:tc>
              </a:tr>
            </a:tbl>
          </a:graphicData>
        </a:graphic>
      </p:graphicFrame>
      <p:sp>
        <p:nvSpPr>
          <p:cNvPr id="11" name="文本框 10"/>
          <p:cNvSpPr txBox="1"/>
          <p:nvPr/>
        </p:nvSpPr>
        <p:spPr>
          <a:xfrm>
            <a:off x="1417320" y="764540"/>
            <a:ext cx="6096000" cy="646331"/>
          </a:xfrm>
          <a:prstGeom prst="rect">
            <a:avLst/>
          </a:prstGeom>
          <a:noFill/>
        </p:spPr>
        <p:txBody>
          <a:bodyPr wrap="square" rtlCol="0" anchor="t">
            <a:spAutoFit/>
          </a:bodyPr>
          <a:lstStyle/>
          <a:p>
            <a:pPr algn="l">
              <a:buClrTx/>
              <a:buSzTx/>
            </a:pPr>
            <a:r>
              <a:rPr lang="ru-RU" sz="1800" b="1" dirty="0">
                <a:solidFill>
                  <a:srgbClr val="C00000"/>
                </a:solidFill>
                <a:ea typeface="微软雅黑" panose="020B0503020204020204" pitchFamily="34" charset="-122"/>
                <a:cs typeface="Arial" panose="020B0604020202020204" pitchFamily="34" charset="0"/>
                <a:sym typeface="+mn-ea"/>
              </a:rPr>
              <a:t>Справка для выбора генераторной установки Cummins：</a:t>
            </a:r>
            <a:endParaRPr lang="ru-RU" sz="1800" b="1" dirty="0">
              <a:solidFill>
                <a:srgbClr val="C00000"/>
              </a:solidFill>
              <a:ea typeface="微软雅黑" panose="020B0503020204020204" pitchFamily="34" charset="-122"/>
              <a:cs typeface="Arial" panose="020B0604020202020204" pitchFamily="34" charset="0"/>
              <a:sym typeface="+mn-ea"/>
            </a:endParaRPr>
          </a:p>
        </p:txBody>
      </p:sp>
      <p:sp>
        <p:nvSpPr>
          <p:cNvPr id="9" name="矩形 8"/>
          <p:cNvSpPr/>
          <p:nvPr>
            <p:custDataLst>
              <p:tags r:id="rId2"/>
            </p:custDataLst>
          </p:nvPr>
        </p:nvSpPr>
        <p:spPr>
          <a:xfrm>
            <a:off x="1417320" y="1412875"/>
            <a:ext cx="5256854" cy="157786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Характеристики генераторных установок серии Cummins：</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215900" indent="0" algn="l">
              <a:buNone/>
            </a:pPr>
            <a:r>
              <a:rPr lang="ru-RU"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Он </a:t>
            </a: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обладает такими преимуществами, как высокая мощность, надежность, долговечность, отличная экономия топлива, небольшие размеры, высокая мощность, универсальность деталей, безопасность и защита окружающей среды.</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5" name="图片 4"/>
          <p:cNvPicPr>
            <a:picLocks noChangeAspect="1"/>
          </p:cNvPicPr>
          <p:nvPr/>
        </p:nvPicPr>
        <p:blipFill>
          <a:blip r:embed="rId3"/>
          <a:srcRect l="18443" t="15619" r="20546" b="16376"/>
          <a:stretch>
            <a:fillRect/>
          </a:stretch>
        </p:blipFill>
        <p:spPr>
          <a:xfrm>
            <a:off x="7153910" y="332740"/>
            <a:ext cx="4273550" cy="2625090"/>
          </a:xfrm>
          <a:prstGeom prst="rect">
            <a:avLst/>
          </a:prstGeom>
        </p:spPr>
      </p:pic>
      <p:sp>
        <p:nvSpPr>
          <p:cNvPr id="7" name="文本框 6"/>
          <p:cNvSpPr txBox="1"/>
          <p:nvPr/>
        </p:nvSpPr>
        <p:spPr>
          <a:xfrm>
            <a:off x="832564" y="6207899"/>
            <a:ext cx="10582195" cy="600164"/>
          </a:xfrm>
          <a:prstGeom prst="rect">
            <a:avLst/>
          </a:prstGeom>
          <a:noFill/>
        </p:spPr>
        <p:txBody>
          <a:bodyPr wrap="square" rtlCol="0" anchor="t">
            <a:spAutoFit/>
          </a:bodyPr>
          <a:lstStyle/>
          <a:p>
            <a:pPr algn="l"/>
            <a:r>
              <a:rPr lang="ru-RU" sz="1100" dirty="0">
                <a:solidFill>
                  <a:schemeClr val="tx1">
                    <a:lumMod val="50000"/>
                  </a:schemeClr>
                </a:solidFill>
                <a:cs typeface="Arial" panose="020B0604020202020204" pitchFamily="34" charset="0"/>
                <a:sym typeface="+mn-ea"/>
              </a:rPr>
              <a:t>Примечание: Настоящий типоразмерный ряд предназначен исключительно для подбора оборудования. Конкретные проектные параметры необходимо уточнять у производителя. В случае модификации продукции или изменений технических характеристик, изготовитель оставляет за собой право вносить изменения без дополнительного уведомления. Окончательные характеристики определяются фактическим изделием.</a:t>
            </a:r>
            <a:endParaRPr lang="ru-RU" sz="1100" dirty="0">
              <a:solidFill>
                <a:schemeClr val="tx1">
                  <a:lumMod val="50000"/>
                </a:schemeClr>
              </a:solidFill>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1375" y="3034665"/>
          <a:ext cx="10573385" cy="3208020"/>
        </p:xfrm>
        <a:graphic>
          <a:graphicData uri="http://schemas.openxmlformats.org/drawingml/2006/table">
            <a:tbl>
              <a:tblPr firstRow="1" bandRow="1">
                <a:tableStyleId>{5C22544A-7EE6-4342-B048-85BDC9FD1C3A}</a:tableStyleId>
              </a:tblPr>
              <a:tblGrid>
                <a:gridCol w="1466850"/>
                <a:gridCol w="1351280"/>
                <a:gridCol w="1337945"/>
                <a:gridCol w="1532979"/>
                <a:gridCol w="1118781"/>
                <a:gridCol w="1257483"/>
                <a:gridCol w="1654627"/>
                <a:gridCol w="853440"/>
              </a:tblGrid>
              <a:tr h="638810">
                <a:tc>
                  <a:txBody>
                    <a:bodyPr/>
                    <a:lstStyle/>
                    <a:p>
                      <a:pPr algn="ctr">
                        <a:buNone/>
                      </a:pPr>
                      <a:r>
                        <a:rPr lang="ru-RU" sz="1200" dirty="0"/>
                        <a:t>Модель агрегата</a:t>
                      </a:r>
                      <a:endParaRPr lang="ru-RU" sz="1200" dirty="0"/>
                    </a:p>
                  </a:txBody>
                  <a:tcPr/>
                </a:tc>
                <a:tc>
                  <a:txBody>
                    <a:bodyPr/>
                    <a:lstStyle/>
                    <a:p>
                      <a:pPr algn="ctr">
                        <a:buNone/>
                      </a:pPr>
                      <a:r>
                        <a:rPr lang="ru-RU" sz="1200" dirty="0"/>
                        <a:t>Резервная мощность (КВА/кВт)</a:t>
                      </a:r>
                      <a:endParaRPr lang="ru-RU" sz="1200" dirty="0"/>
                    </a:p>
                  </a:txBody>
                  <a:tcPr/>
                </a:tc>
                <a:tc>
                  <a:txBody>
                    <a:bodyPr/>
                    <a:lstStyle/>
                    <a:p>
                      <a:pPr algn="ctr">
                        <a:buNone/>
                      </a:pPr>
                      <a:r>
                        <a:rPr lang="ru-RU" sz="1200" dirty="0"/>
                        <a:t>Номинальная мощность(кВА/кВт)</a:t>
                      </a:r>
                      <a:endParaRPr lang="ru-RU" sz="1200" dirty="0"/>
                    </a:p>
                  </a:txBody>
                  <a:tcPr/>
                </a:tc>
                <a:tc>
                  <a:txBody>
                    <a:bodyPr/>
                    <a:lstStyle/>
                    <a:p>
                      <a:pPr algn="ctr">
                        <a:buNone/>
                      </a:pPr>
                      <a:r>
                        <a:rPr lang="ru-RU" sz="1200" dirty="0"/>
                        <a:t>Номер двигателя:</a:t>
                      </a:r>
                      <a:endParaRPr lang="ru-RU" sz="1200" dirty="0"/>
                    </a:p>
                  </a:txBody>
                  <a:tcPr/>
                </a:tc>
                <a:tc>
                  <a:txBody>
                    <a:bodyPr/>
                    <a:lstStyle/>
                    <a:p>
                      <a:pPr algn="ctr">
                        <a:buNone/>
                      </a:pPr>
                      <a:r>
                        <a:rPr lang="ru-RU" sz="1200"/>
                        <a:t>Количество цилиндров</a:t>
                      </a:r>
                      <a:endParaRPr lang="ru-RU" sz="1200"/>
                    </a:p>
                  </a:txBody>
                  <a:tcPr/>
                </a:tc>
                <a:tc>
                  <a:txBody>
                    <a:bodyPr/>
                    <a:lstStyle/>
                    <a:p>
                      <a:pPr algn="ctr">
                        <a:buNone/>
                      </a:pPr>
                      <a:r>
                        <a:rPr lang="ru-RU" sz="1200"/>
                        <a:t>Диаметр*ход поршня (мм)</a:t>
                      </a:r>
                      <a:endParaRPr lang="ru-RU" sz="1200"/>
                    </a:p>
                  </a:txBody>
                  <a:tcPr/>
                </a:tc>
                <a:tc>
                  <a:txBody>
                    <a:bodyPr/>
                    <a:lstStyle/>
                    <a:p>
                      <a:pPr algn="ctr">
                        <a:buNone/>
                      </a:pPr>
                      <a:r>
                        <a:rPr lang="ru-RU" sz="1200"/>
                        <a:t>Размеры (мм)</a:t>
                      </a:r>
                      <a:endParaRPr lang="ru-RU" sz="1200"/>
                    </a:p>
                  </a:txBody>
                  <a:tcPr/>
                </a:tc>
                <a:tc>
                  <a:txBody>
                    <a:bodyPr/>
                    <a:lstStyle/>
                    <a:p>
                      <a:pPr algn="ctr">
                        <a:buNone/>
                      </a:pPr>
                      <a:r>
                        <a:rPr lang="ru-RU" sz="1200"/>
                        <a:t>Вес нетто (кг)</a:t>
                      </a:r>
                      <a:endParaRPr lang="ru-RU" sz="1200"/>
                    </a:p>
                  </a:txBody>
                  <a:tcPr/>
                </a:tc>
              </a:tr>
              <a:tr h="495300">
                <a:tc>
                  <a:txBody>
                    <a:bodyPr/>
                    <a:lstStyle/>
                    <a:p>
                      <a:pPr algn="ctr">
                        <a:buClrTx/>
                        <a:buSzTx/>
                        <a:buFontTx/>
                        <a:buNone/>
                      </a:pPr>
                      <a:r>
                        <a:rPr lang="ru-RU" sz="1200" b="0">
                          <a:solidFill>
                            <a:schemeClr val="tx1">
                              <a:lumMod val="50000"/>
                            </a:schemeClr>
                          </a:solidFill>
                        </a:rPr>
                        <a:t>YT-B100GF</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140/ 112</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125/ 100</a:t>
                      </a:r>
                      <a:endParaRPr lang="ru-RU" sz="1200" b="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1106A-70TG1</a:t>
                      </a:r>
                      <a:endParaRPr lang="ru-RU" sz="1200" b="0" dirty="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6</a:t>
                      </a:r>
                      <a:endParaRPr lang="ru-RU" sz="1200" b="0" dirty="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105*135</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2250*880*1400</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1500</a:t>
                      </a:r>
                      <a:endParaRPr lang="ru-RU" sz="1200" b="0">
                        <a:solidFill>
                          <a:schemeClr val="tx1">
                            <a:lumMod val="50000"/>
                          </a:schemeClr>
                        </a:solidFill>
                      </a:endParaRPr>
                    </a:p>
                  </a:txBody>
                  <a:tcPr/>
                </a:tc>
              </a:tr>
              <a:tr h="518160">
                <a:tc>
                  <a:txBody>
                    <a:bodyPr/>
                    <a:lstStyle/>
                    <a:p>
                      <a:pPr algn="ctr">
                        <a:buNone/>
                      </a:pPr>
                      <a:r>
                        <a:rPr lang="ru-RU" sz="1200" b="0">
                          <a:solidFill>
                            <a:schemeClr val="tx1">
                              <a:lumMod val="50000"/>
                            </a:schemeClr>
                          </a:solidFill>
                          <a:sym typeface="+mn-ea"/>
                        </a:rPr>
                        <a:t>YT-B400GF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550/ 440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500/ 400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2506C-E15TAG2</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137*171</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3500*1150*2050</a:t>
                      </a:r>
                      <a:endParaRPr lang="ru-RU"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3650</a:t>
                      </a:r>
                      <a:endParaRPr lang="ru-RU" sz="1200" b="0">
                        <a:solidFill>
                          <a:schemeClr val="tx1">
                            <a:lumMod val="50000"/>
                          </a:schemeClr>
                        </a:solidFill>
                      </a:endParaRPr>
                    </a:p>
                  </a:txBody>
                  <a:tcPr/>
                </a:tc>
              </a:tr>
              <a:tr h="518160">
                <a:tc>
                  <a:txBody>
                    <a:bodyPr/>
                    <a:lstStyle/>
                    <a:p>
                      <a:pPr algn="ctr">
                        <a:buNone/>
                      </a:pPr>
                      <a:r>
                        <a:rPr lang="ru-RU" sz="1200" b="0">
                          <a:solidFill>
                            <a:schemeClr val="tx1">
                              <a:lumMod val="50000"/>
                            </a:schemeClr>
                          </a:solidFill>
                          <a:sym typeface="+mn-ea"/>
                        </a:rPr>
                        <a:t>YT-B600GF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825/ 660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750/ 600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4006-23TAG2A</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160*190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3750*1700*2400</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5840</a:t>
                      </a:r>
                      <a:endParaRPr lang="ru-RU" sz="1200" b="0" dirty="0">
                        <a:solidFill>
                          <a:schemeClr val="tx1">
                            <a:lumMod val="50000"/>
                          </a:schemeClr>
                        </a:solidFill>
                      </a:endParaRPr>
                    </a:p>
                  </a:txBody>
                  <a:tcPr/>
                </a:tc>
              </a:tr>
              <a:tr h="518160">
                <a:tc>
                  <a:txBody>
                    <a:bodyPr/>
                    <a:lstStyle/>
                    <a:p>
                      <a:pPr algn="ctr">
                        <a:buNone/>
                      </a:pPr>
                      <a:r>
                        <a:rPr lang="ru-RU" sz="1200" b="0">
                          <a:solidFill>
                            <a:schemeClr val="tx1">
                              <a:lumMod val="50000"/>
                            </a:schemeClr>
                          </a:solidFill>
                          <a:sym typeface="+mn-ea"/>
                        </a:rPr>
                        <a:t>YT-B800GF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1100/ 880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1000/ 800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4008TAG2</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8</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160*190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4700*2000*2400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7800</a:t>
                      </a:r>
                      <a:endParaRPr lang="ru-RU" sz="1200" b="0" dirty="0">
                        <a:solidFill>
                          <a:schemeClr val="tx1">
                            <a:lumMod val="50000"/>
                          </a:schemeClr>
                        </a:solidFill>
                      </a:endParaRPr>
                    </a:p>
                  </a:txBody>
                  <a:tcPr/>
                </a:tc>
              </a:tr>
              <a:tr h="518160">
                <a:tc>
                  <a:txBody>
                    <a:bodyPr/>
                    <a:lstStyle/>
                    <a:p>
                      <a:pPr algn="ctr">
                        <a:buNone/>
                      </a:pPr>
                      <a:r>
                        <a:rPr lang="ru-RU" sz="1200" b="0">
                          <a:solidFill>
                            <a:schemeClr val="tx1">
                              <a:lumMod val="50000"/>
                            </a:schemeClr>
                          </a:solidFill>
                          <a:sym typeface="+mn-ea"/>
                        </a:rPr>
                        <a:t>YT-B1000GF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1375/ 1100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1250/ 1000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4012-46TAG2A</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12 В</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160*190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4950*2100*2450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11000</a:t>
                      </a:r>
                      <a:endParaRPr lang="ru-RU" sz="1200" b="0" dirty="0">
                        <a:solidFill>
                          <a:schemeClr val="tx1">
                            <a:lumMod val="50000"/>
                          </a:schemeClr>
                        </a:solidFill>
                      </a:endParaRPr>
                    </a:p>
                  </a:txBody>
                  <a:tcPr/>
                </a:tc>
              </a:tr>
            </a:tbl>
          </a:graphicData>
        </a:graphic>
      </p:graphicFrame>
      <p:sp>
        <p:nvSpPr>
          <p:cNvPr id="11" name="文本框 10"/>
          <p:cNvSpPr txBox="1"/>
          <p:nvPr/>
        </p:nvSpPr>
        <p:spPr>
          <a:xfrm>
            <a:off x="1417320" y="764540"/>
            <a:ext cx="6096000" cy="646331"/>
          </a:xfrm>
          <a:prstGeom prst="rect">
            <a:avLst/>
          </a:prstGeom>
          <a:noFill/>
        </p:spPr>
        <p:txBody>
          <a:bodyPr wrap="square" rtlCol="0" anchor="t">
            <a:spAutoFit/>
          </a:bodyPr>
          <a:lstStyle/>
          <a:p>
            <a:pPr algn="l">
              <a:buClrTx/>
              <a:buSzTx/>
            </a:pPr>
            <a:r>
              <a:rPr lang="ru-RU" sz="1800" b="1" dirty="0">
                <a:solidFill>
                  <a:srgbClr val="C00000"/>
                </a:solidFill>
                <a:ea typeface="微软雅黑" panose="020B0503020204020204" pitchFamily="34" charset="-122"/>
                <a:cs typeface="Arial" panose="020B0604020202020204" pitchFamily="34" charset="0"/>
                <a:sym typeface="+mn-ea"/>
              </a:rPr>
              <a:t>Справка для выбора генераторной установки Perkins：</a:t>
            </a:r>
            <a:endParaRPr lang="ru-RU" sz="1800" b="1" dirty="0">
              <a:solidFill>
                <a:srgbClr val="C00000"/>
              </a:solidFill>
              <a:ea typeface="微软雅黑" panose="020B0503020204020204" pitchFamily="34" charset="-122"/>
              <a:cs typeface="Arial" panose="020B0604020202020204" pitchFamily="34" charset="0"/>
              <a:sym typeface="+mn-ea"/>
            </a:endParaRPr>
          </a:p>
        </p:txBody>
      </p:sp>
      <p:sp>
        <p:nvSpPr>
          <p:cNvPr id="9" name="矩形 8"/>
          <p:cNvSpPr/>
          <p:nvPr>
            <p:custDataLst>
              <p:tags r:id="rId2"/>
            </p:custDataLst>
          </p:nvPr>
        </p:nvSpPr>
        <p:spPr>
          <a:xfrm>
            <a:off x="1417320" y="1412875"/>
            <a:ext cx="5590540" cy="138396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Особенности генераторных установок серии Perkins：</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215900" indent="0" algn="l">
              <a:buNone/>
            </a:pPr>
            <a:r>
              <a:rPr lang="ru-RU"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Он </a:t>
            </a: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обладает такими преимуществами, как низкий расход топлива, стабильная производительность, простота обслуживания, низкие эксплуатационные расходы, низкий уровень выбросов, защита окружающей среды и высокая эффективность.</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 name="图片 1"/>
          <p:cNvPicPr>
            <a:picLocks noChangeAspect="1"/>
          </p:cNvPicPr>
          <p:nvPr/>
        </p:nvPicPr>
        <p:blipFill>
          <a:blip r:embed="rId3"/>
          <a:srcRect t="15184" b="17556"/>
          <a:stretch>
            <a:fillRect/>
          </a:stretch>
        </p:blipFill>
        <p:spPr>
          <a:xfrm>
            <a:off x="6915150" y="620395"/>
            <a:ext cx="4499610" cy="2272665"/>
          </a:xfrm>
          <a:prstGeom prst="rect">
            <a:avLst/>
          </a:prstGeom>
        </p:spPr>
      </p:pic>
      <p:sp>
        <p:nvSpPr>
          <p:cNvPr id="3" name="文本框 2"/>
          <p:cNvSpPr txBox="1"/>
          <p:nvPr/>
        </p:nvSpPr>
        <p:spPr>
          <a:xfrm>
            <a:off x="832483" y="6242685"/>
            <a:ext cx="10582275" cy="600164"/>
          </a:xfrm>
          <a:prstGeom prst="rect">
            <a:avLst/>
          </a:prstGeom>
          <a:noFill/>
        </p:spPr>
        <p:txBody>
          <a:bodyPr wrap="square" rtlCol="0" anchor="t">
            <a:spAutoFit/>
          </a:bodyPr>
          <a:lstStyle/>
          <a:p>
            <a:pPr algn="l"/>
            <a:r>
              <a:rPr lang="ru-RU" sz="1100" dirty="0">
                <a:solidFill>
                  <a:schemeClr val="tx1">
                    <a:lumMod val="50000"/>
                  </a:schemeClr>
                </a:solidFill>
                <a:cs typeface="Arial" panose="020B0604020202020204" pitchFamily="34" charset="0"/>
                <a:sym typeface="+mn-ea"/>
              </a:rPr>
              <a:t>Примечание: Настоящий типоразмерный ряд предназначен исключительно для подбора оборудования. Конкретные проектные параметры необходимо уточнять у производителя. В случае модификации продукции или изменений технических характеристик, изготовитель оставляет за собой право вносить изменения без дополнительного уведомления. Окончательные характеристики определяются фактическим изделием.</a:t>
            </a:r>
            <a:endParaRPr lang="ru-RU" sz="1100" dirty="0">
              <a:solidFill>
                <a:schemeClr val="tx1">
                  <a:lumMod val="50000"/>
                </a:schemeClr>
              </a:solidFill>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graphicFrame>
        <p:nvGraphicFramePr>
          <p:cNvPr id="6" name="表格 5"/>
          <p:cNvGraphicFramePr/>
          <p:nvPr>
            <p:custDataLst>
              <p:tags r:id="rId1"/>
            </p:custDataLst>
          </p:nvPr>
        </p:nvGraphicFramePr>
        <p:xfrm>
          <a:off x="841375" y="3034665"/>
          <a:ext cx="10573385" cy="3088439"/>
        </p:xfrm>
        <a:graphic>
          <a:graphicData uri="http://schemas.openxmlformats.org/drawingml/2006/table">
            <a:tbl>
              <a:tblPr firstRow="1" bandRow="1">
                <a:tableStyleId>{5C22544A-7EE6-4342-B048-85BDC9FD1C3A}</a:tableStyleId>
              </a:tblPr>
              <a:tblGrid>
                <a:gridCol w="1466850"/>
                <a:gridCol w="1351280"/>
                <a:gridCol w="1337945"/>
                <a:gridCol w="1532979"/>
                <a:gridCol w="1118781"/>
                <a:gridCol w="1329491"/>
                <a:gridCol w="1582619"/>
                <a:gridCol w="853440"/>
              </a:tblGrid>
              <a:tr h="610273">
                <a:tc>
                  <a:txBody>
                    <a:bodyPr/>
                    <a:lstStyle/>
                    <a:p>
                      <a:pPr algn="ctr">
                        <a:buNone/>
                      </a:pPr>
                      <a:r>
                        <a:rPr lang="ru-RU" sz="1200" dirty="0"/>
                        <a:t>Модель агрегата</a:t>
                      </a:r>
                      <a:endParaRPr lang="ru-RU" sz="1200" dirty="0"/>
                    </a:p>
                  </a:txBody>
                  <a:tcPr/>
                </a:tc>
                <a:tc>
                  <a:txBody>
                    <a:bodyPr/>
                    <a:lstStyle/>
                    <a:p>
                      <a:pPr algn="ctr">
                        <a:buNone/>
                      </a:pPr>
                      <a:r>
                        <a:rPr lang="ru-RU" sz="1200" dirty="0"/>
                        <a:t>Резервная мощность (КВА/кВт)</a:t>
                      </a:r>
                      <a:endParaRPr lang="ru-RU" sz="1200" dirty="0"/>
                    </a:p>
                  </a:txBody>
                  <a:tcPr/>
                </a:tc>
                <a:tc>
                  <a:txBody>
                    <a:bodyPr/>
                    <a:lstStyle/>
                    <a:p>
                      <a:pPr algn="ctr">
                        <a:buNone/>
                      </a:pPr>
                      <a:r>
                        <a:rPr lang="ru-RU" sz="1200" dirty="0"/>
                        <a:t>Номинальная мощность(кВА/кВт)</a:t>
                      </a:r>
                      <a:endParaRPr lang="ru-RU" sz="1200" dirty="0"/>
                    </a:p>
                  </a:txBody>
                  <a:tcPr/>
                </a:tc>
                <a:tc>
                  <a:txBody>
                    <a:bodyPr/>
                    <a:lstStyle/>
                    <a:p>
                      <a:pPr algn="ctr">
                        <a:buNone/>
                      </a:pPr>
                      <a:r>
                        <a:rPr lang="ru-RU" sz="1200" dirty="0"/>
                        <a:t>Номер двигателя:</a:t>
                      </a:r>
                      <a:endParaRPr lang="ru-RU" sz="1200" dirty="0"/>
                    </a:p>
                  </a:txBody>
                  <a:tcPr/>
                </a:tc>
                <a:tc>
                  <a:txBody>
                    <a:bodyPr/>
                    <a:lstStyle/>
                    <a:p>
                      <a:pPr algn="ctr">
                        <a:buNone/>
                      </a:pPr>
                      <a:r>
                        <a:rPr lang="ru-RU" sz="1200"/>
                        <a:t>Количество цилиндров</a:t>
                      </a:r>
                      <a:endParaRPr lang="ru-RU" sz="1200"/>
                    </a:p>
                  </a:txBody>
                  <a:tcPr/>
                </a:tc>
                <a:tc>
                  <a:txBody>
                    <a:bodyPr/>
                    <a:lstStyle/>
                    <a:p>
                      <a:pPr algn="ctr">
                        <a:buNone/>
                      </a:pPr>
                      <a:r>
                        <a:rPr lang="ru-RU" sz="1200"/>
                        <a:t>Диаметр*ход поршня (мм)</a:t>
                      </a:r>
                      <a:endParaRPr lang="ru-RU" sz="1200"/>
                    </a:p>
                  </a:txBody>
                  <a:tcPr/>
                </a:tc>
                <a:tc>
                  <a:txBody>
                    <a:bodyPr/>
                    <a:lstStyle/>
                    <a:p>
                      <a:pPr algn="ctr">
                        <a:buNone/>
                      </a:pPr>
                      <a:r>
                        <a:rPr lang="ru-RU" sz="1200"/>
                        <a:t>Размеры (мм)</a:t>
                      </a:r>
                      <a:endParaRPr lang="ru-RU" sz="1200"/>
                    </a:p>
                  </a:txBody>
                  <a:tcPr/>
                </a:tc>
                <a:tc>
                  <a:txBody>
                    <a:bodyPr/>
                    <a:lstStyle/>
                    <a:p>
                      <a:pPr algn="ctr">
                        <a:buNone/>
                      </a:pPr>
                      <a:r>
                        <a:rPr lang="ru-RU" sz="1200"/>
                        <a:t>Вес нетто (кг)</a:t>
                      </a:r>
                      <a:endParaRPr lang="ru-RU" sz="1200"/>
                    </a:p>
                  </a:txBody>
                  <a:tcPr/>
                </a:tc>
              </a:tr>
              <a:tr h="472235">
                <a:tc>
                  <a:txBody>
                    <a:bodyPr/>
                    <a:lstStyle/>
                    <a:p>
                      <a:pPr algn="ctr">
                        <a:buClrTx/>
                        <a:buSzTx/>
                        <a:buFontTx/>
                        <a:buNone/>
                      </a:pPr>
                      <a:r>
                        <a:rPr lang="ru-RU" sz="1200" b="0">
                          <a:solidFill>
                            <a:schemeClr val="tx1">
                              <a:lumMod val="50000"/>
                            </a:schemeClr>
                          </a:solidFill>
                        </a:rPr>
                        <a:t>YT-Y30GF</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42/ 33</a:t>
                      </a:r>
                      <a:endParaRPr lang="ru-RU" sz="1200" b="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37,5/ 30</a:t>
                      </a:r>
                      <a:endParaRPr lang="ru-RU" sz="1200" b="0" dirty="0">
                        <a:solidFill>
                          <a:schemeClr val="tx1">
                            <a:lumMod val="50000"/>
                          </a:schemeClr>
                        </a:solidFill>
                      </a:endParaRPr>
                    </a:p>
                  </a:txBody>
                  <a:tcPr/>
                </a:tc>
                <a:tc>
                  <a:txBody>
                    <a:bodyPr/>
                    <a:lstStyle/>
                    <a:p>
                      <a:pPr algn="ctr">
                        <a:buClrTx/>
                        <a:buSzTx/>
                        <a:buFontTx/>
                        <a:buNone/>
                      </a:pPr>
                      <a:r>
                        <a:rPr lang="ru-RU" sz="1200" b="0" dirty="0">
                          <a:solidFill>
                            <a:schemeClr val="tx1">
                              <a:lumMod val="50000"/>
                            </a:schemeClr>
                          </a:solidFill>
                        </a:rPr>
                        <a:t>YC4D60-D25</a:t>
                      </a:r>
                      <a:endParaRPr lang="ru-RU" sz="1200" b="0" dirty="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4</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108*115</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1800*810*1160</a:t>
                      </a:r>
                      <a:endParaRPr lang="ru-RU" sz="1200" b="0">
                        <a:solidFill>
                          <a:schemeClr val="tx1">
                            <a:lumMod val="50000"/>
                          </a:schemeClr>
                        </a:solidFill>
                      </a:endParaRPr>
                    </a:p>
                  </a:txBody>
                  <a:tcPr/>
                </a:tc>
                <a:tc>
                  <a:txBody>
                    <a:bodyPr/>
                    <a:lstStyle/>
                    <a:p>
                      <a:pPr algn="ctr">
                        <a:buClrTx/>
                        <a:buSzTx/>
                        <a:buFontTx/>
                        <a:buNone/>
                      </a:pPr>
                      <a:r>
                        <a:rPr lang="ru-RU" sz="1200" b="0">
                          <a:solidFill>
                            <a:schemeClr val="tx1">
                              <a:lumMod val="50000"/>
                            </a:schemeClr>
                          </a:solidFill>
                        </a:rPr>
                        <a:t>750</a:t>
                      </a:r>
                      <a:endParaRPr lang="ru-RU" sz="1200" b="0">
                        <a:solidFill>
                          <a:schemeClr val="tx1">
                            <a:lumMod val="50000"/>
                          </a:schemeClr>
                        </a:solidFill>
                      </a:endParaRPr>
                    </a:p>
                  </a:txBody>
                  <a:tcPr/>
                </a:tc>
              </a:tr>
              <a:tr h="494031">
                <a:tc>
                  <a:txBody>
                    <a:bodyPr/>
                    <a:lstStyle/>
                    <a:p>
                      <a:pPr algn="ctr">
                        <a:buNone/>
                      </a:pPr>
                      <a:r>
                        <a:rPr lang="ru-RU" sz="1200" b="0">
                          <a:solidFill>
                            <a:schemeClr val="tx1">
                              <a:lumMod val="50000"/>
                            </a:schemeClr>
                          </a:solidFill>
                          <a:sym typeface="+mn-ea"/>
                        </a:rPr>
                        <a:t>YT-Y50GF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70/ 56</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62,5/ 50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YC4D90Z-D25</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4</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108*115</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1950*820*1250</a:t>
                      </a:r>
                      <a:endParaRPr lang="ru-RU"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930</a:t>
                      </a:r>
                      <a:endParaRPr lang="ru-RU" sz="1200" b="0">
                        <a:solidFill>
                          <a:schemeClr val="tx1">
                            <a:lumMod val="50000"/>
                          </a:schemeClr>
                        </a:solidFill>
                      </a:endParaRPr>
                    </a:p>
                  </a:txBody>
                  <a:tcPr/>
                </a:tc>
              </a:tr>
              <a:tr h="494031">
                <a:tc>
                  <a:txBody>
                    <a:bodyPr/>
                    <a:lstStyle/>
                    <a:p>
                      <a:pPr algn="ctr">
                        <a:buNone/>
                      </a:pPr>
                      <a:r>
                        <a:rPr lang="ru-RU" sz="1200" b="0">
                          <a:solidFill>
                            <a:schemeClr val="tx1">
                              <a:lumMod val="50000"/>
                            </a:schemeClr>
                          </a:solidFill>
                          <a:sym typeface="+mn-ea"/>
                        </a:rPr>
                        <a:t>YT-Y80GF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110/ 88</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100/ 80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YC4A140L-D20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4</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108*132</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2000*900*1320</a:t>
                      </a:r>
                      <a:endParaRPr lang="ru-RU" sz="1200" b="0" dirty="0">
                        <a:solidFill>
                          <a:schemeClr val="tx1">
                            <a:lumMod val="50000"/>
                          </a:schemeClr>
                        </a:solidFill>
                      </a:endParaRPr>
                    </a:p>
                  </a:txBody>
                  <a:tcPr/>
                </a:tc>
                <a:tc>
                  <a:txBody>
                    <a:bodyPr/>
                    <a:lstStyle/>
                    <a:p>
                      <a:pPr algn="ctr">
                        <a:buNone/>
                      </a:pPr>
                      <a:r>
                        <a:rPr lang="ru-RU" sz="1200" b="0">
                          <a:solidFill>
                            <a:schemeClr val="tx1">
                              <a:lumMod val="50000"/>
                            </a:schemeClr>
                          </a:solidFill>
                        </a:rPr>
                        <a:t>1120</a:t>
                      </a:r>
                      <a:endParaRPr lang="ru-RU" sz="1200" b="0">
                        <a:solidFill>
                          <a:schemeClr val="tx1">
                            <a:lumMod val="50000"/>
                          </a:schemeClr>
                        </a:solidFill>
                      </a:endParaRPr>
                    </a:p>
                  </a:txBody>
                  <a:tcPr/>
                </a:tc>
              </a:tr>
              <a:tr h="494031">
                <a:tc>
                  <a:txBody>
                    <a:bodyPr/>
                    <a:lstStyle/>
                    <a:p>
                      <a:pPr algn="ctr">
                        <a:buNone/>
                      </a:pPr>
                      <a:r>
                        <a:rPr lang="ru-RU" sz="1200" b="0">
                          <a:solidFill>
                            <a:schemeClr val="tx1">
                              <a:lumMod val="50000"/>
                            </a:schemeClr>
                          </a:solidFill>
                          <a:sym typeface="+mn-ea"/>
                        </a:rPr>
                        <a:t>YT-Y150GF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200/ 160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187,5/ 150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YC6A245L-D21</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108*132</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2450*950*1500</a:t>
                      </a:r>
                      <a:endParaRPr lang="ru-RU" sz="1200" b="0" dirty="0">
                        <a:solidFill>
                          <a:schemeClr val="tx1">
                            <a:lumMod val="50000"/>
                          </a:schemeClr>
                        </a:solidFill>
                      </a:endParaRPr>
                    </a:p>
                  </a:txBody>
                  <a:tcPr/>
                </a:tc>
                <a:tc>
                  <a:txBody>
                    <a:bodyPr/>
                    <a:lstStyle/>
                    <a:p>
                      <a:pPr algn="ctr">
                        <a:buNone/>
                      </a:pPr>
                      <a:r>
                        <a:rPr lang="ru-RU" sz="1200" b="0" dirty="0">
                          <a:solidFill>
                            <a:schemeClr val="tx1">
                              <a:lumMod val="50000"/>
                            </a:schemeClr>
                          </a:solidFill>
                        </a:rPr>
                        <a:t>1730</a:t>
                      </a:r>
                      <a:endParaRPr lang="ru-RU" sz="1200" b="0" dirty="0">
                        <a:solidFill>
                          <a:schemeClr val="tx1">
                            <a:lumMod val="50000"/>
                          </a:schemeClr>
                        </a:solidFill>
                      </a:endParaRPr>
                    </a:p>
                  </a:txBody>
                  <a:tcPr/>
                </a:tc>
              </a:tr>
              <a:tr h="494031">
                <a:tc>
                  <a:txBody>
                    <a:bodyPr/>
                    <a:lstStyle/>
                    <a:p>
                      <a:pPr algn="ctr">
                        <a:buNone/>
                      </a:pPr>
                      <a:r>
                        <a:rPr lang="ru-RU" sz="1200" b="0">
                          <a:solidFill>
                            <a:schemeClr val="tx1">
                              <a:lumMod val="50000"/>
                            </a:schemeClr>
                          </a:solidFill>
                          <a:sym typeface="+mn-ea"/>
                        </a:rPr>
                        <a:t>YT-Y200GF</a:t>
                      </a:r>
                      <a:endParaRPr lang="ru-RU" sz="1200" b="0">
                        <a:solidFill>
                          <a:schemeClr val="tx1">
                            <a:lumMod val="50000"/>
                          </a:schemeClr>
                        </a:solidFill>
                        <a:sym typeface="+mn-ea"/>
                      </a:endParaRPr>
                    </a:p>
                    <a:p>
                      <a:pPr algn="l" rtl="0">
                        <a:buNone/>
                      </a:pPr>
                      <a:endParaRPr lang="en-US" altLang="zh-CN" sz="1200" b="0">
                        <a:solidFill>
                          <a:schemeClr val="tx1">
                            <a:lumMod val="50000"/>
                          </a:schemeClr>
                        </a:solidFill>
                      </a:endParaRPr>
                    </a:p>
                  </a:txBody>
                  <a:tcPr/>
                </a:tc>
                <a:tc>
                  <a:txBody>
                    <a:bodyPr/>
                    <a:lstStyle/>
                    <a:p>
                      <a:pPr algn="ctr">
                        <a:buNone/>
                      </a:pPr>
                      <a:r>
                        <a:rPr lang="ru-RU" sz="1200" b="0">
                          <a:solidFill>
                            <a:schemeClr val="tx1">
                              <a:lumMod val="50000"/>
                            </a:schemeClr>
                          </a:solidFill>
                        </a:rPr>
                        <a:t>275/ 220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250/ 200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YC6MK350L-D20</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6</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123*145</a:t>
                      </a:r>
                      <a:endParaRPr lang="ru-RU" sz="1200" b="0">
                        <a:solidFill>
                          <a:schemeClr val="tx1">
                            <a:lumMod val="50000"/>
                          </a:schemeClr>
                        </a:solidFill>
                      </a:endParaRPr>
                    </a:p>
                  </a:txBody>
                  <a:tcPr/>
                </a:tc>
                <a:tc>
                  <a:txBody>
                    <a:bodyPr/>
                    <a:lstStyle/>
                    <a:p>
                      <a:pPr algn="ctr">
                        <a:buNone/>
                      </a:pPr>
                      <a:r>
                        <a:rPr lang="ru-RU" sz="1200" b="0">
                          <a:solidFill>
                            <a:schemeClr val="tx1">
                              <a:lumMod val="50000"/>
                            </a:schemeClr>
                          </a:solidFill>
                        </a:rPr>
                        <a:t>2900*1100*1750</a:t>
                      </a:r>
                      <a:endParaRPr lang="ru-RU" sz="1200" b="0">
                        <a:solidFill>
                          <a:schemeClr val="tx1">
                            <a:lumMod val="50000"/>
                          </a:schemeClr>
                        </a:solidFill>
                      </a:endParaRPr>
                    </a:p>
                  </a:txBody>
                  <a:tcPr/>
                </a:tc>
                <a:tc>
                  <a:txBody>
                    <a:bodyPr/>
                    <a:lstStyle/>
                    <a:p>
                      <a:pPr algn="ctr">
                        <a:buNone/>
                      </a:pPr>
                      <a:r>
                        <a:rPr lang="ru-RU" sz="1200" b="0" dirty="0">
                          <a:solidFill>
                            <a:schemeClr val="tx1">
                              <a:lumMod val="50000"/>
                            </a:schemeClr>
                          </a:solidFill>
                        </a:rPr>
                        <a:t>2470</a:t>
                      </a:r>
                      <a:endParaRPr lang="ru-RU" sz="1200" b="0" dirty="0">
                        <a:solidFill>
                          <a:schemeClr val="tx1">
                            <a:lumMod val="50000"/>
                          </a:schemeClr>
                        </a:solidFill>
                      </a:endParaRPr>
                    </a:p>
                  </a:txBody>
                  <a:tcPr/>
                </a:tc>
              </a:tr>
            </a:tbl>
          </a:graphicData>
        </a:graphic>
      </p:graphicFrame>
      <p:sp>
        <p:nvSpPr>
          <p:cNvPr id="11" name="文本框 10"/>
          <p:cNvSpPr txBox="1"/>
          <p:nvPr/>
        </p:nvSpPr>
        <p:spPr>
          <a:xfrm>
            <a:off x="1417320" y="764540"/>
            <a:ext cx="6096000" cy="646331"/>
          </a:xfrm>
          <a:prstGeom prst="rect">
            <a:avLst/>
          </a:prstGeom>
          <a:noFill/>
        </p:spPr>
        <p:txBody>
          <a:bodyPr wrap="square" rtlCol="0" anchor="t">
            <a:spAutoFit/>
          </a:bodyPr>
          <a:lstStyle/>
          <a:p>
            <a:pPr algn="l">
              <a:buClrTx/>
              <a:buSzTx/>
            </a:pPr>
            <a:r>
              <a:rPr lang="ru-RU" sz="1800" b="1" dirty="0">
                <a:solidFill>
                  <a:srgbClr val="C00000"/>
                </a:solidFill>
                <a:ea typeface="微软雅黑" panose="020B0503020204020204" pitchFamily="34" charset="-122"/>
                <a:cs typeface="Arial" panose="020B0604020202020204" pitchFamily="34" charset="0"/>
                <a:sym typeface="+mn-ea"/>
              </a:rPr>
              <a:t>Справка для выбора генераторной установки Yuchai：</a:t>
            </a:r>
            <a:endParaRPr lang="ru-RU" sz="1800" b="1" dirty="0">
              <a:solidFill>
                <a:srgbClr val="C00000"/>
              </a:solidFill>
              <a:ea typeface="微软雅黑" panose="020B0503020204020204" pitchFamily="34" charset="-122"/>
              <a:cs typeface="Arial" panose="020B0604020202020204" pitchFamily="34" charset="0"/>
              <a:sym typeface="+mn-ea"/>
            </a:endParaRPr>
          </a:p>
        </p:txBody>
      </p:sp>
      <p:sp>
        <p:nvSpPr>
          <p:cNvPr id="9" name="矩形 8"/>
          <p:cNvSpPr/>
          <p:nvPr>
            <p:custDataLst>
              <p:tags r:id="rId2"/>
            </p:custDataLst>
          </p:nvPr>
        </p:nvSpPr>
        <p:spPr>
          <a:xfrm>
            <a:off x="1273165" y="1391138"/>
            <a:ext cx="6049020" cy="1603516"/>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algn="l">
              <a:spcBef>
                <a:spcPts val="0"/>
              </a:spcBef>
            </a:pP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Особенности генераторных установок серии Yuchai：</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215900" indent="0" algn="l">
              <a:spcBef>
                <a:spcPts val="600"/>
              </a:spcBef>
              <a:buNone/>
            </a:pPr>
            <a:r>
              <a:rPr lang="ru-RU"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Yuchai </a:t>
            </a: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это комплексная производственная база по производству двигателей внутреннего сгорания с полным спектром выпускаемой продукции в Китае.</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215900" indent="0" algn="l">
              <a:spcBef>
                <a:spcPts val="600"/>
              </a:spcBef>
              <a:buNone/>
            </a:pPr>
            <a:r>
              <a:rPr lang="ru-RU" sz="1400" b="1"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Его </a:t>
            </a:r>
            <a:r>
              <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двигатель обладает такими преимуществами, как низкий уровень шума, высокая мощность, низкий расход топлива, большой крутящий момент, безопасная и надежная работа.</a:t>
            </a:r>
            <a:endParaRPr lang="ru-RU"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a:blip r:embed="rId3"/>
          <a:srcRect l="7077" t="7810" r="9411" b="7694"/>
          <a:stretch>
            <a:fillRect/>
          </a:stretch>
        </p:blipFill>
        <p:spPr>
          <a:xfrm>
            <a:off x="7322185" y="404495"/>
            <a:ext cx="3868420" cy="2520950"/>
          </a:xfrm>
          <a:prstGeom prst="rect">
            <a:avLst/>
          </a:prstGeom>
        </p:spPr>
      </p:pic>
      <p:sp>
        <p:nvSpPr>
          <p:cNvPr id="4" name="文本框 3"/>
          <p:cNvSpPr txBox="1"/>
          <p:nvPr/>
        </p:nvSpPr>
        <p:spPr>
          <a:xfrm>
            <a:off x="819139" y="6139628"/>
            <a:ext cx="10582275" cy="600164"/>
          </a:xfrm>
          <a:prstGeom prst="rect">
            <a:avLst/>
          </a:prstGeom>
          <a:noFill/>
        </p:spPr>
        <p:txBody>
          <a:bodyPr wrap="square" rtlCol="0" anchor="t">
            <a:spAutoFit/>
          </a:bodyPr>
          <a:lstStyle/>
          <a:p>
            <a:pPr algn="l"/>
            <a:r>
              <a:rPr lang="ru-RU" sz="1100" dirty="0">
                <a:solidFill>
                  <a:schemeClr val="tx1">
                    <a:lumMod val="50000"/>
                  </a:schemeClr>
                </a:solidFill>
                <a:cs typeface="Arial" panose="020B0604020202020204" pitchFamily="34" charset="0"/>
                <a:sym typeface="+mn-ea"/>
              </a:rPr>
              <a:t>Примечание: Настоящий типоразмерный ряд предназначен исключительно для подбора оборудования. Конкретные проектные параметры необходимо уточнять у производителя. В случае модификации продукции или изменений технических характеристик, изготовитель оставляет за собой право вносить изменения без дополнительного уведомления. Окончательные характеристики определяются фактическим изделием.</a:t>
            </a:r>
            <a:endParaRPr lang="ru-RU" sz="1100" dirty="0">
              <a:solidFill>
                <a:schemeClr val="tx1">
                  <a:lumMod val="50000"/>
                </a:schemeClr>
              </a:solidFill>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PT设计宝典_40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cs typeface="Arial" panose="020B0604020202020204" pitchFamily="34" charset="0"/>
            </a:endParaRPr>
          </a:p>
        </p:txBody>
      </p:sp>
      <p:sp>
        <p:nvSpPr>
          <p:cNvPr id="32" name="PPT设计宝典_4058"/>
          <p:cNvSpPr>
            <a:spLocks noChangeAspect="1"/>
          </p:cNvSpPr>
          <p:nvPr/>
        </p:nvSpPr>
        <p:spPr bwMode="auto">
          <a:xfrm>
            <a:off x="832565" y="233916"/>
            <a:ext cx="484924" cy="455864"/>
          </a:xfrm>
          <a:custGeom>
            <a:avLst/>
            <a:gdLst>
              <a:gd name="connsiteX0" fmla="*/ 281174 w 591050"/>
              <a:gd name="connsiteY0" fmla="*/ 186505 h 555630"/>
              <a:gd name="connsiteX1" fmla="*/ 315832 w 591050"/>
              <a:gd name="connsiteY1" fmla="*/ 186505 h 555630"/>
              <a:gd name="connsiteX2" fmla="*/ 315832 w 591050"/>
              <a:gd name="connsiteY2" fmla="*/ 301575 h 555630"/>
              <a:gd name="connsiteX3" fmla="*/ 304939 w 591050"/>
              <a:gd name="connsiteY3" fmla="*/ 312487 h 555630"/>
              <a:gd name="connsiteX4" fmla="*/ 270281 w 591050"/>
              <a:gd name="connsiteY4" fmla="*/ 312487 h 555630"/>
              <a:gd name="connsiteX5" fmla="*/ 270281 w 591050"/>
              <a:gd name="connsiteY5" fmla="*/ 197417 h 555630"/>
              <a:gd name="connsiteX6" fmla="*/ 281174 w 591050"/>
              <a:gd name="connsiteY6" fmla="*/ 186505 h 555630"/>
              <a:gd name="connsiteX7" fmla="*/ 201736 w 591050"/>
              <a:gd name="connsiteY7" fmla="*/ 143821 h 555630"/>
              <a:gd name="connsiteX8" fmla="*/ 236515 w 591050"/>
              <a:gd name="connsiteY8" fmla="*/ 143821 h 555630"/>
              <a:gd name="connsiteX9" fmla="*/ 236515 w 591050"/>
              <a:gd name="connsiteY9" fmla="*/ 301574 h 555630"/>
              <a:gd name="connsiteX10" fmla="*/ 225584 w 591050"/>
              <a:gd name="connsiteY10" fmla="*/ 312488 h 555630"/>
              <a:gd name="connsiteX11" fmla="*/ 190805 w 591050"/>
              <a:gd name="connsiteY11" fmla="*/ 312488 h 555630"/>
              <a:gd name="connsiteX12" fmla="*/ 190805 w 591050"/>
              <a:gd name="connsiteY12" fmla="*/ 155727 h 555630"/>
              <a:gd name="connsiteX13" fmla="*/ 201736 w 591050"/>
              <a:gd name="connsiteY13" fmla="*/ 143821 h 555630"/>
              <a:gd name="connsiteX14" fmla="*/ 365625 w 591050"/>
              <a:gd name="connsiteY14" fmla="*/ 101136 h 555630"/>
              <a:gd name="connsiteX15" fmla="*/ 400404 w 591050"/>
              <a:gd name="connsiteY15" fmla="*/ 101136 h 555630"/>
              <a:gd name="connsiteX16" fmla="*/ 400404 w 591050"/>
              <a:gd name="connsiteY16" fmla="*/ 301572 h 555630"/>
              <a:gd name="connsiteX17" fmla="*/ 389473 w 591050"/>
              <a:gd name="connsiteY17" fmla="*/ 312487 h 555630"/>
              <a:gd name="connsiteX18" fmla="*/ 354694 w 591050"/>
              <a:gd name="connsiteY18" fmla="*/ 312487 h 555630"/>
              <a:gd name="connsiteX19" fmla="*/ 354694 w 591050"/>
              <a:gd name="connsiteY19" fmla="*/ 112051 h 555630"/>
              <a:gd name="connsiteX20" fmla="*/ 365625 w 591050"/>
              <a:gd name="connsiteY20" fmla="*/ 101136 h 555630"/>
              <a:gd name="connsiteX21" fmla="*/ 73509 w 591050"/>
              <a:gd name="connsiteY21" fmla="*/ 51580 h 555630"/>
              <a:gd name="connsiteX22" fmla="*/ 47681 w 591050"/>
              <a:gd name="connsiteY22" fmla="*/ 78362 h 555630"/>
              <a:gd name="connsiteX23" fmla="*/ 47681 w 591050"/>
              <a:gd name="connsiteY23" fmla="*/ 352131 h 555630"/>
              <a:gd name="connsiteX24" fmla="*/ 516548 w 591050"/>
              <a:gd name="connsiteY24" fmla="*/ 352131 h 555630"/>
              <a:gd name="connsiteX25" fmla="*/ 543369 w 591050"/>
              <a:gd name="connsiteY25" fmla="*/ 325349 h 555630"/>
              <a:gd name="connsiteX26" fmla="*/ 543369 w 591050"/>
              <a:gd name="connsiteY26" fmla="*/ 51580 h 555630"/>
              <a:gd name="connsiteX27" fmla="*/ 58608 w 591050"/>
              <a:gd name="connsiteY27" fmla="*/ 0 h 555630"/>
              <a:gd name="connsiteX28" fmla="*/ 591050 w 591050"/>
              <a:gd name="connsiteY28" fmla="*/ 0 h 555630"/>
              <a:gd name="connsiteX29" fmla="*/ 591050 w 591050"/>
              <a:gd name="connsiteY29" fmla="*/ 342212 h 555630"/>
              <a:gd name="connsiteX30" fmla="*/ 532442 w 591050"/>
              <a:gd name="connsiteY30" fmla="*/ 400735 h 555630"/>
              <a:gd name="connsiteX31" fmla="*/ 390391 w 591050"/>
              <a:gd name="connsiteY31" fmla="*/ 400735 h 555630"/>
              <a:gd name="connsiteX32" fmla="*/ 447013 w 591050"/>
              <a:gd name="connsiteY32" fmla="*/ 493976 h 555630"/>
              <a:gd name="connsiteX33" fmla="*/ 433106 w 591050"/>
              <a:gd name="connsiteY33" fmla="*/ 549523 h 555630"/>
              <a:gd name="connsiteX34" fmla="*/ 376484 w 591050"/>
              <a:gd name="connsiteY34" fmla="*/ 535636 h 555630"/>
              <a:gd name="connsiteX35" fmla="*/ 299002 w 591050"/>
              <a:gd name="connsiteY35" fmla="*/ 408671 h 555630"/>
              <a:gd name="connsiteX36" fmla="*/ 295028 w 591050"/>
              <a:gd name="connsiteY36" fmla="*/ 400735 h 555630"/>
              <a:gd name="connsiteX37" fmla="*/ 275161 w 591050"/>
              <a:gd name="connsiteY37" fmla="*/ 400735 h 555630"/>
              <a:gd name="connsiteX38" fmla="*/ 271188 w 591050"/>
              <a:gd name="connsiteY38" fmla="*/ 408671 h 555630"/>
              <a:gd name="connsiteX39" fmla="*/ 194699 w 591050"/>
              <a:gd name="connsiteY39" fmla="*/ 535636 h 555630"/>
              <a:gd name="connsiteX40" fmla="*/ 138077 w 591050"/>
              <a:gd name="connsiteY40" fmla="*/ 549523 h 555630"/>
              <a:gd name="connsiteX41" fmla="*/ 124170 w 591050"/>
              <a:gd name="connsiteY41" fmla="*/ 493976 h 555630"/>
              <a:gd name="connsiteX42" fmla="*/ 180792 w 591050"/>
              <a:gd name="connsiteY42" fmla="*/ 400735 h 555630"/>
              <a:gd name="connsiteX43" fmla="*/ 0 w 591050"/>
              <a:gd name="connsiteY43" fmla="*/ 400735 h 555630"/>
              <a:gd name="connsiteX44" fmla="*/ 0 w 591050"/>
              <a:gd name="connsiteY44" fmla="*/ 58523 h 555630"/>
              <a:gd name="connsiteX45" fmla="*/ 58608 w 591050"/>
              <a:gd name="connsiteY45" fmla="*/ 0 h 5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1050" h="555630">
                <a:moveTo>
                  <a:pt x="281174" y="186505"/>
                </a:moveTo>
                <a:lnTo>
                  <a:pt x="315832" y="186505"/>
                </a:lnTo>
                <a:lnTo>
                  <a:pt x="315832" y="301575"/>
                </a:lnTo>
                <a:cubicBezTo>
                  <a:pt x="315832" y="307527"/>
                  <a:pt x="310881" y="312487"/>
                  <a:pt x="304939" y="312487"/>
                </a:cubicBezTo>
                <a:lnTo>
                  <a:pt x="270281" y="312487"/>
                </a:lnTo>
                <a:lnTo>
                  <a:pt x="270281" y="197417"/>
                </a:lnTo>
                <a:cubicBezTo>
                  <a:pt x="270281" y="191465"/>
                  <a:pt x="275232" y="186505"/>
                  <a:pt x="281174" y="186505"/>
                </a:cubicBezTo>
                <a:close/>
                <a:moveTo>
                  <a:pt x="201736" y="143821"/>
                </a:moveTo>
                <a:lnTo>
                  <a:pt x="236515" y="143821"/>
                </a:lnTo>
                <a:lnTo>
                  <a:pt x="236515" y="301574"/>
                </a:lnTo>
                <a:cubicBezTo>
                  <a:pt x="236515" y="307527"/>
                  <a:pt x="231546" y="312488"/>
                  <a:pt x="225584" y="312488"/>
                </a:cubicBezTo>
                <a:lnTo>
                  <a:pt x="190805" y="312488"/>
                </a:lnTo>
                <a:lnTo>
                  <a:pt x="190805" y="155727"/>
                </a:lnTo>
                <a:cubicBezTo>
                  <a:pt x="190805" y="148782"/>
                  <a:pt x="195773" y="143821"/>
                  <a:pt x="201736" y="143821"/>
                </a:cubicBezTo>
                <a:close/>
                <a:moveTo>
                  <a:pt x="365625" y="101136"/>
                </a:moveTo>
                <a:lnTo>
                  <a:pt x="400404" y="101136"/>
                </a:lnTo>
                <a:lnTo>
                  <a:pt x="400404" y="301572"/>
                </a:lnTo>
                <a:cubicBezTo>
                  <a:pt x="400404" y="307526"/>
                  <a:pt x="395436" y="312487"/>
                  <a:pt x="389473" y="312487"/>
                </a:cubicBezTo>
                <a:lnTo>
                  <a:pt x="354694" y="312487"/>
                </a:lnTo>
                <a:lnTo>
                  <a:pt x="354694" y="112051"/>
                </a:lnTo>
                <a:cubicBezTo>
                  <a:pt x="354694" y="106097"/>
                  <a:pt x="359663" y="101136"/>
                  <a:pt x="365625" y="101136"/>
                </a:cubicBezTo>
                <a:close/>
                <a:moveTo>
                  <a:pt x="73509" y="51580"/>
                </a:moveTo>
                <a:cubicBezTo>
                  <a:pt x="59602" y="51580"/>
                  <a:pt x="47681" y="63483"/>
                  <a:pt x="47681" y="78362"/>
                </a:cubicBezTo>
                <a:lnTo>
                  <a:pt x="47681" y="352131"/>
                </a:lnTo>
                <a:lnTo>
                  <a:pt x="516548" y="352131"/>
                </a:lnTo>
                <a:cubicBezTo>
                  <a:pt x="531448" y="352131"/>
                  <a:pt x="543369" y="340228"/>
                  <a:pt x="543369" y="325349"/>
                </a:cubicBezTo>
                <a:lnTo>
                  <a:pt x="543369" y="51580"/>
                </a:lnTo>
                <a:close/>
                <a:moveTo>
                  <a:pt x="58608" y="0"/>
                </a:moveTo>
                <a:lnTo>
                  <a:pt x="591050" y="0"/>
                </a:lnTo>
                <a:lnTo>
                  <a:pt x="591050" y="342212"/>
                </a:lnTo>
                <a:cubicBezTo>
                  <a:pt x="591050" y="374945"/>
                  <a:pt x="564229" y="400735"/>
                  <a:pt x="532442" y="400735"/>
                </a:cubicBezTo>
                <a:lnTo>
                  <a:pt x="390391" y="400735"/>
                </a:lnTo>
                <a:lnTo>
                  <a:pt x="447013" y="493976"/>
                </a:lnTo>
                <a:cubicBezTo>
                  <a:pt x="457940" y="512822"/>
                  <a:pt x="451979" y="538612"/>
                  <a:pt x="433106" y="549523"/>
                </a:cubicBezTo>
                <a:cubicBezTo>
                  <a:pt x="413238" y="561426"/>
                  <a:pt x="388404" y="555474"/>
                  <a:pt x="376484" y="535636"/>
                </a:cubicBezTo>
                <a:lnTo>
                  <a:pt x="299002" y="408671"/>
                </a:lnTo>
                <a:cubicBezTo>
                  <a:pt x="298008" y="405695"/>
                  <a:pt x="296022" y="403711"/>
                  <a:pt x="295028" y="400735"/>
                </a:cubicBezTo>
                <a:lnTo>
                  <a:pt x="275161" y="400735"/>
                </a:lnTo>
                <a:cubicBezTo>
                  <a:pt x="274168" y="403711"/>
                  <a:pt x="273174" y="405695"/>
                  <a:pt x="271188" y="408671"/>
                </a:cubicBezTo>
                <a:lnTo>
                  <a:pt x="194699" y="535636"/>
                </a:lnTo>
                <a:cubicBezTo>
                  <a:pt x="182778" y="555474"/>
                  <a:pt x="156951" y="561426"/>
                  <a:pt x="138077" y="549523"/>
                </a:cubicBezTo>
                <a:cubicBezTo>
                  <a:pt x="118210" y="538612"/>
                  <a:pt x="112250" y="512822"/>
                  <a:pt x="124170" y="493976"/>
                </a:cubicBezTo>
                <a:lnTo>
                  <a:pt x="180792" y="400735"/>
                </a:lnTo>
                <a:lnTo>
                  <a:pt x="0" y="400735"/>
                </a:lnTo>
                <a:lnTo>
                  <a:pt x="0" y="58523"/>
                </a:lnTo>
                <a:cubicBezTo>
                  <a:pt x="0" y="26782"/>
                  <a:pt x="25827" y="0"/>
                  <a:pt x="58608" y="0"/>
                </a:cubicBezTo>
                <a:close/>
              </a:path>
            </a:pathLst>
          </a:custGeom>
          <a:solidFill>
            <a:schemeClr val="bg1"/>
          </a:solidFill>
          <a:ln>
            <a:noFill/>
          </a:ln>
        </p:spPr>
      </p:sp>
      <p:sp>
        <p:nvSpPr>
          <p:cNvPr id="17" name="文本框 16"/>
          <p:cNvSpPr txBox="1"/>
          <p:nvPr>
            <p:custDataLst>
              <p:tags r:id="rId1"/>
            </p:custDataLst>
          </p:nvPr>
        </p:nvSpPr>
        <p:spPr>
          <a:xfrm>
            <a:off x="1413837" y="510361"/>
            <a:ext cx="10513456" cy="738664"/>
          </a:xfrm>
          <a:prstGeom prst="rect">
            <a:avLst/>
          </a:prstGeom>
          <a:noFill/>
        </p:spPr>
        <p:txBody>
          <a:bodyPr wrap="square" rtlCol="0">
            <a:spAutoFit/>
          </a:bodyPr>
          <a:lstStyle/>
          <a:p>
            <a:r>
              <a:rPr lang="ru-RU" sz="2400" b="1" dirty="0">
                <a:solidFill>
                  <a:srgbClr val="C00000"/>
                </a:solidFill>
                <a:ea typeface="微软雅黑" panose="020B0503020204020204" pitchFamily="34" charset="-122"/>
                <a:cs typeface="Arial" panose="020B0604020202020204" pitchFamily="34" charset="0"/>
                <a:sym typeface="+mn-ea"/>
              </a:rPr>
              <a:t>Технология микросети электроэнергии </a:t>
            </a:r>
            <a:r>
              <a:rPr lang="ru-RU" b="1" dirty="0">
                <a:solidFill>
                  <a:srgbClr val="C00000"/>
                </a:solidFill>
                <a:ea typeface="微软雅黑" panose="020B0503020204020204" pitchFamily="34" charset="-122"/>
                <a:cs typeface="Arial" panose="020B0604020202020204" pitchFamily="34" charset="0"/>
                <a:sym typeface="+mn-ea"/>
              </a:rPr>
              <a:t>- для удовлетворения индивидуальных потребностей клиентов</a:t>
            </a:r>
            <a:endParaRPr lang="ru-RU" b="1" dirty="0">
              <a:solidFill>
                <a:srgbClr val="C00000"/>
              </a:solidFill>
              <a:ea typeface="微软雅黑" panose="020B0503020204020204" pitchFamily="34" charset="-122"/>
              <a:cs typeface="Arial" panose="020B0604020202020204" pitchFamily="34" charset="0"/>
              <a:sym typeface="+mn-ea"/>
            </a:endParaRPr>
          </a:p>
        </p:txBody>
      </p:sp>
      <p:sp>
        <p:nvSpPr>
          <p:cNvPr id="48" name="矩形 47"/>
          <p:cNvSpPr/>
          <p:nvPr>
            <p:custDataLst>
              <p:tags r:id="rId2"/>
            </p:custDataLst>
          </p:nvPr>
        </p:nvSpPr>
        <p:spPr>
          <a:xfrm>
            <a:off x="7610475" y="1566545"/>
            <a:ext cx="4347210" cy="397442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indent="0" algn="l">
              <a:buNone/>
            </a:pPr>
            <a:r>
              <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Характеристики интегрированной технологии：</a:t>
            </a:r>
            <a:endPar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r>
              <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Повышение надежности системы электроснабжения</a:t>
            </a:r>
            <a:endPar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r>
              <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Более экономичный</a:t>
            </a:r>
            <a:endPar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r>
              <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Высокая степень масштабируемости</a:t>
            </a:r>
            <a:endPar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r>
              <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Техническое обслуживание стало более удобным и своевременным</a:t>
            </a:r>
            <a:endPar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r>
              <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Пользователи могут настроить шкаф преобразования ATS в соответствии со своими потребностями</a:t>
            </a:r>
            <a:endParaRPr lang="ru-RU" sz="1800" b="1"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582" y="1381125"/>
            <a:ext cx="5889667" cy="2473200"/>
          </a:xfrm>
          <a:prstGeom prst="rect">
            <a:avLst/>
          </a:prstGeom>
        </p:spPr>
      </p:pic>
      <p:sp>
        <p:nvSpPr>
          <p:cNvPr id="4" name="TextBox 3"/>
          <p:cNvSpPr txBox="1"/>
          <p:nvPr/>
        </p:nvSpPr>
        <p:spPr>
          <a:xfrm>
            <a:off x="1489709" y="3496102"/>
            <a:ext cx="1512327" cy="369332"/>
          </a:xfrm>
          <a:prstGeom prst="rect">
            <a:avLst/>
          </a:prstGeom>
          <a:noFill/>
        </p:spPr>
        <p:txBody>
          <a:bodyPr wrap="square" lIns="0" tIns="0" rIns="0" bIns="0" rtlCol="0">
            <a:spAutoFit/>
          </a:bodyPr>
          <a:lstStyle/>
          <a:p>
            <a:r>
              <a:rPr lang="ru-RU" sz="800" b="1" dirty="0">
                <a:cs typeface="Arial" panose="020B0604020202020204" pitchFamily="34" charset="0"/>
              </a:rPr>
              <a:t>Программное обеспечение для удаленного мониторинга и управления</a:t>
            </a:r>
            <a:endParaRPr lang="ru-RU" sz="800" b="1" dirty="0">
              <a:cs typeface="Arial" panose="020B0604020202020204" pitchFamily="34" charset="0"/>
            </a:endParaRPr>
          </a:p>
        </p:txBody>
      </p:sp>
      <p:sp>
        <p:nvSpPr>
          <p:cNvPr id="27" name="TextBox 26"/>
          <p:cNvSpPr txBox="1"/>
          <p:nvPr/>
        </p:nvSpPr>
        <p:spPr>
          <a:xfrm>
            <a:off x="2250695" y="1458823"/>
            <a:ext cx="938747" cy="246221"/>
          </a:xfrm>
          <a:prstGeom prst="rect">
            <a:avLst/>
          </a:prstGeom>
          <a:noFill/>
        </p:spPr>
        <p:txBody>
          <a:bodyPr wrap="square" lIns="0" tIns="0" rIns="0" bIns="0" rtlCol="0">
            <a:spAutoFit/>
          </a:bodyPr>
          <a:lstStyle/>
          <a:p>
            <a:r>
              <a:rPr lang="ru-RU" sz="800" b="1">
                <a:cs typeface="Arial" panose="020B0604020202020204" pitchFamily="34" charset="0"/>
              </a:rPr>
              <a:t>Коммуникационный модуль</a:t>
            </a:r>
            <a:endParaRPr lang="ru-RU" sz="800" b="1">
              <a:cs typeface="Arial" panose="020B0604020202020204" pitchFamily="34" charset="0"/>
            </a:endParaRPr>
          </a:p>
        </p:txBody>
      </p:sp>
      <p:sp>
        <p:nvSpPr>
          <p:cNvPr id="28" name="TextBox 27"/>
          <p:cNvSpPr txBox="1"/>
          <p:nvPr/>
        </p:nvSpPr>
        <p:spPr>
          <a:xfrm>
            <a:off x="2418383" y="2406010"/>
            <a:ext cx="790617" cy="246221"/>
          </a:xfrm>
          <a:prstGeom prst="rect">
            <a:avLst/>
          </a:prstGeom>
          <a:noFill/>
        </p:spPr>
        <p:txBody>
          <a:bodyPr wrap="square" lIns="0" tIns="0" rIns="0" bIns="0" rtlCol="0">
            <a:spAutoFit/>
          </a:bodyPr>
          <a:lstStyle/>
          <a:p>
            <a:r>
              <a:rPr lang="ru-RU" sz="800" b="1" dirty="0">
                <a:cs typeface="Arial" panose="020B0604020202020204" pitchFamily="34" charset="0"/>
              </a:rPr>
              <a:t>Коммуникационный модуль</a:t>
            </a:r>
            <a:endParaRPr lang="ru-RU" sz="800" b="1" dirty="0">
              <a:cs typeface="Arial" panose="020B0604020202020204" pitchFamily="34" charset="0"/>
            </a:endParaRPr>
          </a:p>
        </p:txBody>
      </p:sp>
      <p:sp>
        <p:nvSpPr>
          <p:cNvPr id="29" name="TextBox 28"/>
          <p:cNvSpPr txBox="1"/>
          <p:nvPr/>
        </p:nvSpPr>
        <p:spPr>
          <a:xfrm>
            <a:off x="3455396" y="3284984"/>
            <a:ext cx="711019" cy="246221"/>
          </a:xfrm>
          <a:prstGeom prst="rect">
            <a:avLst/>
          </a:prstGeom>
          <a:noFill/>
        </p:spPr>
        <p:txBody>
          <a:bodyPr wrap="square" lIns="0" tIns="0" rIns="0" bIns="0" rtlCol="0">
            <a:spAutoFit/>
          </a:bodyPr>
          <a:lstStyle/>
          <a:p>
            <a:r>
              <a:rPr lang="ru-RU" sz="800" b="1" dirty="0">
                <a:cs typeface="Arial" panose="020B0604020202020204" pitchFamily="34" charset="0"/>
              </a:rPr>
              <a:t>Генераторная установка</a:t>
            </a:r>
            <a:endParaRPr lang="ru-RU" sz="800" b="1" dirty="0">
              <a:cs typeface="Arial" panose="020B0604020202020204" pitchFamily="34" charset="0"/>
            </a:endParaRPr>
          </a:p>
        </p:txBody>
      </p:sp>
      <p:sp>
        <p:nvSpPr>
          <p:cNvPr id="30" name="TextBox 29"/>
          <p:cNvSpPr txBox="1"/>
          <p:nvPr/>
        </p:nvSpPr>
        <p:spPr>
          <a:xfrm>
            <a:off x="4708296" y="2852936"/>
            <a:ext cx="886029" cy="246221"/>
          </a:xfrm>
          <a:prstGeom prst="rect">
            <a:avLst/>
          </a:prstGeom>
          <a:noFill/>
        </p:spPr>
        <p:txBody>
          <a:bodyPr wrap="square" lIns="0" tIns="0" rIns="0" bIns="0" rtlCol="0">
            <a:spAutoFit/>
          </a:bodyPr>
          <a:lstStyle/>
          <a:p>
            <a:r>
              <a:rPr lang="ru-RU" sz="800" b="1" dirty="0">
                <a:cs typeface="Arial" panose="020B0604020202020204" pitchFamily="34" charset="0"/>
              </a:rPr>
              <a:t>Шкаф отходящих линий</a:t>
            </a:r>
            <a:endParaRPr lang="ru-RU" sz="800" b="1" dirty="0">
              <a:cs typeface="Arial" panose="020B0604020202020204" pitchFamily="34" charset="0"/>
            </a:endParaRPr>
          </a:p>
        </p:txBody>
      </p:sp>
      <p:sp>
        <p:nvSpPr>
          <p:cNvPr id="33" name="TextBox 32"/>
          <p:cNvSpPr txBox="1"/>
          <p:nvPr/>
        </p:nvSpPr>
        <p:spPr>
          <a:xfrm>
            <a:off x="5450308" y="1520378"/>
            <a:ext cx="1224135" cy="246221"/>
          </a:xfrm>
          <a:prstGeom prst="rect">
            <a:avLst/>
          </a:prstGeom>
          <a:noFill/>
        </p:spPr>
        <p:txBody>
          <a:bodyPr wrap="square" lIns="0" tIns="0" rIns="0" bIns="0" rtlCol="0">
            <a:spAutoFit/>
          </a:bodyPr>
          <a:lstStyle/>
          <a:p>
            <a:r>
              <a:rPr lang="ru-RU" sz="800" b="1" dirty="0">
                <a:cs typeface="Arial" panose="020B0604020202020204" pitchFamily="34" charset="0"/>
              </a:rPr>
              <a:t>Экран распределения мощности</a:t>
            </a:r>
            <a:endParaRPr lang="ru-RU" sz="800" b="1" dirty="0">
              <a:cs typeface="Arial" panose="020B0604020202020204" pitchFamily="34" charset="0"/>
            </a:endParaRPr>
          </a:p>
        </p:txBody>
      </p:sp>
      <p:sp>
        <p:nvSpPr>
          <p:cNvPr id="37" name="TextBox 36"/>
          <p:cNvSpPr txBox="1"/>
          <p:nvPr/>
        </p:nvSpPr>
        <p:spPr>
          <a:xfrm>
            <a:off x="6536872" y="2205301"/>
            <a:ext cx="574378" cy="369332"/>
          </a:xfrm>
          <a:prstGeom prst="rect">
            <a:avLst/>
          </a:prstGeom>
          <a:noFill/>
        </p:spPr>
        <p:txBody>
          <a:bodyPr wrap="square" lIns="0" tIns="0" rIns="0" bIns="0" rtlCol="0">
            <a:spAutoFit/>
          </a:bodyPr>
          <a:lstStyle/>
          <a:p>
            <a:r>
              <a:rPr lang="ru-RU" sz="800" b="1" dirty="0">
                <a:cs typeface="Arial" panose="020B0604020202020204" pitchFamily="34" charset="0"/>
              </a:rPr>
              <a:t>Электрическая нагрузка</a:t>
            </a:r>
            <a:endParaRPr lang="ru-RU" sz="800" b="1" dirty="0">
              <a:cs typeface="Arial" panose="020B0604020202020204" pitchFamily="34"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582" y="4005064"/>
            <a:ext cx="5767903" cy="2134800"/>
          </a:xfrm>
          <a:prstGeom prst="rect">
            <a:avLst/>
          </a:prstGeom>
        </p:spPr>
      </p:pic>
      <p:sp>
        <p:nvSpPr>
          <p:cNvPr id="38" name="TextBox 37"/>
          <p:cNvSpPr txBox="1"/>
          <p:nvPr/>
        </p:nvSpPr>
        <p:spPr>
          <a:xfrm>
            <a:off x="1707364" y="4964742"/>
            <a:ext cx="711019" cy="246221"/>
          </a:xfrm>
          <a:prstGeom prst="rect">
            <a:avLst/>
          </a:prstGeom>
          <a:noFill/>
        </p:spPr>
        <p:txBody>
          <a:bodyPr wrap="square" lIns="0" tIns="0" rIns="0" bIns="0" rtlCol="0">
            <a:spAutoFit/>
          </a:bodyPr>
          <a:lstStyle/>
          <a:p>
            <a:r>
              <a:rPr lang="ru-RU" sz="800" b="1" dirty="0">
                <a:cs typeface="Arial" panose="020B0604020202020204" pitchFamily="34" charset="0"/>
              </a:rPr>
              <a:t>Генераторная установка</a:t>
            </a:r>
            <a:endParaRPr lang="ru-RU" sz="800" b="1" dirty="0">
              <a:cs typeface="Arial" panose="020B0604020202020204" pitchFamily="34" charset="0"/>
            </a:endParaRPr>
          </a:p>
        </p:txBody>
      </p:sp>
      <p:sp>
        <p:nvSpPr>
          <p:cNvPr id="46" name="TextBox 45"/>
          <p:cNvSpPr txBox="1"/>
          <p:nvPr/>
        </p:nvSpPr>
        <p:spPr>
          <a:xfrm>
            <a:off x="6181361" y="4763800"/>
            <a:ext cx="808124" cy="246221"/>
          </a:xfrm>
          <a:prstGeom prst="rect">
            <a:avLst/>
          </a:prstGeom>
          <a:noFill/>
        </p:spPr>
        <p:txBody>
          <a:bodyPr wrap="square" lIns="0" tIns="0" rIns="0" bIns="0" rtlCol="0">
            <a:spAutoFit/>
          </a:bodyPr>
          <a:lstStyle/>
          <a:p>
            <a:r>
              <a:rPr lang="ru-RU" sz="800" b="1" dirty="0">
                <a:cs typeface="Arial" panose="020B0604020202020204" pitchFamily="34" charset="0"/>
              </a:rPr>
              <a:t>Электрическая нагрузка</a:t>
            </a:r>
            <a:endParaRPr lang="ru-RU" sz="800" b="1" dirty="0">
              <a:cs typeface="Arial" panose="020B0604020202020204" pitchFamily="34" charset="0"/>
            </a:endParaRPr>
          </a:p>
        </p:txBody>
      </p:sp>
      <p:sp>
        <p:nvSpPr>
          <p:cNvPr id="47" name="TextBox 46"/>
          <p:cNvSpPr txBox="1"/>
          <p:nvPr/>
        </p:nvSpPr>
        <p:spPr>
          <a:xfrm>
            <a:off x="1486665" y="6223179"/>
            <a:ext cx="1152415" cy="123111"/>
          </a:xfrm>
          <a:prstGeom prst="rect">
            <a:avLst/>
          </a:prstGeom>
          <a:solidFill>
            <a:schemeClr val="bg1"/>
          </a:solidFill>
        </p:spPr>
        <p:txBody>
          <a:bodyPr wrap="square" lIns="0" tIns="0" rIns="0" bIns="0" rtlCol="0">
            <a:spAutoFit/>
          </a:bodyPr>
          <a:lstStyle/>
          <a:p>
            <a:r>
              <a:rPr lang="ru-RU" sz="800" b="1" dirty="0">
                <a:cs typeface="Arial" panose="020B0604020202020204" pitchFamily="34" charset="0"/>
              </a:rPr>
              <a:t>Магистральная линия</a:t>
            </a:r>
            <a:endParaRPr lang="ru-RU" sz="800" b="1" dirty="0">
              <a:cs typeface="Arial" panose="020B0604020202020204" pitchFamily="34" charset="0"/>
            </a:endParaRPr>
          </a:p>
        </p:txBody>
      </p:sp>
      <p:sp>
        <p:nvSpPr>
          <p:cNvPr id="49" name="TextBox 48"/>
          <p:cNvSpPr txBox="1"/>
          <p:nvPr/>
        </p:nvSpPr>
        <p:spPr>
          <a:xfrm>
            <a:off x="3722117" y="5804991"/>
            <a:ext cx="1728191" cy="123111"/>
          </a:xfrm>
          <a:prstGeom prst="rect">
            <a:avLst/>
          </a:prstGeom>
          <a:noFill/>
        </p:spPr>
        <p:txBody>
          <a:bodyPr wrap="square" lIns="0" tIns="0" rIns="0" bIns="0" rtlCol="0">
            <a:spAutoFit/>
          </a:bodyPr>
          <a:lstStyle/>
          <a:p>
            <a:r>
              <a:rPr lang="ru-RU" sz="800" b="1" dirty="0">
                <a:cs typeface="Arial" panose="020B0604020202020204" pitchFamily="34" charset="0"/>
              </a:rPr>
              <a:t>Шкаф для преобразования ATS</a:t>
            </a:r>
            <a:endParaRPr lang="ru-RU" sz="800" b="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advTm="5949">
        <p14:prism dir="u"/>
      </p:transition>
    </mc:Choice>
    <mc:Fallback>
      <p:transition spd="slow" advTm="5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anim calcmode="lin" valueType="num">
                                      <p:cBhvr>
                                        <p:cTn id="8" dur="300" fill="hold"/>
                                        <p:tgtEl>
                                          <p:spTgt spid="31"/>
                                        </p:tgtEl>
                                        <p:attrNameLst>
                                          <p:attrName>ppt_x</p:attrName>
                                        </p:attrNameLst>
                                      </p:cBhvr>
                                      <p:tavLst>
                                        <p:tav tm="0">
                                          <p:val>
                                            <p:strVal val="#ppt_x"/>
                                          </p:val>
                                        </p:tav>
                                        <p:tav tm="100000">
                                          <p:val>
                                            <p:strVal val="#ppt_x"/>
                                          </p:val>
                                        </p:tav>
                                      </p:tavLst>
                                    </p:anim>
                                    <p:anim calcmode="lin" valueType="num">
                                      <p:cBhvr>
                                        <p:cTn id="9" dur="3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300" fill="hold"/>
                                        <p:tgtEl>
                                          <p:spTgt spid="32"/>
                                        </p:tgtEl>
                                        <p:attrNameLst>
                                          <p:attrName>ppt_w</p:attrName>
                                        </p:attrNameLst>
                                      </p:cBhvr>
                                      <p:tavLst>
                                        <p:tav tm="0">
                                          <p:val>
                                            <p:fltVal val="0"/>
                                          </p:val>
                                        </p:tav>
                                        <p:tav tm="100000">
                                          <p:val>
                                            <p:strVal val="#ppt_w"/>
                                          </p:val>
                                        </p:tav>
                                      </p:tavLst>
                                    </p:anim>
                                    <p:anim calcmode="lin" valueType="num">
                                      <p:cBhvr>
                                        <p:cTn id="14" dur="300" fill="hold"/>
                                        <p:tgtEl>
                                          <p:spTgt spid="32"/>
                                        </p:tgtEl>
                                        <p:attrNameLst>
                                          <p:attrName>ppt_h</p:attrName>
                                        </p:attrNameLst>
                                      </p:cBhvr>
                                      <p:tavLst>
                                        <p:tav tm="0">
                                          <p:val>
                                            <p:fltVal val="0"/>
                                          </p:val>
                                        </p:tav>
                                        <p:tav tm="100000">
                                          <p:val>
                                            <p:strVal val="#ppt_h"/>
                                          </p:val>
                                        </p:tav>
                                      </p:tavLst>
                                    </p:anim>
                                    <p:anim calcmode="lin" valueType="num">
                                      <p:cBhvr>
                                        <p:cTn id="15" dur="300" fill="hold"/>
                                        <p:tgtEl>
                                          <p:spTgt spid="32"/>
                                        </p:tgtEl>
                                        <p:attrNameLst>
                                          <p:attrName>style.rotation</p:attrName>
                                        </p:attrNameLst>
                                      </p:cBhvr>
                                      <p:tavLst>
                                        <p:tav tm="0">
                                          <p:val>
                                            <p:fltVal val="90"/>
                                          </p:val>
                                        </p:tav>
                                        <p:tav tm="100000">
                                          <p:val>
                                            <p:fltVal val="0"/>
                                          </p:val>
                                        </p:tav>
                                      </p:tavLst>
                                    </p:anim>
                                    <p:animEffect transition="in" filter="fade">
                                      <p:cBhvr>
                                        <p:cTn id="1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tags/tag1.xml><?xml version="1.0" encoding="utf-8"?>
<p:tagLst xmlns:p="http://schemas.openxmlformats.org/presentationml/2006/main">
  <p:tag name="KSO_WM_DIAGRAM_VIRTUALLY_FRAME" val="{&quot;height&quot;:257.2,&quot;left&quot;:3.9,&quot;top&quot;:236,&quot;width&quot;:429.35}"/>
</p:tagLst>
</file>

<file path=ppt/tags/tag10.xml><?xml version="1.0" encoding="utf-8"?>
<p:tagLst xmlns:p="http://schemas.openxmlformats.org/presentationml/2006/main">
  <p:tag name="KSO_WM_DIAGRAM_VIRTUALLY_FRAME" val="{&quot;height&quot;:257.2,&quot;left&quot;:3.9,&quot;top&quot;:236,&quot;width&quot;:429.35}"/>
</p:tagLst>
</file>

<file path=ppt/tags/tag11.xml><?xml version="1.0" encoding="utf-8"?>
<p:tagLst xmlns:p="http://schemas.openxmlformats.org/presentationml/2006/main">
  <p:tag name="KSO_WM_DIAGRAM_VIRTUALLY_FRAME" val="{&quot;height&quot;:257.2,&quot;left&quot;:3.9,&quot;top&quot;:236,&quot;width&quot;:429.35}"/>
</p:tagLst>
</file>

<file path=ppt/tags/tag12.xml><?xml version="1.0" encoding="utf-8"?>
<p:tagLst xmlns:p="http://schemas.openxmlformats.org/presentationml/2006/main">
  <p:tag name="KSO_WM_DIAGRAM_VIRTUALLY_FRAME" val="{&quot;height&quot;:257.2,&quot;left&quot;:3.9,&quot;top&quot;:236,&quot;width&quot;:429.35}"/>
</p:tagLst>
</file>

<file path=ppt/tags/tag13.xml><?xml version="1.0" encoding="utf-8"?>
<p:tagLst xmlns:p="http://schemas.openxmlformats.org/presentationml/2006/main">
  <p:tag name="KSO_WM_DIAGRAM_VIRTUALLY_FRAME" val="{&quot;height&quot;:257.2,&quot;left&quot;:3.9,&quot;top&quot;:236,&quot;width&quot;:429.35}"/>
</p:tagLst>
</file>

<file path=ppt/tags/tag14.xml><?xml version="1.0" encoding="utf-8"?>
<p:tagLst xmlns:p="http://schemas.openxmlformats.org/presentationml/2006/main">
  <p:tag name="KSO_WM_DIAGRAM_VIRTUALLY_FRAME" val="{&quot;height&quot;:257.2,&quot;left&quot;:3.9,&quot;top&quot;:236,&quot;width&quot;:429.35}"/>
</p:tagLst>
</file>

<file path=ppt/tags/tag15.xml><?xml version="1.0" encoding="utf-8"?>
<p:tagLst xmlns:p="http://schemas.openxmlformats.org/presentationml/2006/main">
  <p:tag name="KSO_WM_DIAGRAM_VIRTUALLY_FRAME" val="{&quot;height&quot;:257.2,&quot;left&quot;:3.9,&quot;top&quot;:236,&quot;width&quot;:429.35}"/>
</p:tagLst>
</file>

<file path=ppt/tags/tag16.xml><?xml version="1.0" encoding="utf-8"?>
<p:tagLst xmlns:p="http://schemas.openxmlformats.org/presentationml/2006/main">
  <p:tag name="KSO_WM_DIAGRAM_VIRTUALLY_FRAME" val="{&quot;height&quot;:257.2,&quot;left&quot;:3.9,&quot;top&quot;:236,&quot;width&quot;:429.35}"/>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DIAGRAM_VIRTUALLY_FRAME" val="{&quot;height&quot;:365.1750393700787,&quot;left&quot;:27.5,&quot;top&quot;:106.47503937007873,&quot;width&quot;:921.8750393700788}"/>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257.2,&quot;left&quot;:3.9,&quot;top&quot;:236,&quot;width&quot;:429.35}"/>
</p:tagLst>
</file>

<file path=ppt/tags/tag20.xml><?xml version="1.0" encoding="utf-8"?>
<p:tagLst xmlns:p="http://schemas.openxmlformats.org/presentationml/2006/main">
  <p:tag name="KSO_WM_DIAGRAM_VIRTUALLY_FRAME" val="{&quot;height&quot;:365.1750393700787,&quot;left&quot;:27.5,&quot;top&quot;:106.47503937007873,&quot;width&quot;:921.8750393700788}"/>
</p:tagLst>
</file>

<file path=ppt/tags/tag21.xml><?xml version="1.0" encoding="utf-8"?>
<p:tagLst xmlns:p="http://schemas.openxmlformats.org/presentationml/2006/main">
  <p:tag name="TABLE_ENDDRAG_ORIGIN_RECT" val="769*240"/>
  <p:tag name="TABLE_ENDDRAG_RECT" val="65*250*769*240"/>
</p:tagLst>
</file>

<file path=ppt/tags/tag22.xml><?xml version="1.0" encoding="utf-8"?>
<p:tagLst xmlns:p="http://schemas.openxmlformats.org/presentationml/2006/main">
  <p:tag name="KSO_WM_DIAGRAM_VIRTUALLY_FRAME" val="{&quot;height&quot;:365.1750393700787,&quot;left&quot;:27.5,&quot;top&quot;:106.47503937007873,&quot;width&quot;:921.8750393700788}"/>
</p:tagLst>
</file>

<file path=ppt/tags/tag23.xml><?xml version="1.0" encoding="utf-8"?>
<p:tagLst xmlns:p="http://schemas.openxmlformats.org/presentationml/2006/main">
  <p:tag name="TABLE_ENDDRAG_ORIGIN_RECT" val="832*252"/>
  <p:tag name="TABLE_ENDDRAG_RECT" val="66*239*832*252"/>
</p:tagLst>
</file>

<file path=ppt/tags/tag24.xml><?xml version="1.0" encoding="utf-8"?>
<p:tagLst xmlns:p="http://schemas.openxmlformats.org/presentationml/2006/main">
  <p:tag name="KSO_WM_DIAGRAM_VIRTUALLY_FRAME" val="{&quot;height&quot;:365.1750393700787,&quot;left&quot;:27.5,&quot;top&quot;:106.47503937007873,&quot;width&quot;:921.8750393700788}"/>
</p:tagLst>
</file>

<file path=ppt/tags/tag25.xml><?xml version="1.0" encoding="utf-8"?>
<p:tagLst xmlns:p="http://schemas.openxmlformats.org/presentationml/2006/main">
  <p:tag name="TABLE_ENDDRAG_ORIGIN_RECT" val="832*252"/>
  <p:tag name="TABLE_ENDDRAG_RECT" val="66*239*832*252"/>
</p:tagLst>
</file>

<file path=ppt/tags/tag26.xml><?xml version="1.0" encoding="utf-8"?>
<p:tagLst xmlns:p="http://schemas.openxmlformats.org/presentationml/2006/main">
  <p:tag name="KSO_WM_DIAGRAM_VIRTUALLY_FRAME" val="{&quot;height&quot;:365.1750393700787,&quot;left&quot;:27.5,&quot;top&quot;:106.47503937007873,&quot;width&quot;:921.8750393700788}"/>
</p:tagLst>
</file>

<file path=ppt/tags/tag27.xml><?xml version="1.0" encoding="utf-8"?>
<p:tagLst xmlns:p="http://schemas.openxmlformats.org/presentationml/2006/main">
  <p:tag name="TABLE_ENDDRAG_ORIGIN_RECT" val="832*252"/>
  <p:tag name="TABLE_ENDDRAG_RECT" val="66*239*832*252"/>
</p:tagLst>
</file>

<file path=ppt/tags/tag28.xml><?xml version="1.0" encoding="utf-8"?>
<p:tagLst xmlns:p="http://schemas.openxmlformats.org/presentationml/2006/main">
  <p:tag name="KSO_WM_DIAGRAM_VIRTUALLY_FRAME" val="{&quot;height&quot;:365.1750393700787,&quot;left&quot;:27.5,&quot;top&quot;:106.47503937007873,&quot;width&quot;:921.8750393700788}"/>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257.2,&quot;left&quot;:3.9,&quot;top&quot;:236,&quot;width&quot;:429.35}"/>
</p:tagLst>
</file>

<file path=ppt/tags/tag30.xml><?xml version="1.0" encoding="utf-8"?>
<p:tagLst xmlns:p="http://schemas.openxmlformats.org/presentationml/2006/main">
  <p:tag name="KSO_WM_DIAGRAM_VIRTUALLY_FRAME" val="{&quot;height&quot;:365.1750393700787,&quot;left&quot;:27.5,&quot;top&quot;:106.47503937007873,&quot;width&quot;:921.8750393700788}"/>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DIAGRAM_VIRTUALLY_FRAME" val="{&quot;height&quot;:365.1750393700787,&quot;left&quot;:27.5,&quot;top&quot;:106.47503937007873,&quot;width&quot;:921.8750393700788}"/>
</p:tagLst>
</file>

<file path=ppt/tags/tag33.xml><?xml version="1.0" encoding="utf-8"?>
<p:tagLst xmlns:p="http://schemas.openxmlformats.org/presentationml/2006/main">
  <p:tag name="KSO_WM_DIAGRAM_VIRTUALLY_FRAME" val="{&quot;height&quot;:365.1750393700787,&quot;left&quot;:27.5,&quot;top&quot;:106.47503937007873,&quot;width&quot;:921.8750393700788}"/>
</p:tagLst>
</file>

<file path=ppt/tags/tag34.xml><?xml version="1.0" encoding="utf-8"?>
<p:tagLst xmlns:p="http://schemas.openxmlformats.org/presentationml/2006/main">
  <p:tag name="KSO_WM_DIAGRAM_VIRTUALLY_FRAME" val="{&quot;height&quot;:365.1750393700787,&quot;left&quot;:27.5,&quot;top&quot;:106.47503937007873,&quot;width&quot;:921.8750393700788}"/>
</p:tagLst>
</file>

<file path=ppt/tags/tag35.xml><?xml version="1.0" encoding="utf-8"?>
<p:tagLst xmlns:p="http://schemas.openxmlformats.org/presentationml/2006/main">
  <p:tag name="KSO_WM_DIAGRAM_VIRTUALLY_FRAME" val="{&quot;height&quot;:365.1750393700787,&quot;left&quot;:27.5,&quot;top&quot;:106.47503937007873,&quot;width&quot;:921.8750393700788}"/>
</p:tagLst>
</file>

<file path=ppt/tags/tag36.xml><?xml version="1.0" encoding="utf-8"?>
<p:tagLst xmlns:p="http://schemas.openxmlformats.org/presentationml/2006/main">
  <p:tag name="picid" val="{422ee6cc-a351-41fb-a09a-a50ab43e7f68}"/>
</p:tagLst>
</file>

<file path=ppt/tags/tag37.xml><?xml version="1.0" encoding="utf-8"?>
<p:tagLst xmlns:p="http://schemas.openxmlformats.org/presentationml/2006/main">
  <p:tag name="picid" val="{ede0fde6-400c-413d-89d8-c5190da9043f}"/>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IRTUALLY_FRAME" val="{&quot;height&quot;:371.85,&quot;left&quot;:25.95,&quot;top&quot;:105.55,&quot;width&quot;:924.85}"/>
</p:tagLst>
</file>

<file path=ppt/tags/tag4.xml><?xml version="1.0" encoding="utf-8"?>
<p:tagLst xmlns:p="http://schemas.openxmlformats.org/presentationml/2006/main">
  <p:tag name="KSO_WM_DIAGRAM_VIRTUALLY_FRAME" val="{&quot;height&quot;:257.2,&quot;left&quot;:3.9,&quot;top&quot;:236,&quot;width&quot;:429.35}"/>
</p:tagLst>
</file>

<file path=ppt/tags/tag40.xml><?xml version="1.0" encoding="utf-8"?>
<p:tagLst xmlns:p="http://schemas.openxmlformats.org/presentationml/2006/main">
  <p:tag name="KSO_WM_DIAGRAM_VIRTUALLY_FRAME" val="{&quot;height&quot;:371.85,&quot;left&quot;:25.95,&quot;top&quot;:105.55,&quot;width&quot;:924.85}"/>
</p:tagLst>
</file>

<file path=ppt/tags/tag41.xml><?xml version="1.0" encoding="utf-8"?>
<p:tagLst xmlns:p="http://schemas.openxmlformats.org/presentationml/2006/main">
  <p:tag name="KSO_WM_DIAGRAM_VIRTUALLY_FRAME" val="{&quot;height&quot;:371.85,&quot;left&quot;:25.95,&quot;top&quot;:105.55,&quot;width&quot;:924.85}"/>
</p:tagLst>
</file>

<file path=ppt/tags/tag42.xml><?xml version="1.0" encoding="utf-8"?>
<p:tagLst xmlns:p="http://schemas.openxmlformats.org/presentationml/2006/main">
  <p:tag name="KSO_WM_DIAGRAM_VIRTUALLY_FRAME" val="{&quot;height&quot;:371.85,&quot;left&quot;:25.95,&quot;top&quot;:105.55,&quot;width&quot;:924.85}"/>
</p:tagLst>
</file>

<file path=ppt/tags/tag43.xml><?xml version="1.0" encoding="utf-8"?>
<p:tagLst xmlns:p="http://schemas.openxmlformats.org/presentationml/2006/main">
  <p:tag name="KSO_WM_DIAGRAM_VIRTUALLY_FRAME" val="{&quot;height&quot;:371.85,&quot;left&quot;:25.95,&quot;top&quot;:105.55,&quot;width&quot;:924.85}"/>
</p:tagLst>
</file>

<file path=ppt/tags/tag44.xml><?xml version="1.0" encoding="utf-8"?>
<p:tagLst xmlns:p="http://schemas.openxmlformats.org/presentationml/2006/main">
  <p:tag name="KSO_WM_DIAGRAM_VIRTUALLY_FRAME" val="{&quot;height&quot;:371.85,&quot;left&quot;:25.95,&quot;top&quot;:105.55,&quot;width&quot;:924.85}"/>
</p:tagLst>
</file>

<file path=ppt/tags/tag45.xml><?xml version="1.0" encoding="utf-8"?>
<p:tagLst xmlns:p="http://schemas.openxmlformats.org/presentationml/2006/main">
  <p:tag name="KSO_WM_UNIT_PLACING_PICTURE_USER_VIEWPORT" val="{&quot;height&quot;:2922,&quot;width&quot;:4225}"/>
  <p:tag name="KSO_WM_DIAGRAM_VIRTUALLY_FRAME" val="{&quot;height&quot;:371.85,&quot;left&quot;:25.95,&quot;top&quot;:105.55,&quot;width&quot;:924.85}"/>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DIAGRAM_VIRTUALLY_FRAME" val="{&quot;height&quot;:371.85,&quot;left&quot;:25.95,&quot;top&quot;:105.55,&quot;width&quot;:924.85}"/>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57.2,&quot;left&quot;:3.9,&quot;top&quot;:236,&quot;width&quot;:429.3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ISPRING_ULTRA_SCORM_COURSE_ID" val="9C5CD29A-3ACC-4FB8-9CFB-5F9A5988C3F9"/>
  <p:tag name="ISPRING_SCORM_RATE_SLIDES" val="1"/>
  <p:tag name="ISPRINGONLINEFOLDERID" val="0"/>
  <p:tag name="ISPRINGONLINEFOLDERPATH" val="Content List"/>
  <p:tag name="ISPRINGCLOUDFOLDERID" val="0"/>
  <p:tag name="ISPRINGCLOUDFOLDERPATH" val="Repository"/>
  <p:tag name="ISPRING_PLAYERS_CUSTOMIZATION" val="UEsDBBQAAgAIADZb6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2W+t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Zb60i+fNZIuQIAAFEKAAAhAAAAdW5pdmVyc2FsL2ZsYXNoX3NraW5fc2V0dGluZ3MueG1slVbbTuMwEH3nK6ruO2GvZSVTCUpXQmIXBIh3p5kmVh07sp2y/fv1ODax24ZmO0KqZ87xXDwzhegNE/OzyYSsJJfqGYxhotSoCboJK66meWuMFOcrKQwIcy6kqimfzj/9ch+SOeQpltyCGstZ0xX0bmbuM4bifXyfoQwRVrJuqNjdy1Ke53S1KZVsRXEytGrXgOJMbCzy4udssRx0wJk2dwbqJKblJco4SqNAa8CQfixRTrI4zYEHTxfuM5LTu/o4+z3almlmHO36M8oQraElpEW+vEYZxgt7e/oqM5SPCQb+Ggv9+gVlEMrpDlR6+e03lEGGbNrmf3qkUbLEgqacjx/xncMlLez4YVQXKCcJmBA6OvkKvjwu19sI5L/Gc09wXJXkj1jXvYWAj55zmBvVAsnCqbPpSr49tMbOB8zXlGsLiFU96NEG/UhbHa5JdT3uCd6YKCKQV/SIV8nbGhZdvBEw1ff4xeLGrYo4vnddFKCCrVdGEfbKHvnHlvUAGSl75DNnBTwIvjuA71s6TnjiG+ofM6q+jz4pvzWDoPYYChZOwYqu7nFydeTbKwKmlgXMNcbzwmrAZyOZ03UxZQdBEUG3rKSGSfEbcfnOZaNJtmfwrXa8sYhhhsOxfnMx2i0dP5g7n50sCOl+FfrkuvPE2CV+NaXG0FVV218lPZ14np0SW5hpdpyBa9LCQd2JtRzJqanagHqRko/1IqSBGOsyGwLLbrSG4CSLSkCy40Um/pJj1RdtnYNa2kdjELom1XW4ipUVt3/mlcEbFClhwNgxTWWvE5S9N2Wk8B0AVK2q0LLdobPULTeMwxbC5EcKl/BQZkTbFh3qtmtzD2sT95vXjGpIvyj6RolxqeEI4dXGJdOVExtG9LyhuXaZJWMfVnB/c7KUwy7D1ovXmDv7TkoutvbDClol/iv5D1BLAwQUAAIACAA2W+tIKpYPZ/4CAACXCwAAJgAAAHVuaXZlcnNhbC9odG1sX3B1Ymxpc2hpbmdfc2V0dGluZ3MueG1szZZvTxoxGMDf8ymaLr6UU+emI3cYIxiJToiwTV+Zci1cY6+9tT3wfLVPsw+2T7KnV0CIjp1GloUQ6NM+v+df+7Th0X0q0IRpw5WM8G59ByMmY0W5HEf4y+B0+xAjY4mkRCjJIiwVRkfNWpjlQ8FN0mfWwlKDACNNI7MRTqzNGkEwnU7r3GTazSqRW+CbeqzSINPMMGmZDjJBCvixRcYMnhEqAOCbKjlTa9ZqCIWe9FnRXDDEKXguuQuKiDObChz4VUMS3421yiU9UUJppMfDCL87PHaf+RpPavGUSZcS0wShE9sGoZQ7J4jo8weGEsbHCXh7sI/RlFObRHhv31FgdfCUUrJ95MRRThSkQNoZPmWWUGKJH3p7lt1bMxd4ES0kSXk8gBnkwo9wa3B7dtNrX110Ls9vB93uxaDT806UOsEqJwxWDYXgkMp1zBZ2QmItiRPwG3RGRBgWBsui+bKRkivOuTEaKgGpL7UwGoGnoojwseZEYMQtETxezFqix8yecgExON3d+kha/Aj08cYJ0YYtG5rPGJfFuPlN5YKiQuVI8DuGrEIQUZ7Cv4Sh5XSjkVZpKRXEWGQEpwxNOJsyelRmaQb8k6EbMJHmoAmbLxPMegvfc/6AhmykNHAZmcBWBTk3nl9/ETgjxjxCydzHrf5Fp9W+7Vy22tdbLkBCJ0TGL4RDCVma2Y3wSYGksnM9SEdMcsPKolBOy7kqsdVfXwbD01z4Mr91MZbQGyzJZqy8pDB/9aCy2YRMyoPoDleJhiPIoSSeCRMxHHcuc1YVGBOJlBQFIjE0KuOO9YSr3IDEH2CPNq/30OsjLsvRGG4OsKgp05WQO7t77/c/fDw4/NSoB79+/NxeqzRr4T1BnDnfw0/WNvFFI3/aDcPA9c7n27DV+b/qwr2r9tcqmbpsXw8qFandr4TrVlnVPa+y6spfG72lK6OSC9Bmxv7YQKMRPOWW0bfcNK8o/Pr712+LNyr8BqNYu33/3yD8aPHcWnlfhcGzD8AayFcf083ab1BLAwQUAAIACAA2W+tItIcUDKABAAAuBgAAHwAAAHVuaXZlcnNhbC9odG1sX3NraW5fc2V0dGluZ3MuanONlE1vwjAMhu/8CpRdJ8Q+YbuhwSQkDpPGbdohFFMq0jhKAoMh/vvq8NWk6SC+NK+evo4dOdtGs1gsYc3X5tZ9u/2Hv3cakGb1Em59XdToOenMiGwK4ywHkUlgAbIiZMaFgZO+OyMxZyad62TzSb6mZMjwZFYSVcRCRzQT0VYR7SeirWOJf49go1TVvqJSnydLa1G2EpQWpG1J1Dl3DLt5d6tcYADjCvQFdMYT8Ew7btWRZ8enDkWZSzBXXG5GmGJrwpNFqnEpp3X55xsFurjxxR5ov3TeBp6dyIwdWsjDxIMuRT2pNBgDh7zPA4ooLPgERMm37dY/qGdcLSigV5nJ7JHu3VGUacVTqHSp26PwMVl4VbrZoahyFtZ2TzzcU3iE4BvQFav+I4UHolqqKy5QaUypIxW02vMTKpBPM5keUrcpohwdlmzruncu1B2/z7wRwmCE5pGJzOsejium3kYH1wRZR7GZFzExlhcjmor9HDyQx9PY8Bmh/VeTcWt5Ms+L16F4GanjYIpv0EM5QxJyrhegx4iiqOf70snD5I3dH1BLAwQUAAIACAA2W+t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2W+tI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NlvrSD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3W+tIzZF56aEOAADyXgAAFwAAAHVuaXZlcnNhbC91bml2ZXJzYWwucG5n7dx5VNLbvgBwy6HJTnUalDJJTbunCdRKKZRs0DzZeE3rlIJD0mm4ZJSCMaTlTdPkqCl4NGny1r1mZB0PDihiKVEG1dXMVMggKRIRUQEZfpfee2sd1Hfe/2+tH2vxc/32z9+ePpu9v/ufnbl3d8jsmYtn2tjYzA7dsW2/jY1dmI2NbeJ0B0uKecvqEMufKfj9IVtsHghdvlhu7LBBu4JsbCpps4wx9pb7Gad3HMLb2Hz35Nt3Ch93L97GJvpy6LagcEK0sodLK2m/2ZIIdFy79ipXeGtL+I6f3ctu3tgRFHRxW5zg1o5jedW+S1F5N+q1y3YPvDiPHeWI+oU+LzSVl6pjOr6qEcwqFcnUOtbc09eVLCEna7VcwDSAoxq6RAAnZeQ5SnhhioMzZtyFQndIAJzXxK/LVbKdNFSjhgkYo8yy7dDXWZP+N8fZ+VQ8xYBgcMiGiNX7ZkEwE/K7IW48tlzalQWlGivN8JxwL9XtYJ9GG1tH+B+XVzGY3/KcpOc2ruVIm3oen0+YkAfm1LfnaKqpChN7pnn8u98uxthvz5+/qV2N8MA+nfB8M30Kz9KXcyfVDIPdDFeH9uanTWqUXf6DGbkChmFiPZb5YWJuuf8rY2L5cExMXqSnp7DIe2LDjjY2bdsePm9S2Y1Nd8ozfrgxUDyh7NTuC+mZV+65T+yhxgvpodEF1/yxLZNbN2v+wn3b4ycxzsp/4P6PC7W4iY07Y7vIa+WtK88mdeMiL+KB/R9LIBPToxxWh4VvW5g7qZtWh9VeYUxVNExs3bPZBxn3Mla6T3I6yJAdCM3EJ0xMPwt5CN8378C2iQU4P4R/WRk78x4IAUKAECAECAFCgBAgBAgBQoAQIAQIAUKAECAECAFCgBAgBAgBQoAQIAQIAUKAECAECAFCgBAgBAgBQoAQIAQIAUKAECAECAFCgBAgBAgBQoAQIAQIAUKAECAECAFCgBAgBAgBQoAQIAQIAUKAECAECAFCgBAgBAgBQoAQIAQIAUKAECDE/0+IRkrMkEkrkej5kImFWy4A9kP6k8EZvP/llL33FzCxMXExTyc92mSblrlnJnPBpMYsYzAOFR3ynlQD05+D/FmyT9m1ScnuttF5tmF2wanhNyd0y2LH6V5pmZimSVWlqdeHNZhGu+r2oEzDA59e0JNV9VpxzyYVB48HsvnrXSWEEql6QxsMFVJAH1dgtaRxVN+/JpAeMMZo0fSoRUzz8N3PCJVOT1P5coHXUNUiieq9SC9NFxT74QbEZG1P8azl2igxgSNNNKQ/wbmOH/asVFyDvi8BeAW4BcUi5UtR7AKlOlCk1Btz8ZCLmR4ooF3fL3Gdlr8nUC871JxHrJYmQhEl/GjRkdqzav8U6jzUxzbDoBXU5gSM0W2somHLxx0LDtaLQqDk30jCTWLsSGLp1y5+T+DoXvfvvERVwVf59WP2n95/Lbq904nmYUjHnWOJB5BWPfh5A9y8eezinEBdT0saBBEhZJ5wRIxV85ei+uiyjIuC19NSslTsJs2Cr0UelixuG5w0BX/FyS9aDb7WRt37QrbOZaQS+u/nzXEAga1Tt0SxhL2fu+zzX0byyFdGWnPLsvi5po/JC+q0+AdWnTMMcUZ3fVzEfIeWeleQ0FI+p4pGHP5ac194nBMF77TLv1v7ub2Z4ELmZrDCCJvmW70qc2h54UsRodnxQHfiUdk/S0+Y36KEhJ+FitU5lnfnhQm3bEw3DrSyUWY1zSmyy2Nv/R5z8UVf61+00sGSgWy4TVPVTgbeukl/oBrVkStYwriRJN5yRy+o5banPJI1YB7r4IqjFs+IoA+FZ6wlutxNEZTJTw/Pml/hepdtoNqNO2sS9yEL1lCtm3OOqUB0xgH+5aKLfLP6byYpeaQ9cs4VL+4heCdKLXYdJuPOP0tH2omg5sHLdVSjFMpNOcYkj3ZuZ16YQ3SRU8xy1xeERnmDyJMWR/Wjl/JGvStcL7MNL2nWo/V72w5zcQh0iDP8qyT5XHCHsRKnjoOaio+LrhdjzmBifL7TK7vYwCl7KRBYBdd/O+FTY7ja3ExGV494z6NBschCfIzsPU9Wp2qoW+L9xY3pUq4ZTOIirGeTzbEf3Kjpg7qtvSaUtMBBgxAZVFygnE2Tp0Ipul7gfPRZhTQb2FAKE9ISj1egAt8SuGrVMPGtIvsNzU9MRRaq8d0Uid6ZL4ozatUaf61mKQ4q9xM3BPDVEj5/KUBGsgK0JlhAlp4AHRoJs8u35cU7ZM6DDhwOz6YrTnLJ+k/0FXFNcW6uO0IeMiSjq66ruayFYS2iU5QltF436mORAsnpweVY//JOt1mG5kL6pVQ9WUjuaYHMbtE8xEta8E3tfIgIxje0ys8Y5Ps1BbN9g5ej6O0QT+gJQPPOoUTNIZCKgVOGEn3bquAW6CMarkue41GajdMgha6Kj0RdLvPfZWjRNvghu/x9z/vY82YM1GXjnTi01XOCSNBbd2d6PU77myiBtB+9eFeEvFdJwVuveKkeDtFciunGQR/gFTEwk7kqQznfAAn7XaQJ7mawfmTcjDOQdwfQSqjT66Nw2apNDVflkSFbGs3kCOxZAb9EFMQX4SgAnidroKG4Ih2RJs/xdVY+eYWUKJceGarWSrDvDl4XmZVpAndGa/uzxkT0XMa5k3W1zst2H+C1e0Z9f7QvT9bN3UNu3enKp/hs+LH3gvkXet/9/xpaueNPfCVkcxfKwz8zymlqjiIcDgFMGpFltlLELgzrU8QuCQlGQiRrTVnrLVULJbwz3zRlb6Pb5avjRPiSrGt/ZX2ojoBDNkTIPRgnpwrM8N29Rf4OZsPpU+hbj1amle+s/YQ5o6i8umf4MmlpfjuRUCdxsZ7cP2Sk7kxrNFuY8NJMgw7791/Ul592YXxKh0WsukoqsyYcMTIz9dRyRvk1Pem4Q/qJCi0MwYRQWuKWYOFc83Odqpwu64909/3+qqou6v5JaEdVmkDnneP8voGWLoiN8UllmTcw9PYnE34u3knj/5TUj0YlKebjKPtLx7RxqJz2FT8NpdQtqNBqiz2tF5cSn4cppWdkSnmDY5MxrUwzwzQKc4C4xXA2xhiQx0glaknIunfmx1G01lc+5gB0zuOx/XO1JpcIplMIxXx36huCUSMPoJTKF3kZmF8phIfkH4Q19O7pXlyS95s1T5Vl/anRZ/5JWzg9Z21YH82P5zctXz2DovDcKI/4S/me4zhtsZt1bVy8B8XnVVHDVahRUQj/19i1YaPUwy/Nnghf135po8ITIeV3U7zb9GdKTJLl+Uho9PV9Q5W/U4+hpC2ko82k0JeUmEdjui4Y0VuIBdiqfidkOY3OIVvGEI0uuwQTFM0VvkwfdVq3IlxLzi1t9+xJ/iI/Lg981c8tFMTZ31n4TBmZLQ7O11fttkyM5ZqhJC7ReuZohA/SucZP+9IEZPTp4bYOeJHIVkvdKcyFHamN+pcLWUwcIHYqNJgR0kBbF7sXWzcXMZJXYgg0G3dubSk6ufW1ec5bVtX/jKJLvHiDH+9+dOFjUxPr7o+dTx/X3rmdwYYBNQUYH1fDaGvwOghwnmIfz3uKi18FiIXT/6jHVkcOST8U9Dq+yhGhZctaUd2l5Vl4mKAz5FrNaoiKO/a+qFx+pRx/mAwcgENwkkBVDyxs1NL+xHhO9zHzUTfN0Z0aeT10yREPhuP88seIkST0k3hLjOGQcUq9yWmXw68Q+9+p7GHP1GVBSHiPk8eDkTc32uO6g/PxsPqNi39Zm6o06HYVWs0Du20lFIOynvrki6KmlZBHRVc7Z2WoAw1cQYLdBX06hk9LXOnaCvxOdvRY1gqUktY8O4HqKIECbcRsel+rs48YV9JRw1T5s9TIFA4ZtZoBxRp87hAb5lwN0ahpB1rhiQLWtDRBKsYHvduHqaNN3cBdPKTTkpa+JRkU67HlWT+Rp6okgTYlxSmmCF48ssU0ta877tD1y+xkc7DcEin90Xll/z1lFYSOlfRHiKnnotlD/syhRJJlRXNqzksstKxpxOe2G2vjq1XeV9/4oelJA18zssv45llTAw6M1MmQLL3gN1qYpnUtgtYuHU7i5o4bI+LGu0zKT067IpjT6EgcSSiRW0KhGv/C6V51LOyjNHihS9yW38iZwulTpFQR1+H4iHdLF85eXeXKrzkYG/PRr7IAgcNe+mPi8J5NGuRNO/A6/lxSSCnLHC3GGiv86Q0LsKW30wWpdBlyA+NwkPGIK1+RmFInCR836VxL9cOJkZ+/FiFH8bwTVE67nFdFNR4e00lImpdn7j/cCOPFzw9rSZO9d0JSstvLCC6USjREnRRsFQT4J2BIs7NOoER1BTSuT+IqmuY9TWqJCg4GqqKvtxPqMI9meElHdnU0VHuwbg7555iaku2qtYmF1ovX4AJR5QPTkaFnfPQh1JB3qcHgQhTWb7yrH/VnIJvHehc7nY3vTFTWvCU4SvkHo3L4vU7DBfOsu+FbaPaCDmOZp8k6CGvPD8flsDorfbzF8s/88zkqvwHCOQdBlxQzdORF9+vn66LlZ6/uuaP2zu/YS3TphFFmpKi+nrSOFH1PK1EMc4Xtk1w5RzRiiV0fB2zcuyNQa8nBJTdK+iFv62gDmetch08WWtEqIc5UuOkIen0iep3/WIkWEchELd6Zl9r0WvTSn5E9h1Qx8iT34g7JiqgklwB/VfJ5rq5mfvK4aH6VreiLvj9Xzv2CF48ygef8UaWTfb5s2mADhRc7cSuZKk/YDO80rkGIlEPIaO6HifuU00stOxjM0D309ncrFOcC910vxx8dl0fp2wsYd8Z0r0k7nIe+gx8vQymn/xLoPXHrZykW7ZgdMfQRDYzRbdWhvD87uNyyE8n/v54nA4aXz2U/c09nw9qknIkbwOpdtrdzs3Eoy4KglABmdt4dr0lbvs0Vqa+D+9iAQ74aarYEe90mnZRWNe32QE9CDx42kD6+3h9+dQieBdkVb1BSbd5hbP0kkeQMG8sndPvubQ+2YNL+A1BLAwQUAAIACAA3W+tIle6RfksAAABrAAAAGwAAAHVuaXZlcnNhbC91bml2ZXJzYWwucG5nLnhtbLOxr8jNUShLLSrOzM+zVTLUM1Cyt+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tIvnzWSLkCAABRCgAAIQAAAAAAAAABAAAAAAANCAAAdW5pdmVyc2FsL2ZsYXNoX3NraW5fc2V0dGluZ3MueG1sUEsBAgAAFAACAAgANlvrSCqWD2f+AgAAlwsAACYAAAAAAAAAAQAAAAAABQsAAHVuaXZlcnNhbC9odG1sX3B1Ymxpc2hpbmdfc2V0dGluZ3MueG1sUEsBAgAAFAACAAgANlvrSLSHFAygAQAALgYAAB8AAAAAAAAAAQAAAAAARw4AAHVuaXZlcnNhbC9odG1sX3NraW5fc2V0dGluZ3MuanNQSwECAAAUAAIACAA2W+tIPTwv0cEAAADlAQAAGgAAAAAAAAABAAAAAAAkEAAAdW5pdmVyc2FsL2kxOG5fcHJlc2V0cy54bWxQSwECAAAUAAIACAA2W+tIlBOzImkAAABuAAAAHAAAAAAAAAABAAAAAAAdEQAAdW5pdmVyc2FsL2xvY2FsX3NldHRpbmdzLnhtbFBLAQIAABQAAgAIAESUV0cjtE77+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SwAAAGsAAAAbAAAAAAAAAAEAAAAAAHIlAAB1bml2ZXJzYWwvdW5pdmVyc2FsLnBuZy54bWxQSwUGAAAAAAsACwBJAwAA9iUAAAAA"/>
  <p:tag name="ISPRING_SCORM_ENDPOINT" val="&lt;endpoint&gt;&lt;enable&gt;0&lt;/enable&gt;&lt;lrs&gt;http://&lt;/lrs&gt;&lt;auth&gt;0&lt;/auth&gt;&lt;login&gt;&lt;/login&gt;&lt;password&gt;&lt;/password&gt;&lt;key&gt;&lt;/key&gt;&lt;name&gt;&lt;/name&gt;&lt;email&gt;&lt;/email&gt;&lt;/endpoint&gt;&#10;"/>
  <p:tag name="ISPRING_PRESENTATION_TITLE" val="导出1"/>
  <p:tag name="ISLIDE.GUIDESSETTING" val="{&quot;Id&quot;:&quot;GuidesStyle_None&quot;,&quot;Name&quot;:&quot;无&quot;,&quot;HeaderHeight&quot;:0.0,&quot;FooterHeight&quot;:0.0,&quot;SideMargin&quot;:0.0,&quot;TopMargin&quot;:0.0,&quot;BottomMargin&quot;:0.0,&quot;IntervalMargin&quot;:0.0}"/>
</p:tagLst>
</file>

<file path=ppt/tags/tag6.xml><?xml version="1.0" encoding="utf-8"?>
<p:tagLst xmlns:p="http://schemas.openxmlformats.org/presentationml/2006/main">
  <p:tag name="KSO_WM_DIAGRAM_VIRTUALLY_FRAME" val="{&quot;height&quot;:257.2,&quot;left&quot;:3.9,&quot;top&quot;:236,&quot;width&quot;:429.35}"/>
</p:tagLst>
</file>

<file path=ppt/tags/tag7.xml><?xml version="1.0" encoding="utf-8"?>
<p:tagLst xmlns:p="http://schemas.openxmlformats.org/presentationml/2006/main">
  <p:tag name="KSO_WM_DIAGRAM_VIRTUALLY_FRAME" val="{&quot;height&quot;:257.2,&quot;left&quot;:3.9,&quot;top&quot;:236,&quot;width&quot;:429.35}"/>
</p:tagLst>
</file>

<file path=ppt/tags/tag8.xml><?xml version="1.0" encoding="utf-8"?>
<p:tagLst xmlns:p="http://schemas.openxmlformats.org/presentationml/2006/main">
  <p:tag name="KSO_WM_DIAGRAM_VIRTUALLY_FRAME" val="{&quot;height&quot;:257.2,&quot;left&quot;:3.9,&quot;top&quot;:236,&quot;width&quot;:429.35}"/>
</p:tagLst>
</file>

<file path=ppt/tags/tag9.xml><?xml version="1.0" encoding="utf-8"?>
<p:tagLst xmlns:p="http://schemas.openxmlformats.org/presentationml/2006/main">
  <p:tag name="KSO_WM_DIAGRAM_VIRTUALLY_FRAME" val="{&quot;height&quot;:257.2,&quot;left&quot;:3.9,&quot;top&quot;:236,&quot;width&quot;:429.35}"/>
</p:tagLst>
</file>

<file path=ppt/theme/theme1.xml><?xml version="1.0" encoding="utf-8"?>
<a:theme xmlns:a="http://schemas.openxmlformats.org/drawingml/2006/main" name="1_默认设计模板">
  <a:themeElements>
    <a:clrScheme name="自定义 77">
      <a:dk1>
        <a:srgbClr val="313D4D"/>
      </a:dk1>
      <a:lt1>
        <a:srgbClr val="FFFFFF"/>
      </a:lt1>
      <a:dk2>
        <a:srgbClr val="768395"/>
      </a:dk2>
      <a:lt2>
        <a:srgbClr val="F0F0F0"/>
      </a:lt2>
      <a:accent1>
        <a:srgbClr val="BA1E34"/>
      </a:accent1>
      <a:accent2>
        <a:srgbClr val="313D4D"/>
      </a:accent2>
      <a:accent3>
        <a:srgbClr val="425268"/>
      </a:accent3>
      <a:accent4>
        <a:srgbClr val="818181"/>
      </a:accent4>
      <a:accent5>
        <a:srgbClr val="A5A5A5"/>
      </a:accent5>
      <a:accent6>
        <a:srgbClr val="C9C9C9"/>
      </a:accent6>
      <a:hlink>
        <a:srgbClr val="818181"/>
      </a:hlink>
      <a:folHlink>
        <a:srgbClr val="425268"/>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txDef>
      <a:spPr>
        <a:noFill/>
      </a:spPr>
      <a:bodyPr wrap="square" rtlCol="0">
        <a:spAutoFit/>
      </a:bodyPr>
      <a:lstStyle>
        <a:defPPr algn="l">
          <a:defRPr/>
        </a:defPPr>
      </a:lstStyle>
    </a:tx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标准五色模板文件</Template>
  <TotalTime>0</TotalTime>
  <Words>14609</Words>
  <Application>WPS 演示</Application>
  <PresentationFormat>自定义</PresentationFormat>
  <Paragraphs>765</Paragraphs>
  <Slides>18</Slides>
  <Notes>18</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Arial</vt:lpstr>
      <vt:lpstr>宋体</vt:lpstr>
      <vt:lpstr>Wingdings</vt:lpstr>
      <vt:lpstr>微软雅黑</vt:lpstr>
      <vt:lpstr>仿宋_GB2312</vt:lpstr>
      <vt:lpstr>仿宋</vt:lpstr>
      <vt:lpstr>Calibri</vt:lpstr>
      <vt:lpstr>等线</vt:lpstr>
      <vt:lpstr>黑体</vt:lpstr>
      <vt:lpstr>Arial Unicode MS</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墨迪</cp:lastModifiedBy>
  <cp:revision>262</cp:revision>
  <dcterms:created xsi:type="dcterms:W3CDTF">2021-11-23T10:25:00Z</dcterms:created>
  <dcterms:modified xsi:type="dcterms:W3CDTF">2025-06-24T09:45:57Z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58FDC8EC43CE4FA0904DA06F144E27D2_13</vt:lpwstr>
  </property>
</Properties>
</file>