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2.xml" ContentType="application/vnd.openxmlformats-officedocument.presentationml.notesSlide+xml"/>
  <Override PartName="/ppt/tags/tag20.xml" ContentType="application/vnd.openxmlformats-officedocument.presentationml.tags+xml"/>
  <Override PartName="/ppt/notesSlides/notesSlide3.xml" ContentType="application/vnd.openxmlformats-officedocument.presentationml.notesSlide+xml"/>
  <Override PartName="/ppt/tags/tag21.xml" ContentType="application/vnd.openxmlformats-officedocument.presentationml.tags+xml"/>
  <Override PartName="/ppt/notesSlides/notesSlide4.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5.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6.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7.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8.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9.xml" ContentType="application/vnd.openxmlformats-officedocument.presentationml.notesSlide+xml"/>
  <Override PartName="/ppt/tags/tag3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12.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13.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notesSlides/notesSlide14.xml" ContentType="application/vnd.openxmlformats-officedocument.presentationml.notesSlide+xml"/>
  <Override PartName="/ppt/tags/tag51.xml" ContentType="application/vnd.openxmlformats-officedocument.presentationml.tags+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2.xml" ContentType="application/vnd.openxmlformats-officedocument.presentationml.tags+xml"/>
  <Override PartName="/ppt/tags/tag5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handoutMasterIdLst>
    <p:handoutMasterId r:id="rId21"/>
  </p:handoutMasterIdLst>
  <p:sldIdLst>
    <p:sldId id="796" r:id="rId2"/>
    <p:sldId id="736" r:id="rId3"/>
    <p:sldId id="2263" r:id="rId4"/>
    <p:sldId id="2248" r:id="rId5"/>
    <p:sldId id="2262" r:id="rId6"/>
    <p:sldId id="2265" r:id="rId7"/>
    <p:sldId id="2266" r:id="rId8"/>
    <p:sldId id="2267" r:id="rId9"/>
    <p:sldId id="2268" r:id="rId10"/>
    <p:sldId id="2256" r:id="rId11"/>
    <p:sldId id="2243" r:id="rId12"/>
    <p:sldId id="2246" r:id="rId13"/>
    <p:sldId id="2247" r:id="rId14"/>
    <p:sldId id="2261" r:id="rId15"/>
    <p:sldId id="2249" r:id="rId16"/>
    <p:sldId id="2250" r:id="rId17"/>
    <p:sldId id="2259" r:id="rId18"/>
    <p:sldId id="2244" r:id="rId19"/>
  </p:sldIdLst>
  <p:sldSz cx="12196763" cy="6858000"/>
  <p:notesSz cx="6858000" cy="9144000"/>
  <p:custDataLst>
    <p:tags r:id="rId22"/>
  </p:custDataLst>
  <p:defaultTex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1AFF"/>
    <a:srgbClr val="0070C0"/>
    <a:srgbClr val="F4CF89"/>
    <a:srgbClr val="F6E558"/>
    <a:srgbClr val="C01347"/>
    <a:srgbClr val="4EA0D8"/>
    <a:srgbClr val="F8F8FA"/>
    <a:srgbClr val="A4CAD9"/>
    <a:srgbClr val="BF1F35"/>
    <a:srgbClr val="D626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0867" autoAdjust="0"/>
  </p:normalViewPr>
  <p:slideViewPr>
    <p:cSldViewPr snapToObjects="1" showGuides="1">
      <p:cViewPr>
        <p:scale>
          <a:sx n="60" d="100"/>
          <a:sy n="60" d="100"/>
        </p:scale>
        <p:origin x="-1950" y="-1026"/>
      </p:cViewPr>
      <p:guideLst>
        <p:guide orient="horz" pos="2160"/>
        <p:guide pos="3841"/>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208"/>
    </p:cViewPr>
  </p:sorterViewPr>
  <p:notesViewPr>
    <p:cSldViewPr snapToObjects="1">
      <p:cViewPr varScale="1">
        <p:scale>
          <a:sx n="69" d="100"/>
          <a:sy n="69" d="100"/>
        </p:scale>
        <p:origin x="-2838" y="-90"/>
      </p:cViewPr>
      <p:guideLst>
        <p:guide orient="horz" pos="2684"/>
        <p:guide pos="213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90B09E37-4DC4-4BC3-8057-9DA7425C4B18}" type="doc">
      <dgm:prSet loTypeId="urn:microsoft.com/office/officeart/2005/8/layout/cycle6#1" loCatId="cycle" qsTypeId="urn:microsoft.com/office/officeart/2005/8/quickstyle/simple1#2" qsCatId="simple" csTypeId="urn:microsoft.com/office/officeart/2005/8/colors/accent1_2#1" csCatId="accent1" phldr="1"/>
      <dgm:spPr/>
      <dgm:t>
        <a:bodyPr/>
        <a:lstStyle/>
        <a:p>
          <a:endParaRPr lang="zh-CN" altLang="en-US"/>
        </a:p>
      </dgm:t>
    </dgm:pt>
    <dgm:pt modelId="{F6E51B5C-AF2A-4BD1-9DE7-2213521EE961}">
      <dgm:prSet phldrT="[文本]" custT="1"/>
      <dgm:spPr>
        <a:gradFill flip="none" rotWithShape="0">
          <a:gsLst>
            <a:gs pos="0">
              <a:srgbClr val="FF0000">
                <a:shade val="30000"/>
                <a:satMod val="115000"/>
              </a:srgbClr>
            </a:gs>
            <a:gs pos="50000">
              <a:srgbClr val="FF0000">
                <a:shade val="67500"/>
                <a:satMod val="115000"/>
              </a:srgbClr>
            </a:gs>
            <a:gs pos="100000">
              <a:srgbClr val="FF0000">
                <a:shade val="100000"/>
                <a:satMod val="115000"/>
              </a:srgbClr>
            </a:gs>
          </a:gsLst>
          <a:lin ang="0" scaled="1"/>
          <a:tileRect/>
        </a:gradFill>
        <a:ln>
          <a:noFill/>
        </a:ln>
        <a:effectLst>
          <a:outerShdw blurRad="50800" dist="38100" dir="2700000" algn="tl" rotWithShape="0">
            <a:prstClr val="black">
              <a:alpha val="40000"/>
            </a:prstClr>
          </a:outerShdw>
        </a:effectLst>
      </dgm:spPr>
      <dgm:t>
        <a:bodyPr/>
        <a:lstStyle/>
        <a:p>
          <a:pPr>
            <a:lnSpc>
              <a:spcPct val="100000"/>
            </a:lnSpc>
          </a:pPr>
          <a:r>
            <a:rPr lang="en-US" sz="1800" b="1" dirty="0">
              <a:solidFill>
                <a:schemeClr val="bg1"/>
              </a:solidFill>
              <a:effectLst>
                <a:outerShdw blurRad="38100" dist="38100" dir="2700000" algn="tl">
                  <a:srgbClr val="000000">
                    <a:alpha val="43137"/>
                  </a:srgbClr>
                </a:outerShdw>
              </a:effectLst>
            </a:rPr>
            <a:t>Customer-centric</a:t>
          </a:r>
        </a:p>
      </dgm:t>
    </dgm:pt>
    <dgm:pt modelId="{1636D0B9-AAEA-453F-86D1-467EFAEEB93E}" type="parTrans" cxnId="{E614B608-9278-4428-BF1F-29C96F5F10FF}">
      <dgm:prSet/>
      <dgm:spPr/>
      <dgm:t>
        <a:bodyPr/>
        <a:lstStyle/>
        <a:p>
          <a:endParaRPr lang="zh-CN" altLang="en-US" sz="1800" b="1">
            <a:solidFill>
              <a:srgbClr val="002060"/>
            </a:solidFill>
          </a:endParaRPr>
        </a:p>
      </dgm:t>
    </dgm:pt>
    <dgm:pt modelId="{F4720900-052C-4275-A05E-F6AF71788C56}" type="sibTrans" cxnId="{E614B608-9278-4428-BF1F-29C96F5F10FF}">
      <dgm:prSet/>
      <dgm:spPr>
        <a:ln w="28575">
          <a:solidFill>
            <a:schemeClr val="accent3"/>
          </a:solidFill>
        </a:ln>
      </dgm:spPr>
      <dgm:t>
        <a:bodyPr/>
        <a:lstStyle/>
        <a:p>
          <a:endParaRPr lang="zh-CN" altLang="en-US" sz="1800" b="1">
            <a:solidFill>
              <a:srgbClr val="002060"/>
            </a:solidFill>
          </a:endParaRPr>
        </a:p>
      </dgm:t>
    </dgm:pt>
    <dgm:pt modelId="{29D74709-3835-4910-8755-E1320F7B4CEB}">
      <dgm:prSet phldrT="[文本]" custT="1"/>
      <dgm:spPr>
        <a:gradFill flip="none" rotWithShape="0">
          <a:gsLst>
            <a:gs pos="0">
              <a:srgbClr val="FF0000">
                <a:shade val="30000"/>
                <a:satMod val="115000"/>
              </a:srgbClr>
            </a:gs>
            <a:gs pos="50000">
              <a:srgbClr val="FF0000">
                <a:shade val="67500"/>
                <a:satMod val="115000"/>
              </a:srgbClr>
            </a:gs>
            <a:gs pos="100000">
              <a:srgbClr val="FF0000">
                <a:shade val="100000"/>
                <a:satMod val="115000"/>
              </a:srgbClr>
            </a:gs>
          </a:gsLst>
          <a:lin ang="0" scaled="1"/>
          <a:tileRect/>
        </a:gradFill>
        <a:ln>
          <a:noFill/>
        </a:ln>
        <a:effectLst>
          <a:outerShdw blurRad="50800" dist="38100" dir="2700000" algn="tl" rotWithShape="0">
            <a:prstClr val="black">
              <a:alpha val="40000"/>
            </a:prstClr>
          </a:outerShdw>
        </a:effectLst>
      </dgm:spPr>
      <dgm:t>
        <a:bodyPr/>
        <a:lstStyle/>
        <a:p>
          <a:r>
            <a:rPr lang="en-US" sz="1800" b="1" dirty="0">
              <a:solidFill>
                <a:schemeClr val="bg1"/>
              </a:solidFill>
              <a:effectLst>
                <a:outerShdw blurRad="38100" dist="38100" dir="2700000" algn="tl">
                  <a:srgbClr val="000000">
                    <a:alpha val="43137"/>
                  </a:srgbClr>
                </a:outerShdw>
              </a:effectLst>
            </a:rPr>
            <a:t>Planning process</a:t>
          </a:r>
        </a:p>
      </dgm:t>
    </dgm:pt>
    <dgm:pt modelId="{609CA764-1639-4E65-A0DB-FF5DAFCB0400}" type="parTrans" cxnId="{0D2DED8F-90CE-4A1F-9460-538E3827C4E6}">
      <dgm:prSet/>
      <dgm:spPr/>
      <dgm:t>
        <a:bodyPr/>
        <a:lstStyle/>
        <a:p>
          <a:endParaRPr lang="zh-CN" altLang="en-US" sz="1800" b="1">
            <a:solidFill>
              <a:srgbClr val="002060"/>
            </a:solidFill>
          </a:endParaRPr>
        </a:p>
      </dgm:t>
    </dgm:pt>
    <dgm:pt modelId="{06106755-45EA-451D-92F6-073E31D1C68B}" type="sibTrans" cxnId="{0D2DED8F-90CE-4A1F-9460-538E3827C4E6}">
      <dgm:prSet/>
      <dgm:spPr>
        <a:ln w="28575">
          <a:solidFill>
            <a:schemeClr val="accent3"/>
          </a:solidFill>
        </a:ln>
      </dgm:spPr>
      <dgm:t>
        <a:bodyPr/>
        <a:lstStyle/>
        <a:p>
          <a:endParaRPr lang="zh-CN" altLang="en-US" sz="1800" b="1">
            <a:solidFill>
              <a:srgbClr val="002060"/>
            </a:solidFill>
          </a:endParaRPr>
        </a:p>
      </dgm:t>
    </dgm:pt>
    <dgm:pt modelId="{3E815590-58F4-4996-8D97-30CC71E6A115}">
      <dgm:prSet phldrT="[文本]" custT="1"/>
      <dgm:spPr>
        <a:gradFill flip="none" rotWithShape="0">
          <a:gsLst>
            <a:gs pos="0">
              <a:srgbClr val="FF0000">
                <a:shade val="30000"/>
                <a:satMod val="115000"/>
              </a:srgbClr>
            </a:gs>
            <a:gs pos="50000">
              <a:srgbClr val="FF0000">
                <a:shade val="67500"/>
                <a:satMod val="115000"/>
              </a:srgbClr>
            </a:gs>
            <a:gs pos="100000">
              <a:srgbClr val="FF0000">
                <a:shade val="100000"/>
                <a:satMod val="115000"/>
              </a:srgbClr>
            </a:gs>
          </a:gsLst>
          <a:lin ang="0" scaled="1"/>
          <a:tileRect/>
        </a:gradFill>
        <a:ln>
          <a:noFill/>
        </a:ln>
        <a:effectLst>
          <a:outerShdw blurRad="50800" dist="38100" dir="2700000" algn="tl" rotWithShape="0">
            <a:prstClr val="black">
              <a:alpha val="40000"/>
            </a:prstClr>
          </a:outerShdw>
        </a:effectLst>
      </dgm:spPr>
      <dgm:t>
        <a:bodyPr/>
        <a:lstStyle/>
        <a:p>
          <a:r>
            <a:rPr lang="en-US" sz="1800" b="1" dirty="0">
              <a:solidFill>
                <a:schemeClr val="bg1"/>
              </a:solidFill>
              <a:effectLst>
                <a:outerShdw blurRad="38100" dist="38100" dir="2700000" algn="tl">
                  <a:srgbClr val="000000">
                    <a:alpha val="43137"/>
                  </a:srgbClr>
                </a:outerShdw>
              </a:effectLst>
            </a:rPr>
            <a:t>Process management</a:t>
          </a:r>
        </a:p>
      </dgm:t>
    </dgm:pt>
    <dgm:pt modelId="{320F67F0-619F-4598-AB8F-A37E3E2BF235}" type="parTrans" cxnId="{EABA8968-8A47-4CB1-8A89-08EEC5B525AA}">
      <dgm:prSet/>
      <dgm:spPr/>
      <dgm:t>
        <a:bodyPr/>
        <a:lstStyle/>
        <a:p>
          <a:endParaRPr lang="zh-CN" altLang="en-US" sz="1800" b="1">
            <a:solidFill>
              <a:srgbClr val="002060"/>
            </a:solidFill>
          </a:endParaRPr>
        </a:p>
      </dgm:t>
    </dgm:pt>
    <dgm:pt modelId="{26834773-2FC3-4354-900E-D340FF55C46E}" type="sibTrans" cxnId="{EABA8968-8A47-4CB1-8A89-08EEC5B525AA}">
      <dgm:prSet/>
      <dgm:spPr>
        <a:ln w="28575">
          <a:solidFill>
            <a:schemeClr val="accent3"/>
          </a:solidFill>
        </a:ln>
      </dgm:spPr>
      <dgm:t>
        <a:bodyPr/>
        <a:lstStyle/>
        <a:p>
          <a:endParaRPr lang="zh-CN" altLang="en-US" sz="1800" b="1">
            <a:solidFill>
              <a:srgbClr val="002060"/>
            </a:solidFill>
          </a:endParaRPr>
        </a:p>
      </dgm:t>
    </dgm:pt>
    <dgm:pt modelId="{39B4D574-FD27-41FD-9010-6DD791A9B1DF}">
      <dgm:prSet phldrT="[文本]" custT="1"/>
      <dgm:spPr>
        <a:gradFill flip="none" rotWithShape="0">
          <a:gsLst>
            <a:gs pos="0">
              <a:srgbClr val="FF0000">
                <a:shade val="30000"/>
                <a:satMod val="115000"/>
              </a:srgbClr>
            </a:gs>
            <a:gs pos="50000">
              <a:srgbClr val="FF0000">
                <a:shade val="67500"/>
                <a:satMod val="115000"/>
              </a:srgbClr>
            </a:gs>
            <a:gs pos="100000">
              <a:srgbClr val="FF0000">
                <a:shade val="100000"/>
                <a:satMod val="115000"/>
              </a:srgbClr>
            </a:gs>
          </a:gsLst>
          <a:lin ang="0" scaled="1"/>
          <a:tileRect/>
        </a:gradFill>
        <a:ln>
          <a:noFill/>
        </a:ln>
        <a:effectLst>
          <a:outerShdw blurRad="50800" dist="38100" dir="2700000" algn="tl" rotWithShape="0">
            <a:prstClr val="black">
              <a:alpha val="40000"/>
            </a:prstClr>
          </a:outerShdw>
        </a:effectLst>
      </dgm:spPr>
      <dgm:t>
        <a:bodyPr/>
        <a:lstStyle/>
        <a:p>
          <a:r>
            <a:rPr lang="en-US" sz="1800" b="1" dirty="0">
              <a:solidFill>
                <a:schemeClr val="bg1"/>
              </a:solidFill>
              <a:effectLst>
                <a:outerShdw blurRad="38100" dist="38100" dir="2700000" algn="tl">
                  <a:srgbClr val="000000">
                    <a:alpha val="43137"/>
                  </a:srgbClr>
                </a:outerShdw>
              </a:effectLst>
            </a:rPr>
            <a:t>Process improvement</a:t>
          </a:r>
        </a:p>
      </dgm:t>
    </dgm:pt>
    <dgm:pt modelId="{55043C5B-FC46-4454-BD7D-7C2BB14DB91C}" type="parTrans" cxnId="{2CEDC52D-E349-450C-B93F-990FB905CEA0}">
      <dgm:prSet/>
      <dgm:spPr/>
      <dgm:t>
        <a:bodyPr/>
        <a:lstStyle/>
        <a:p>
          <a:endParaRPr lang="zh-CN" altLang="en-US" sz="1800" b="1">
            <a:solidFill>
              <a:srgbClr val="002060"/>
            </a:solidFill>
          </a:endParaRPr>
        </a:p>
      </dgm:t>
    </dgm:pt>
    <dgm:pt modelId="{12FBD52A-0634-4543-9347-A3C661DE18B8}" type="sibTrans" cxnId="{2CEDC52D-E349-450C-B93F-990FB905CEA0}">
      <dgm:prSet/>
      <dgm:spPr>
        <a:ln w="28575">
          <a:solidFill>
            <a:schemeClr val="accent3"/>
          </a:solidFill>
        </a:ln>
      </dgm:spPr>
      <dgm:t>
        <a:bodyPr/>
        <a:lstStyle/>
        <a:p>
          <a:endParaRPr lang="zh-CN" altLang="en-US" sz="1800" b="1">
            <a:solidFill>
              <a:srgbClr val="002060"/>
            </a:solidFill>
          </a:endParaRPr>
        </a:p>
      </dgm:t>
    </dgm:pt>
    <dgm:pt modelId="{5AC30783-04D2-4586-B16F-7A414E64D9BD}">
      <dgm:prSet phldrT="[文本]" custT="1"/>
      <dgm:spPr>
        <a:gradFill flip="none" rotWithShape="0">
          <a:gsLst>
            <a:gs pos="0">
              <a:srgbClr val="FF0000">
                <a:shade val="30000"/>
                <a:satMod val="115000"/>
              </a:srgbClr>
            </a:gs>
            <a:gs pos="50000">
              <a:srgbClr val="FF0000">
                <a:shade val="67500"/>
                <a:satMod val="115000"/>
              </a:srgbClr>
            </a:gs>
            <a:gs pos="100000">
              <a:srgbClr val="FF0000">
                <a:shade val="100000"/>
                <a:satMod val="115000"/>
              </a:srgbClr>
            </a:gs>
          </a:gsLst>
          <a:lin ang="0" scaled="1"/>
          <a:tileRect/>
        </a:gradFill>
        <a:ln>
          <a:noFill/>
        </a:ln>
        <a:effectLst>
          <a:outerShdw blurRad="50800" dist="38100" dir="2700000" algn="tl" rotWithShape="0">
            <a:prstClr val="black">
              <a:alpha val="40000"/>
            </a:prstClr>
          </a:outerShdw>
        </a:effectLst>
      </dgm:spPr>
      <dgm:t>
        <a:bodyPr/>
        <a:lstStyle/>
        <a:p>
          <a:r>
            <a:rPr lang="en-US" sz="1800" b="1" dirty="0">
              <a:solidFill>
                <a:schemeClr val="bg1"/>
              </a:solidFill>
              <a:effectLst>
                <a:outerShdw blurRad="38100" dist="38100" dir="2700000" algn="tl">
                  <a:srgbClr val="000000">
                    <a:alpha val="43137"/>
                  </a:srgbClr>
                </a:outerShdw>
              </a:effectLst>
            </a:rPr>
            <a:t>Full participation</a:t>
          </a:r>
        </a:p>
      </dgm:t>
    </dgm:pt>
    <dgm:pt modelId="{27153BD3-AD7A-49E0-82E7-322DEAA2B6BD}" type="parTrans" cxnId="{CBF7F072-3460-4587-9D12-0890104B5C48}">
      <dgm:prSet/>
      <dgm:spPr/>
      <dgm:t>
        <a:bodyPr/>
        <a:lstStyle/>
        <a:p>
          <a:endParaRPr lang="zh-CN" altLang="en-US" sz="1800" b="1">
            <a:solidFill>
              <a:srgbClr val="002060"/>
            </a:solidFill>
          </a:endParaRPr>
        </a:p>
      </dgm:t>
    </dgm:pt>
    <dgm:pt modelId="{405422E1-D252-4B80-A045-F5133703612A}" type="sibTrans" cxnId="{CBF7F072-3460-4587-9D12-0890104B5C48}">
      <dgm:prSet/>
      <dgm:spPr>
        <a:ln w="28575">
          <a:solidFill>
            <a:schemeClr val="accent3"/>
          </a:solidFill>
        </a:ln>
      </dgm:spPr>
      <dgm:t>
        <a:bodyPr/>
        <a:lstStyle/>
        <a:p>
          <a:endParaRPr lang="zh-CN" altLang="en-US" sz="1800" b="1">
            <a:solidFill>
              <a:srgbClr val="002060"/>
            </a:solidFill>
          </a:endParaRPr>
        </a:p>
      </dgm:t>
    </dgm:pt>
    <dgm:pt modelId="{6CE3A620-56F0-497C-B237-98CFCCB8C24B}" type="pres">
      <dgm:prSet presAssocID="{90B09E37-4DC4-4BC3-8057-9DA7425C4B18}" presName="cycle" presStyleCnt="0">
        <dgm:presLayoutVars>
          <dgm:dir/>
          <dgm:resizeHandles val="exact"/>
        </dgm:presLayoutVars>
      </dgm:prSet>
      <dgm:spPr/>
      <dgm:t>
        <a:bodyPr/>
        <a:lstStyle/>
        <a:p>
          <a:endParaRPr lang="zh-CN" altLang="en-US"/>
        </a:p>
      </dgm:t>
    </dgm:pt>
    <dgm:pt modelId="{B0E7438B-BCA0-4A4A-8152-36D3A520D8FC}" type="pres">
      <dgm:prSet presAssocID="{F6E51B5C-AF2A-4BD1-9DE7-2213521EE961}" presName="node" presStyleLbl="node1" presStyleIdx="0" presStyleCnt="5" custScaleX="172480" custScaleY="87603">
        <dgm:presLayoutVars>
          <dgm:bulletEnabled val="1"/>
        </dgm:presLayoutVars>
      </dgm:prSet>
      <dgm:spPr/>
      <dgm:t>
        <a:bodyPr/>
        <a:lstStyle/>
        <a:p>
          <a:endParaRPr lang="zh-CN" altLang="en-US"/>
        </a:p>
      </dgm:t>
    </dgm:pt>
    <dgm:pt modelId="{EACC0095-94C0-458F-8093-270ADAEDB173}" type="pres">
      <dgm:prSet presAssocID="{F6E51B5C-AF2A-4BD1-9DE7-2213521EE961}" presName="spNode" presStyleCnt="0"/>
      <dgm:spPr/>
    </dgm:pt>
    <dgm:pt modelId="{75C547DB-2BAF-40B3-B705-2AECE267CB37}" type="pres">
      <dgm:prSet presAssocID="{F4720900-052C-4275-A05E-F6AF71788C56}" presName="sibTrans" presStyleLbl="sibTrans1D1" presStyleIdx="0" presStyleCnt="5"/>
      <dgm:spPr/>
      <dgm:t>
        <a:bodyPr/>
        <a:lstStyle/>
        <a:p>
          <a:endParaRPr lang="zh-CN" altLang="en-US"/>
        </a:p>
      </dgm:t>
    </dgm:pt>
    <dgm:pt modelId="{63A12492-0B9E-4D65-B8B6-033DF0974FC5}" type="pres">
      <dgm:prSet presAssocID="{29D74709-3835-4910-8755-E1320F7B4CEB}" presName="node" presStyleLbl="node1" presStyleIdx="1" presStyleCnt="5" custScaleX="135242" custScaleY="86308">
        <dgm:presLayoutVars>
          <dgm:bulletEnabled val="1"/>
        </dgm:presLayoutVars>
      </dgm:prSet>
      <dgm:spPr/>
      <dgm:t>
        <a:bodyPr/>
        <a:lstStyle/>
        <a:p>
          <a:endParaRPr lang="zh-CN" altLang="en-US"/>
        </a:p>
      </dgm:t>
    </dgm:pt>
    <dgm:pt modelId="{DDE1A2EC-A291-47E5-A4A5-2AEA1F8CA184}" type="pres">
      <dgm:prSet presAssocID="{29D74709-3835-4910-8755-E1320F7B4CEB}" presName="spNode" presStyleCnt="0"/>
      <dgm:spPr/>
    </dgm:pt>
    <dgm:pt modelId="{34BF1A85-07D3-42A7-B032-7586E6D62634}" type="pres">
      <dgm:prSet presAssocID="{06106755-45EA-451D-92F6-073E31D1C68B}" presName="sibTrans" presStyleLbl="sibTrans1D1" presStyleIdx="1" presStyleCnt="5"/>
      <dgm:spPr/>
      <dgm:t>
        <a:bodyPr/>
        <a:lstStyle/>
        <a:p>
          <a:endParaRPr lang="zh-CN" altLang="en-US"/>
        </a:p>
      </dgm:t>
    </dgm:pt>
    <dgm:pt modelId="{071FB763-1C83-4B5C-B6D2-A2437FAD8490}" type="pres">
      <dgm:prSet presAssocID="{3E815590-58F4-4996-8D97-30CC71E6A115}" presName="node" presStyleLbl="node1" presStyleIdx="2" presStyleCnt="5" custScaleX="165150" custScaleY="86598" custRadScaleRad="109002" custRadScaleInc="-56133">
        <dgm:presLayoutVars>
          <dgm:bulletEnabled val="1"/>
        </dgm:presLayoutVars>
      </dgm:prSet>
      <dgm:spPr/>
      <dgm:t>
        <a:bodyPr/>
        <a:lstStyle/>
        <a:p>
          <a:endParaRPr lang="zh-CN" altLang="en-US"/>
        </a:p>
      </dgm:t>
    </dgm:pt>
    <dgm:pt modelId="{97E4FE15-0516-4828-9FBE-4F7920031A8C}" type="pres">
      <dgm:prSet presAssocID="{3E815590-58F4-4996-8D97-30CC71E6A115}" presName="spNode" presStyleCnt="0"/>
      <dgm:spPr/>
    </dgm:pt>
    <dgm:pt modelId="{7778D299-FE6F-4CCF-87B7-437078F362BC}" type="pres">
      <dgm:prSet presAssocID="{26834773-2FC3-4354-900E-D340FF55C46E}" presName="sibTrans" presStyleLbl="sibTrans1D1" presStyleIdx="2" presStyleCnt="5"/>
      <dgm:spPr/>
      <dgm:t>
        <a:bodyPr/>
        <a:lstStyle/>
        <a:p>
          <a:endParaRPr lang="zh-CN" altLang="en-US"/>
        </a:p>
      </dgm:t>
    </dgm:pt>
    <dgm:pt modelId="{A205FB4B-0ACE-43DC-B6BA-62DC8A884DBC}" type="pres">
      <dgm:prSet presAssocID="{39B4D574-FD27-41FD-9010-6DD791A9B1DF}" presName="node" presStyleLbl="node1" presStyleIdx="3" presStyleCnt="5" custScaleX="155282" custScaleY="86308" custRadScaleRad="105704" custRadScaleInc="49691">
        <dgm:presLayoutVars>
          <dgm:bulletEnabled val="1"/>
        </dgm:presLayoutVars>
      </dgm:prSet>
      <dgm:spPr/>
      <dgm:t>
        <a:bodyPr/>
        <a:lstStyle/>
        <a:p>
          <a:endParaRPr lang="zh-CN" altLang="en-US"/>
        </a:p>
      </dgm:t>
    </dgm:pt>
    <dgm:pt modelId="{170BE797-CBA3-4512-9EB9-B4F1D2EFCA09}" type="pres">
      <dgm:prSet presAssocID="{39B4D574-FD27-41FD-9010-6DD791A9B1DF}" presName="spNode" presStyleCnt="0"/>
      <dgm:spPr/>
    </dgm:pt>
    <dgm:pt modelId="{BC95D41B-9F59-4D02-8AB2-9E074D99CDAA}" type="pres">
      <dgm:prSet presAssocID="{12FBD52A-0634-4543-9347-A3C661DE18B8}" presName="sibTrans" presStyleLbl="sibTrans1D1" presStyleIdx="3" presStyleCnt="5"/>
      <dgm:spPr/>
      <dgm:t>
        <a:bodyPr/>
        <a:lstStyle/>
        <a:p>
          <a:endParaRPr lang="zh-CN" altLang="en-US"/>
        </a:p>
      </dgm:t>
    </dgm:pt>
    <dgm:pt modelId="{DD25F201-0CE0-428E-B8AA-A1AD72814288}" type="pres">
      <dgm:prSet presAssocID="{5AC30783-04D2-4586-B16F-7A414E64D9BD}" presName="node" presStyleLbl="node1" presStyleIdx="4" presStyleCnt="5" custScaleX="144849" custScaleY="86308">
        <dgm:presLayoutVars>
          <dgm:bulletEnabled val="1"/>
        </dgm:presLayoutVars>
      </dgm:prSet>
      <dgm:spPr/>
      <dgm:t>
        <a:bodyPr/>
        <a:lstStyle/>
        <a:p>
          <a:endParaRPr lang="zh-CN" altLang="en-US"/>
        </a:p>
      </dgm:t>
    </dgm:pt>
    <dgm:pt modelId="{1BFB06EB-50DC-479F-A110-6598A253CB65}" type="pres">
      <dgm:prSet presAssocID="{5AC30783-04D2-4586-B16F-7A414E64D9BD}" presName="spNode" presStyleCnt="0"/>
      <dgm:spPr/>
    </dgm:pt>
    <dgm:pt modelId="{FCE0B323-DF99-463D-B55A-3C24675057A0}" type="pres">
      <dgm:prSet presAssocID="{405422E1-D252-4B80-A045-F5133703612A}" presName="sibTrans" presStyleLbl="sibTrans1D1" presStyleIdx="4" presStyleCnt="5"/>
      <dgm:spPr/>
      <dgm:t>
        <a:bodyPr/>
        <a:lstStyle/>
        <a:p>
          <a:endParaRPr lang="zh-CN" altLang="en-US"/>
        </a:p>
      </dgm:t>
    </dgm:pt>
  </dgm:ptLst>
  <dgm:cxnLst>
    <dgm:cxn modelId="{0D2DED8F-90CE-4A1F-9460-538E3827C4E6}" srcId="{90B09E37-4DC4-4BC3-8057-9DA7425C4B18}" destId="{29D74709-3835-4910-8755-E1320F7B4CEB}" srcOrd="1" destOrd="0" parTransId="{609CA764-1639-4E65-A0DB-FF5DAFCB0400}" sibTransId="{06106755-45EA-451D-92F6-073E31D1C68B}"/>
    <dgm:cxn modelId="{F0A07436-61C5-408F-B9C4-23E8C8FBF289}" type="presOf" srcId="{F4720900-052C-4275-A05E-F6AF71788C56}" destId="{75C547DB-2BAF-40B3-B705-2AECE267CB37}" srcOrd="0" destOrd="0" presId="urn:microsoft.com/office/officeart/2005/8/layout/cycle6#1"/>
    <dgm:cxn modelId="{9BA6DBCD-E94A-4AE1-A88D-DA8750097A05}" type="presOf" srcId="{26834773-2FC3-4354-900E-D340FF55C46E}" destId="{7778D299-FE6F-4CCF-87B7-437078F362BC}" srcOrd="0" destOrd="0" presId="urn:microsoft.com/office/officeart/2005/8/layout/cycle6#1"/>
    <dgm:cxn modelId="{6EC1A825-913A-45EE-8E02-9843A6E65DF3}" type="presOf" srcId="{F6E51B5C-AF2A-4BD1-9DE7-2213521EE961}" destId="{B0E7438B-BCA0-4A4A-8152-36D3A520D8FC}" srcOrd="0" destOrd="0" presId="urn:microsoft.com/office/officeart/2005/8/layout/cycle6#1"/>
    <dgm:cxn modelId="{170DBE98-3CFC-4550-BFED-E3F750E3E24C}" type="presOf" srcId="{39B4D574-FD27-41FD-9010-6DD791A9B1DF}" destId="{A205FB4B-0ACE-43DC-B6BA-62DC8A884DBC}" srcOrd="0" destOrd="0" presId="urn:microsoft.com/office/officeart/2005/8/layout/cycle6#1"/>
    <dgm:cxn modelId="{0F11DDB2-C466-433D-9970-12CA71A8ED54}" type="presOf" srcId="{12FBD52A-0634-4543-9347-A3C661DE18B8}" destId="{BC95D41B-9F59-4D02-8AB2-9E074D99CDAA}" srcOrd="0" destOrd="0" presId="urn:microsoft.com/office/officeart/2005/8/layout/cycle6#1"/>
    <dgm:cxn modelId="{FEDC2303-9F77-4FB8-982D-D5F91CA3E82B}" type="presOf" srcId="{3E815590-58F4-4996-8D97-30CC71E6A115}" destId="{071FB763-1C83-4B5C-B6D2-A2437FAD8490}" srcOrd="0" destOrd="0" presId="urn:microsoft.com/office/officeart/2005/8/layout/cycle6#1"/>
    <dgm:cxn modelId="{C29A6052-4F54-42C0-9B4F-952524D43A85}" type="presOf" srcId="{29D74709-3835-4910-8755-E1320F7B4CEB}" destId="{63A12492-0B9E-4D65-B8B6-033DF0974FC5}" srcOrd="0" destOrd="0" presId="urn:microsoft.com/office/officeart/2005/8/layout/cycle6#1"/>
    <dgm:cxn modelId="{CBF7F072-3460-4587-9D12-0890104B5C48}" srcId="{90B09E37-4DC4-4BC3-8057-9DA7425C4B18}" destId="{5AC30783-04D2-4586-B16F-7A414E64D9BD}" srcOrd="4" destOrd="0" parTransId="{27153BD3-AD7A-49E0-82E7-322DEAA2B6BD}" sibTransId="{405422E1-D252-4B80-A045-F5133703612A}"/>
    <dgm:cxn modelId="{AAD7A17B-B775-4FE5-A341-9C815921B15A}" type="presOf" srcId="{06106755-45EA-451D-92F6-073E31D1C68B}" destId="{34BF1A85-07D3-42A7-B032-7586E6D62634}" srcOrd="0" destOrd="0" presId="urn:microsoft.com/office/officeart/2005/8/layout/cycle6#1"/>
    <dgm:cxn modelId="{2CEDC52D-E349-450C-B93F-990FB905CEA0}" srcId="{90B09E37-4DC4-4BC3-8057-9DA7425C4B18}" destId="{39B4D574-FD27-41FD-9010-6DD791A9B1DF}" srcOrd="3" destOrd="0" parTransId="{55043C5B-FC46-4454-BD7D-7C2BB14DB91C}" sibTransId="{12FBD52A-0634-4543-9347-A3C661DE18B8}"/>
    <dgm:cxn modelId="{05807D6F-FF6F-437E-ABBE-399BC0EDD39A}" type="presOf" srcId="{90B09E37-4DC4-4BC3-8057-9DA7425C4B18}" destId="{6CE3A620-56F0-497C-B237-98CFCCB8C24B}" srcOrd="0" destOrd="0" presId="urn:microsoft.com/office/officeart/2005/8/layout/cycle6#1"/>
    <dgm:cxn modelId="{E614B608-9278-4428-BF1F-29C96F5F10FF}" srcId="{90B09E37-4DC4-4BC3-8057-9DA7425C4B18}" destId="{F6E51B5C-AF2A-4BD1-9DE7-2213521EE961}" srcOrd="0" destOrd="0" parTransId="{1636D0B9-AAEA-453F-86D1-467EFAEEB93E}" sibTransId="{F4720900-052C-4275-A05E-F6AF71788C56}"/>
    <dgm:cxn modelId="{589F14E5-6E32-4A5A-9C4A-A03234034A35}" type="presOf" srcId="{405422E1-D252-4B80-A045-F5133703612A}" destId="{FCE0B323-DF99-463D-B55A-3C24675057A0}" srcOrd="0" destOrd="0" presId="urn:microsoft.com/office/officeart/2005/8/layout/cycle6#1"/>
    <dgm:cxn modelId="{EABA8968-8A47-4CB1-8A89-08EEC5B525AA}" srcId="{90B09E37-4DC4-4BC3-8057-9DA7425C4B18}" destId="{3E815590-58F4-4996-8D97-30CC71E6A115}" srcOrd="2" destOrd="0" parTransId="{320F67F0-619F-4598-AB8F-A37E3E2BF235}" sibTransId="{26834773-2FC3-4354-900E-D340FF55C46E}"/>
    <dgm:cxn modelId="{B6212C77-B0F5-436D-A53D-AC3475D19F74}" type="presOf" srcId="{5AC30783-04D2-4586-B16F-7A414E64D9BD}" destId="{DD25F201-0CE0-428E-B8AA-A1AD72814288}" srcOrd="0" destOrd="0" presId="urn:microsoft.com/office/officeart/2005/8/layout/cycle6#1"/>
    <dgm:cxn modelId="{B9AC52A9-2B7B-4F56-83F2-21800F53E0DC}" type="presParOf" srcId="{6CE3A620-56F0-497C-B237-98CFCCB8C24B}" destId="{B0E7438B-BCA0-4A4A-8152-36D3A520D8FC}" srcOrd="0" destOrd="0" presId="urn:microsoft.com/office/officeart/2005/8/layout/cycle6#1"/>
    <dgm:cxn modelId="{8DAE8ED9-00D7-451B-B5C3-C831DB267334}" type="presParOf" srcId="{6CE3A620-56F0-497C-B237-98CFCCB8C24B}" destId="{EACC0095-94C0-458F-8093-270ADAEDB173}" srcOrd="1" destOrd="0" presId="urn:microsoft.com/office/officeart/2005/8/layout/cycle6#1"/>
    <dgm:cxn modelId="{07F29EA2-1B8D-4020-ACF9-E01273F1D22F}" type="presParOf" srcId="{6CE3A620-56F0-497C-B237-98CFCCB8C24B}" destId="{75C547DB-2BAF-40B3-B705-2AECE267CB37}" srcOrd="2" destOrd="0" presId="urn:microsoft.com/office/officeart/2005/8/layout/cycle6#1"/>
    <dgm:cxn modelId="{CDEB51AC-4742-4485-A777-CA030413B736}" type="presParOf" srcId="{6CE3A620-56F0-497C-B237-98CFCCB8C24B}" destId="{63A12492-0B9E-4D65-B8B6-033DF0974FC5}" srcOrd="3" destOrd="0" presId="urn:microsoft.com/office/officeart/2005/8/layout/cycle6#1"/>
    <dgm:cxn modelId="{DB175891-F4C6-4C07-B016-83FF15FED516}" type="presParOf" srcId="{6CE3A620-56F0-497C-B237-98CFCCB8C24B}" destId="{DDE1A2EC-A291-47E5-A4A5-2AEA1F8CA184}" srcOrd="4" destOrd="0" presId="urn:microsoft.com/office/officeart/2005/8/layout/cycle6#1"/>
    <dgm:cxn modelId="{BDD41AA6-7C7F-46A7-AFFF-F3D3A59619FD}" type="presParOf" srcId="{6CE3A620-56F0-497C-B237-98CFCCB8C24B}" destId="{34BF1A85-07D3-42A7-B032-7586E6D62634}" srcOrd="5" destOrd="0" presId="urn:microsoft.com/office/officeart/2005/8/layout/cycle6#1"/>
    <dgm:cxn modelId="{56B028CB-9B7D-41DB-BAC5-DECB8BF06E2D}" type="presParOf" srcId="{6CE3A620-56F0-497C-B237-98CFCCB8C24B}" destId="{071FB763-1C83-4B5C-B6D2-A2437FAD8490}" srcOrd="6" destOrd="0" presId="urn:microsoft.com/office/officeart/2005/8/layout/cycle6#1"/>
    <dgm:cxn modelId="{A6ED3D6C-93A2-426A-87A9-FDA564AF00CB}" type="presParOf" srcId="{6CE3A620-56F0-497C-B237-98CFCCB8C24B}" destId="{97E4FE15-0516-4828-9FBE-4F7920031A8C}" srcOrd="7" destOrd="0" presId="urn:microsoft.com/office/officeart/2005/8/layout/cycle6#1"/>
    <dgm:cxn modelId="{483E2598-3D73-45E8-92F5-FF9B470F052B}" type="presParOf" srcId="{6CE3A620-56F0-497C-B237-98CFCCB8C24B}" destId="{7778D299-FE6F-4CCF-87B7-437078F362BC}" srcOrd="8" destOrd="0" presId="urn:microsoft.com/office/officeart/2005/8/layout/cycle6#1"/>
    <dgm:cxn modelId="{69D7B13A-113C-47D2-9727-3415891CA192}" type="presParOf" srcId="{6CE3A620-56F0-497C-B237-98CFCCB8C24B}" destId="{A205FB4B-0ACE-43DC-B6BA-62DC8A884DBC}" srcOrd="9" destOrd="0" presId="urn:microsoft.com/office/officeart/2005/8/layout/cycle6#1"/>
    <dgm:cxn modelId="{EAA34A23-81C2-4F90-AD28-373D34B41D7B}" type="presParOf" srcId="{6CE3A620-56F0-497C-B237-98CFCCB8C24B}" destId="{170BE797-CBA3-4512-9EB9-B4F1D2EFCA09}" srcOrd="10" destOrd="0" presId="urn:microsoft.com/office/officeart/2005/8/layout/cycle6#1"/>
    <dgm:cxn modelId="{733D3949-E798-4B8A-8DB6-A17AD3287857}" type="presParOf" srcId="{6CE3A620-56F0-497C-B237-98CFCCB8C24B}" destId="{BC95D41B-9F59-4D02-8AB2-9E074D99CDAA}" srcOrd="11" destOrd="0" presId="urn:microsoft.com/office/officeart/2005/8/layout/cycle6#1"/>
    <dgm:cxn modelId="{D426BE81-6108-410F-81E1-524F35CABB50}" type="presParOf" srcId="{6CE3A620-56F0-497C-B237-98CFCCB8C24B}" destId="{DD25F201-0CE0-428E-B8AA-A1AD72814288}" srcOrd="12" destOrd="0" presId="urn:microsoft.com/office/officeart/2005/8/layout/cycle6#1"/>
    <dgm:cxn modelId="{D8F462AE-1D78-43FB-9E69-1067EF9346C2}" type="presParOf" srcId="{6CE3A620-56F0-497C-B237-98CFCCB8C24B}" destId="{1BFB06EB-50DC-479F-A110-6598A253CB65}" srcOrd="13" destOrd="0" presId="urn:microsoft.com/office/officeart/2005/8/layout/cycle6#1"/>
    <dgm:cxn modelId="{F944AAB0-4504-44B4-A2A9-BFB22EF9B72B}" type="presParOf" srcId="{6CE3A620-56F0-497C-B237-98CFCCB8C24B}" destId="{FCE0B323-DF99-463D-B55A-3C24675057A0}" srcOrd="14" destOrd="0" presId="urn:microsoft.com/office/officeart/2005/8/layout/cycle6#1"/>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E7438B-BCA0-4A4A-8152-36D3A520D8FC}">
      <dsp:nvSpPr>
        <dsp:cNvPr id="0" name=""/>
        <dsp:cNvSpPr/>
      </dsp:nvSpPr>
      <dsp:spPr>
        <a:xfrm>
          <a:off x="1901571" y="25371"/>
          <a:ext cx="2028026" cy="669525"/>
        </a:xfrm>
        <a:prstGeom prst="roundRect">
          <a:avLst/>
        </a:prstGeom>
        <a:gradFill flip="none" rotWithShape="0">
          <a:gsLst>
            <a:gs pos="0">
              <a:srgbClr val="FF0000">
                <a:shade val="30000"/>
                <a:satMod val="115000"/>
              </a:srgbClr>
            </a:gs>
            <a:gs pos="50000">
              <a:srgbClr val="FF0000">
                <a:shade val="67500"/>
                <a:satMod val="115000"/>
              </a:srgbClr>
            </a:gs>
            <a:gs pos="100000">
              <a:srgbClr val="FF0000">
                <a:shade val="100000"/>
                <a:satMod val="115000"/>
              </a:srgbClr>
            </a:gs>
          </a:gsLst>
          <a:lin ang="0" scaled="1"/>
          <a:tileRect/>
        </a:gra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100000"/>
            </a:lnSpc>
            <a:spcBef>
              <a:spcPct val="0"/>
            </a:spcBef>
            <a:spcAft>
              <a:spcPct val="35000"/>
            </a:spcAft>
          </a:pPr>
          <a:r>
            <a:rPr lang="en-US" sz="1800" b="1" kern="1200" dirty="0">
              <a:solidFill>
                <a:schemeClr val="bg1"/>
              </a:solidFill>
              <a:effectLst>
                <a:outerShdw blurRad="38100" dist="38100" dir="2700000" algn="tl">
                  <a:srgbClr val="000000">
                    <a:alpha val="43137"/>
                  </a:srgbClr>
                </a:outerShdw>
              </a:effectLst>
            </a:rPr>
            <a:t>Customer-centric</a:t>
          </a:r>
        </a:p>
      </dsp:txBody>
      <dsp:txXfrm>
        <a:off x="1934255" y="58055"/>
        <a:ext cx="1962658" cy="604157"/>
      </dsp:txXfrm>
    </dsp:sp>
    <dsp:sp modelId="{75C547DB-2BAF-40B3-B705-2AECE267CB37}">
      <dsp:nvSpPr>
        <dsp:cNvPr id="0" name=""/>
        <dsp:cNvSpPr/>
      </dsp:nvSpPr>
      <dsp:spPr>
        <a:xfrm>
          <a:off x="1241001" y="569019"/>
          <a:ext cx="3056044" cy="3056044"/>
        </a:xfrm>
        <a:custGeom>
          <a:avLst/>
          <a:gdLst/>
          <a:ahLst/>
          <a:cxnLst/>
          <a:rect l="0" t="0" r="0" b="0"/>
          <a:pathLst>
            <a:path>
              <a:moveTo>
                <a:pt x="2141446" y="128535"/>
              </a:moveTo>
              <a:arcTo wR="1528022" hR="1528022" stAng="17620132" swAng="1479735"/>
            </a:path>
          </a:pathLst>
        </a:custGeom>
        <a:noFill/>
        <a:ln w="28575" cap="flat" cmpd="sng" algn="ctr">
          <a:solidFill>
            <a:schemeClr val="accent3"/>
          </a:solidFill>
          <a:prstDash val="solid"/>
        </a:ln>
        <a:effectLst/>
      </dsp:spPr>
      <dsp:style>
        <a:lnRef idx="1">
          <a:scrgbClr r="0" g="0" b="0"/>
        </a:lnRef>
        <a:fillRef idx="0">
          <a:scrgbClr r="0" g="0" b="0"/>
        </a:fillRef>
        <a:effectRef idx="0">
          <a:scrgbClr r="0" g="0" b="0"/>
        </a:effectRef>
        <a:fontRef idx="minor"/>
      </dsp:style>
    </dsp:sp>
    <dsp:sp modelId="{63A12492-0B9E-4D65-B8B6-033DF0974FC5}">
      <dsp:nvSpPr>
        <dsp:cNvPr id="0" name=""/>
        <dsp:cNvSpPr/>
      </dsp:nvSpPr>
      <dsp:spPr>
        <a:xfrm>
          <a:off x="3573730" y="1086157"/>
          <a:ext cx="1590180" cy="659628"/>
        </a:xfrm>
        <a:prstGeom prst="roundRect">
          <a:avLst/>
        </a:prstGeom>
        <a:gradFill flip="none" rotWithShape="0">
          <a:gsLst>
            <a:gs pos="0">
              <a:srgbClr val="FF0000">
                <a:shade val="30000"/>
                <a:satMod val="115000"/>
              </a:srgbClr>
            </a:gs>
            <a:gs pos="50000">
              <a:srgbClr val="FF0000">
                <a:shade val="67500"/>
                <a:satMod val="115000"/>
              </a:srgbClr>
            </a:gs>
            <a:gs pos="100000">
              <a:srgbClr val="FF0000">
                <a:shade val="100000"/>
                <a:satMod val="115000"/>
              </a:srgbClr>
            </a:gs>
          </a:gsLst>
          <a:lin ang="0" scaled="1"/>
          <a:tileRect/>
        </a:gra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a:solidFill>
                <a:schemeClr val="bg1"/>
              </a:solidFill>
              <a:effectLst>
                <a:outerShdw blurRad="38100" dist="38100" dir="2700000" algn="tl">
                  <a:srgbClr val="000000">
                    <a:alpha val="43137"/>
                  </a:srgbClr>
                </a:outerShdw>
              </a:effectLst>
            </a:rPr>
            <a:t>Planning process</a:t>
          </a:r>
        </a:p>
      </dsp:txBody>
      <dsp:txXfrm>
        <a:off x="3605930" y="1118357"/>
        <a:ext cx="1525780" cy="595228"/>
      </dsp:txXfrm>
    </dsp:sp>
    <dsp:sp modelId="{34BF1A85-07D3-42A7-B032-7586E6D62634}">
      <dsp:nvSpPr>
        <dsp:cNvPr id="0" name=""/>
        <dsp:cNvSpPr/>
      </dsp:nvSpPr>
      <dsp:spPr>
        <a:xfrm>
          <a:off x="1431480" y="607599"/>
          <a:ext cx="3056044" cy="3056044"/>
        </a:xfrm>
        <a:custGeom>
          <a:avLst/>
          <a:gdLst/>
          <a:ahLst/>
          <a:cxnLst/>
          <a:rect l="0" t="0" r="0" b="0"/>
          <a:pathLst>
            <a:path>
              <a:moveTo>
                <a:pt x="3007735" y="1146841"/>
              </a:moveTo>
              <a:arcTo wR="1528022" hR="1528022" stAng="20733266" swAng="2001999"/>
            </a:path>
          </a:pathLst>
        </a:custGeom>
        <a:noFill/>
        <a:ln w="28575" cap="flat" cmpd="sng" algn="ctr">
          <a:solidFill>
            <a:schemeClr val="accent3"/>
          </a:solidFill>
          <a:prstDash val="solid"/>
        </a:ln>
        <a:effectLst/>
      </dsp:spPr>
      <dsp:style>
        <a:lnRef idx="1">
          <a:scrgbClr r="0" g="0" b="0"/>
        </a:lnRef>
        <a:fillRef idx="0">
          <a:scrgbClr r="0" g="0" b="0"/>
        </a:fillRef>
        <a:effectRef idx="0">
          <a:scrgbClr r="0" g="0" b="0"/>
        </a:effectRef>
        <a:fontRef idx="minor"/>
      </dsp:style>
    </dsp:sp>
    <dsp:sp modelId="{071FB763-1C83-4B5C-B6D2-A2437FAD8490}">
      <dsp:nvSpPr>
        <dsp:cNvPr id="0" name=""/>
        <dsp:cNvSpPr/>
      </dsp:nvSpPr>
      <dsp:spPr>
        <a:xfrm>
          <a:off x="3210647" y="2639558"/>
          <a:ext cx="1941839" cy="661844"/>
        </a:xfrm>
        <a:prstGeom prst="roundRect">
          <a:avLst/>
        </a:prstGeom>
        <a:gradFill flip="none" rotWithShape="0">
          <a:gsLst>
            <a:gs pos="0">
              <a:srgbClr val="FF0000">
                <a:shade val="30000"/>
                <a:satMod val="115000"/>
              </a:srgbClr>
            </a:gs>
            <a:gs pos="50000">
              <a:srgbClr val="FF0000">
                <a:shade val="67500"/>
                <a:satMod val="115000"/>
              </a:srgbClr>
            </a:gs>
            <a:gs pos="100000">
              <a:srgbClr val="FF0000">
                <a:shade val="100000"/>
                <a:satMod val="115000"/>
              </a:srgbClr>
            </a:gs>
          </a:gsLst>
          <a:lin ang="0" scaled="1"/>
          <a:tileRect/>
        </a:gra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a:solidFill>
                <a:schemeClr val="bg1"/>
              </a:solidFill>
              <a:effectLst>
                <a:outerShdw blurRad="38100" dist="38100" dir="2700000" algn="tl">
                  <a:srgbClr val="000000">
                    <a:alpha val="43137"/>
                  </a:srgbClr>
                </a:outerShdw>
              </a:effectLst>
            </a:rPr>
            <a:t>Process management</a:t>
          </a:r>
        </a:p>
      </dsp:txBody>
      <dsp:txXfrm>
        <a:off x="3242956" y="2671867"/>
        <a:ext cx="1877221" cy="597226"/>
      </dsp:txXfrm>
    </dsp:sp>
    <dsp:sp modelId="{7778D299-FE6F-4CCF-87B7-437078F362BC}">
      <dsp:nvSpPr>
        <dsp:cNvPr id="0" name=""/>
        <dsp:cNvSpPr/>
      </dsp:nvSpPr>
      <dsp:spPr>
        <a:xfrm>
          <a:off x="1437111" y="491636"/>
          <a:ext cx="3056044" cy="3056044"/>
        </a:xfrm>
        <a:custGeom>
          <a:avLst/>
          <a:gdLst/>
          <a:ahLst/>
          <a:cxnLst/>
          <a:rect l="0" t="0" r="0" b="0"/>
          <a:pathLst>
            <a:path>
              <a:moveTo>
                <a:pt x="2345857" y="2818756"/>
              </a:moveTo>
              <a:arcTo wR="1528022" hR="1528022" stAng="3458450" swAng="3887698"/>
            </a:path>
          </a:pathLst>
        </a:custGeom>
        <a:noFill/>
        <a:ln w="28575" cap="flat" cmpd="sng" algn="ctr">
          <a:solidFill>
            <a:schemeClr val="accent3"/>
          </a:solidFill>
          <a:prstDash val="solid"/>
        </a:ln>
        <a:effectLst/>
      </dsp:spPr>
      <dsp:style>
        <a:lnRef idx="1">
          <a:scrgbClr r="0" g="0" b="0"/>
        </a:lnRef>
        <a:fillRef idx="0">
          <a:scrgbClr r="0" g="0" b="0"/>
        </a:fillRef>
        <a:effectRef idx="0">
          <a:scrgbClr r="0" g="0" b="0"/>
        </a:effectRef>
        <a:fontRef idx="minor"/>
      </dsp:style>
    </dsp:sp>
    <dsp:sp modelId="{A205FB4B-0ACE-43DC-B6BA-62DC8A884DBC}">
      <dsp:nvSpPr>
        <dsp:cNvPr id="0" name=""/>
        <dsp:cNvSpPr/>
      </dsp:nvSpPr>
      <dsp:spPr>
        <a:xfrm>
          <a:off x="803766" y="2640661"/>
          <a:ext cx="1825811" cy="659628"/>
        </a:xfrm>
        <a:prstGeom prst="roundRect">
          <a:avLst/>
        </a:prstGeom>
        <a:gradFill flip="none" rotWithShape="0">
          <a:gsLst>
            <a:gs pos="0">
              <a:srgbClr val="FF0000">
                <a:shade val="30000"/>
                <a:satMod val="115000"/>
              </a:srgbClr>
            </a:gs>
            <a:gs pos="50000">
              <a:srgbClr val="FF0000">
                <a:shade val="67500"/>
                <a:satMod val="115000"/>
              </a:srgbClr>
            </a:gs>
            <a:gs pos="100000">
              <a:srgbClr val="FF0000">
                <a:shade val="100000"/>
                <a:satMod val="115000"/>
              </a:srgbClr>
            </a:gs>
          </a:gsLst>
          <a:lin ang="0" scaled="1"/>
          <a:tileRect/>
        </a:gra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a:solidFill>
                <a:schemeClr val="bg1"/>
              </a:solidFill>
              <a:effectLst>
                <a:outerShdw blurRad="38100" dist="38100" dir="2700000" algn="tl">
                  <a:srgbClr val="000000">
                    <a:alpha val="43137"/>
                  </a:srgbClr>
                </a:outerShdw>
              </a:effectLst>
            </a:rPr>
            <a:t>Process improvement</a:t>
          </a:r>
        </a:p>
      </dsp:txBody>
      <dsp:txXfrm>
        <a:off x="835966" y="2672861"/>
        <a:ext cx="1761411" cy="595228"/>
      </dsp:txXfrm>
    </dsp:sp>
    <dsp:sp modelId="{BC95D41B-9F59-4D02-8AB2-9E074D99CDAA}">
      <dsp:nvSpPr>
        <dsp:cNvPr id="0" name=""/>
        <dsp:cNvSpPr/>
      </dsp:nvSpPr>
      <dsp:spPr>
        <a:xfrm>
          <a:off x="1364914" y="515537"/>
          <a:ext cx="3056044" cy="3056044"/>
        </a:xfrm>
        <a:custGeom>
          <a:avLst/>
          <a:gdLst/>
          <a:ahLst/>
          <a:cxnLst/>
          <a:rect l="0" t="0" r="0" b="0"/>
          <a:pathLst>
            <a:path>
              <a:moveTo>
                <a:pt x="118003" y="2116833"/>
              </a:moveTo>
              <a:arcTo wR="1528022" hR="1528022" stAng="9440101" swAng="2013905"/>
            </a:path>
          </a:pathLst>
        </a:custGeom>
        <a:noFill/>
        <a:ln w="28575" cap="flat" cmpd="sng" algn="ctr">
          <a:solidFill>
            <a:schemeClr val="accent3"/>
          </a:solidFill>
          <a:prstDash val="solid"/>
        </a:ln>
        <a:effectLst/>
      </dsp:spPr>
      <dsp:style>
        <a:lnRef idx="1">
          <a:scrgbClr r="0" g="0" b="0"/>
        </a:lnRef>
        <a:fillRef idx="0">
          <a:scrgbClr r="0" g="0" b="0"/>
        </a:fillRef>
        <a:effectRef idx="0">
          <a:scrgbClr r="0" g="0" b="0"/>
        </a:effectRef>
        <a:fontRef idx="minor"/>
      </dsp:style>
    </dsp:sp>
    <dsp:sp modelId="{DD25F201-0CE0-428E-B8AA-A1AD72814288}">
      <dsp:nvSpPr>
        <dsp:cNvPr id="0" name=""/>
        <dsp:cNvSpPr/>
      </dsp:nvSpPr>
      <dsp:spPr>
        <a:xfrm>
          <a:off x="610779" y="1086157"/>
          <a:ext cx="1703139" cy="659628"/>
        </a:xfrm>
        <a:prstGeom prst="roundRect">
          <a:avLst/>
        </a:prstGeom>
        <a:gradFill flip="none" rotWithShape="0">
          <a:gsLst>
            <a:gs pos="0">
              <a:srgbClr val="FF0000">
                <a:shade val="30000"/>
                <a:satMod val="115000"/>
              </a:srgbClr>
            </a:gs>
            <a:gs pos="50000">
              <a:srgbClr val="FF0000">
                <a:shade val="67500"/>
                <a:satMod val="115000"/>
              </a:srgbClr>
            </a:gs>
            <a:gs pos="100000">
              <a:srgbClr val="FF0000">
                <a:shade val="100000"/>
                <a:satMod val="115000"/>
              </a:srgbClr>
            </a:gs>
          </a:gsLst>
          <a:lin ang="0" scaled="1"/>
          <a:tileRect/>
        </a:gra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a:solidFill>
                <a:schemeClr val="bg1"/>
              </a:solidFill>
              <a:effectLst>
                <a:outerShdw blurRad="38100" dist="38100" dir="2700000" algn="tl">
                  <a:srgbClr val="000000">
                    <a:alpha val="43137"/>
                  </a:srgbClr>
                </a:outerShdw>
              </a:effectLst>
            </a:rPr>
            <a:t>Full participation</a:t>
          </a:r>
        </a:p>
      </dsp:txBody>
      <dsp:txXfrm>
        <a:off x="642979" y="1118357"/>
        <a:ext cx="1638739" cy="595228"/>
      </dsp:txXfrm>
    </dsp:sp>
    <dsp:sp modelId="{FCE0B323-DF99-463D-B55A-3C24675057A0}">
      <dsp:nvSpPr>
        <dsp:cNvPr id="0" name=""/>
        <dsp:cNvSpPr/>
      </dsp:nvSpPr>
      <dsp:spPr>
        <a:xfrm>
          <a:off x="1534123" y="569019"/>
          <a:ext cx="3056044" cy="3056044"/>
        </a:xfrm>
        <a:custGeom>
          <a:avLst/>
          <a:gdLst/>
          <a:ahLst/>
          <a:cxnLst/>
          <a:rect l="0" t="0" r="0" b="0"/>
          <a:pathLst>
            <a:path>
              <a:moveTo>
                <a:pt x="386590" y="512155"/>
              </a:moveTo>
              <a:arcTo wR="1528022" hR="1528022" stAng="13300132" swAng="1479735"/>
            </a:path>
          </a:pathLst>
        </a:custGeom>
        <a:noFill/>
        <a:ln w="28575" cap="flat" cmpd="sng" algn="ctr">
          <a:solidFill>
            <a:schemeClr val="accent3"/>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1">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rSet qsTypeId="urn:microsoft.com/office/officeart/2005/8/quickstyle/simple5"/>
        </dgm:pt>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endSty" val="noArr"/>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E610686-844B-4A1B-87C8-BB90DB4BAB84}" type="slidenum">
              <a:rPr lang="zh-CN" altLang="en-US" smtClean="0"/>
              <a:t>‹#›</a:t>
            </a:fld>
            <a:endParaRPr lang="zh-CN" altLang="en-US"/>
          </a:p>
        </p:txBody>
      </p:sp>
    </p:spTree>
    <p:extLst>
      <p:ext uri="{BB962C8B-B14F-4D97-AF65-F5344CB8AC3E}">
        <p14:creationId xmlns:p14="http://schemas.microsoft.com/office/powerpoint/2010/main" val="1714594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0" hangingPunct="0">
              <a:defRPr sz="1200"/>
            </a:lvl1pPr>
          </a:lstStyle>
          <a:p>
            <a:endParaRPr lang="zh-CN" alt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0" hangingPunct="0">
              <a:defRPr sz="1200"/>
            </a:lvl1pPr>
          </a:lstStyle>
          <a:p>
            <a:fld id="{B9EEDA17-7CE7-49CA-897E-A1888A19DA62}" type="datetimeFigureOut">
              <a:rPr lang="zh-CN" altLang="en-US"/>
              <a:t>2025/4/8</a:t>
            </a:fld>
            <a:endParaRPr lang="en-US"/>
          </a:p>
        </p:txBody>
      </p:sp>
      <p:sp>
        <p:nvSpPr>
          <p:cNvPr id="3076" name="Rectangle 4"/>
          <p:cNvSpPr>
            <a:spLocks noGrp="1" noRot="1" noChangeAspect="1" noChangeArrowheads="1"/>
          </p:cNvSpPr>
          <p:nvPr>
            <p:ph type="sldImg" idx="2"/>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0" hangingPunct="0">
              <a:defRPr sz="1200"/>
            </a:lvl1pPr>
          </a:lstStyle>
          <a:p>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eaLnBrk="0" hangingPunct="0">
              <a:defRPr sz="1200"/>
            </a:lvl1pPr>
          </a:lstStyle>
          <a:p>
            <a:fld id="{CE1689F0-D8FB-450F-A36F-553F26501FEE}" type="slidenum">
              <a:rPr lang="zh-CN" altLang="en-US"/>
              <a:t>‹#›</a:t>
            </a:fld>
            <a:endParaRPr lang="en-US"/>
          </a:p>
        </p:txBody>
      </p:sp>
    </p:spTree>
    <p:extLst>
      <p:ext uri="{BB962C8B-B14F-4D97-AF65-F5344CB8AC3E}">
        <p14:creationId xmlns:p14="http://schemas.microsoft.com/office/powerpoint/2010/main" val="27014763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1</a:t>
            </a:fld>
            <a:endParaRPr lang="zh-CN" alt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t>10</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t>11</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t>12</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t>13</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t>14</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t>15</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t>17</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t>18</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2</a:t>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t>3</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t>4</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t>5</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t>6</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1_标题幻灯片">
    <p:bg bwMode="auto">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4" name="Freeform 6"/>
          <p:cNvSpPr/>
          <p:nvPr userDrawn="1"/>
        </p:nvSpPr>
        <p:spPr bwMode="auto">
          <a:xfrm>
            <a:off x="481013" y="2133600"/>
            <a:ext cx="514350" cy="2782888"/>
          </a:xfrm>
          <a:custGeom>
            <a:avLst/>
            <a:gdLst>
              <a:gd name="T0" fmla="*/ 633 w 644"/>
              <a:gd name="T1" fmla="*/ 3369 h 3483"/>
              <a:gd name="T2" fmla="*/ 218 w 644"/>
              <a:gd name="T3" fmla="*/ 1745 h 3483"/>
              <a:gd name="T4" fmla="*/ 644 w 644"/>
              <a:gd name="T5" fmla="*/ 101 h 3483"/>
              <a:gd name="T6" fmla="*/ 468 w 644"/>
              <a:gd name="T7" fmla="*/ 0 h 3483"/>
              <a:gd name="T8" fmla="*/ 0 w 644"/>
              <a:gd name="T9" fmla="*/ 1770 h 3483"/>
              <a:gd name="T10" fmla="*/ 437 w 644"/>
              <a:gd name="T11" fmla="*/ 3483 h 3483"/>
              <a:gd name="T12" fmla="*/ 633 w 644"/>
              <a:gd name="T13" fmla="*/ 3369 h 3483"/>
            </a:gdLst>
            <a:ahLst/>
            <a:cxnLst>
              <a:cxn ang="0">
                <a:pos x="T0" y="T1"/>
              </a:cxn>
              <a:cxn ang="0">
                <a:pos x="T2" y="T3"/>
              </a:cxn>
              <a:cxn ang="0">
                <a:pos x="T4" y="T5"/>
              </a:cxn>
              <a:cxn ang="0">
                <a:pos x="T6" y="T7"/>
              </a:cxn>
              <a:cxn ang="0">
                <a:pos x="T8" y="T9"/>
              </a:cxn>
              <a:cxn ang="0">
                <a:pos x="T10" y="T11"/>
              </a:cxn>
              <a:cxn ang="0">
                <a:pos x="T12" y="T13"/>
              </a:cxn>
            </a:cxnLst>
            <a:rect l="0" t="0" r="r" b="b"/>
            <a:pathLst>
              <a:path w="644" h="3483">
                <a:moveTo>
                  <a:pt x="633" y="3369"/>
                </a:moveTo>
                <a:cubicBezTo>
                  <a:pt x="369" y="2887"/>
                  <a:pt x="218" y="2333"/>
                  <a:pt x="218" y="1745"/>
                </a:cubicBezTo>
                <a:cubicBezTo>
                  <a:pt x="218" y="1148"/>
                  <a:pt x="373" y="588"/>
                  <a:pt x="644" y="101"/>
                </a:cubicBezTo>
                <a:lnTo>
                  <a:pt x="468" y="0"/>
                </a:lnTo>
                <a:cubicBezTo>
                  <a:pt x="170" y="522"/>
                  <a:pt x="0" y="1126"/>
                  <a:pt x="0" y="1770"/>
                </a:cubicBezTo>
                <a:cubicBezTo>
                  <a:pt x="0" y="2390"/>
                  <a:pt x="158" y="2974"/>
                  <a:pt x="437" y="3483"/>
                </a:cubicBezTo>
                <a:lnTo>
                  <a:pt x="633" y="3369"/>
                </a:lnTo>
                <a:close/>
              </a:path>
            </a:pathLst>
          </a:custGeom>
          <a:solidFill>
            <a:schemeClr val="tx2">
              <a:lumMod val="60000"/>
              <a:lumOff val="40000"/>
            </a:schemeClr>
          </a:solidFill>
          <a:ln>
            <a:noFill/>
          </a:ln>
        </p:spPr>
        <p:txBody>
          <a:bodyPr vert="horz" wrap="square" lIns="91440" tIns="45720" rIns="91440" bIns="45720" numCol="1" anchor="t" anchorCtr="0" compatLnSpc="1"/>
          <a:lstStyle/>
          <a:p>
            <a:endParaRPr lang="zh-CN" altLang="en-US"/>
          </a:p>
        </p:txBody>
      </p:sp>
      <p:sp>
        <p:nvSpPr>
          <p:cNvPr id="5" name="Freeform 7"/>
          <p:cNvSpPr/>
          <p:nvPr userDrawn="1"/>
        </p:nvSpPr>
        <p:spPr bwMode="auto">
          <a:xfrm>
            <a:off x="885825" y="4924425"/>
            <a:ext cx="2420937" cy="1477963"/>
          </a:xfrm>
          <a:custGeom>
            <a:avLst/>
            <a:gdLst>
              <a:gd name="T0" fmla="*/ 3032 w 3032"/>
              <a:gd name="T1" fmla="*/ 1632 h 1850"/>
              <a:gd name="T2" fmla="*/ 197 w 3032"/>
              <a:gd name="T3" fmla="*/ 0 h 1850"/>
              <a:gd name="T4" fmla="*/ 0 w 3032"/>
              <a:gd name="T5" fmla="*/ 114 h 1850"/>
              <a:gd name="T6" fmla="*/ 3032 w 3032"/>
              <a:gd name="T7" fmla="*/ 1850 h 1850"/>
              <a:gd name="T8" fmla="*/ 3032 w 3032"/>
              <a:gd name="T9" fmla="*/ 1632 h 1850"/>
            </a:gdLst>
            <a:ahLst/>
            <a:cxnLst>
              <a:cxn ang="0">
                <a:pos x="T0" y="T1"/>
              </a:cxn>
              <a:cxn ang="0">
                <a:pos x="T2" y="T3"/>
              </a:cxn>
              <a:cxn ang="0">
                <a:pos x="T4" y="T5"/>
              </a:cxn>
              <a:cxn ang="0">
                <a:pos x="T6" y="T7"/>
              </a:cxn>
              <a:cxn ang="0">
                <a:pos x="T8" y="T9"/>
              </a:cxn>
            </a:cxnLst>
            <a:rect l="0" t="0" r="r" b="b"/>
            <a:pathLst>
              <a:path w="3032" h="1850">
                <a:moveTo>
                  <a:pt x="3032" y="1632"/>
                </a:moveTo>
                <a:cubicBezTo>
                  <a:pt x="1829" y="1611"/>
                  <a:pt x="780" y="963"/>
                  <a:pt x="197" y="0"/>
                </a:cubicBezTo>
                <a:lnTo>
                  <a:pt x="0" y="114"/>
                </a:lnTo>
                <a:cubicBezTo>
                  <a:pt x="619" y="1145"/>
                  <a:pt x="1744" y="1838"/>
                  <a:pt x="3032" y="1850"/>
                </a:cubicBezTo>
                <a:lnTo>
                  <a:pt x="3032" y="1632"/>
                </a:lnTo>
                <a:close/>
              </a:path>
            </a:pathLst>
          </a:custGeom>
          <a:solidFill>
            <a:schemeClr val="tx2">
              <a:lumMod val="60000"/>
              <a:lumOff val="40000"/>
            </a:schemeClr>
          </a:solidFill>
          <a:ln>
            <a:noFill/>
          </a:ln>
        </p:spPr>
        <p:txBody>
          <a:bodyPr vert="horz" wrap="square" lIns="91440" tIns="45720" rIns="91440" bIns="45720" numCol="1" anchor="t" anchorCtr="0" compatLnSpc="1"/>
          <a:lstStyle/>
          <a:p>
            <a:endParaRPr lang="zh-CN" altLang="en-US"/>
          </a:p>
        </p:txBody>
      </p:sp>
      <p:sp>
        <p:nvSpPr>
          <p:cNvPr id="6" name="Freeform 8"/>
          <p:cNvSpPr/>
          <p:nvPr userDrawn="1"/>
        </p:nvSpPr>
        <p:spPr bwMode="auto">
          <a:xfrm>
            <a:off x="3421063" y="4914900"/>
            <a:ext cx="2376487" cy="1485900"/>
          </a:xfrm>
          <a:custGeom>
            <a:avLst/>
            <a:gdLst>
              <a:gd name="T0" fmla="*/ 2817 w 2976"/>
              <a:gd name="T1" fmla="*/ 0 h 1860"/>
              <a:gd name="T2" fmla="*/ 0 w 2976"/>
              <a:gd name="T3" fmla="*/ 1642 h 1860"/>
              <a:gd name="T4" fmla="*/ 0 w 2976"/>
              <a:gd name="T5" fmla="*/ 1860 h 1860"/>
              <a:gd name="T6" fmla="*/ 2976 w 2976"/>
              <a:gd name="T7" fmla="*/ 92 h 1860"/>
              <a:gd name="T8" fmla="*/ 2817 w 2976"/>
              <a:gd name="T9" fmla="*/ 0 h 1860"/>
            </a:gdLst>
            <a:ahLst/>
            <a:cxnLst>
              <a:cxn ang="0">
                <a:pos x="T0" y="T1"/>
              </a:cxn>
              <a:cxn ang="0">
                <a:pos x="T2" y="T3"/>
              </a:cxn>
              <a:cxn ang="0">
                <a:pos x="T4" y="T5"/>
              </a:cxn>
              <a:cxn ang="0">
                <a:pos x="T6" y="T7"/>
              </a:cxn>
              <a:cxn ang="0">
                <a:pos x="T8" y="T9"/>
              </a:cxn>
            </a:cxnLst>
            <a:rect l="0" t="0" r="r" b="b"/>
            <a:pathLst>
              <a:path w="2976" h="1860">
                <a:moveTo>
                  <a:pt x="2817" y="0"/>
                </a:moveTo>
                <a:cubicBezTo>
                  <a:pt x="2239" y="962"/>
                  <a:pt x="1197" y="1613"/>
                  <a:pt x="0" y="1642"/>
                </a:cubicBezTo>
                <a:lnTo>
                  <a:pt x="0" y="1860"/>
                </a:lnTo>
                <a:cubicBezTo>
                  <a:pt x="1270" y="1822"/>
                  <a:pt x="2373" y="1121"/>
                  <a:pt x="2976" y="92"/>
                </a:cubicBezTo>
                <a:lnTo>
                  <a:pt x="2817" y="0"/>
                </a:lnTo>
                <a:close/>
              </a:path>
            </a:pathLst>
          </a:custGeom>
          <a:solidFill>
            <a:schemeClr val="tx2">
              <a:lumMod val="60000"/>
              <a:lumOff val="40000"/>
            </a:schemeClr>
          </a:solidFill>
          <a:ln>
            <a:noFill/>
          </a:ln>
        </p:spPr>
        <p:txBody>
          <a:bodyPr vert="horz" wrap="square" lIns="91440" tIns="45720" rIns="91440" bIns="45720" numCol="1" anchor="t" anchorCtr="0" compatLnSpc="1"/>
          <a:lstStyle/>
          <a:p>
            <a:endParaRPr lang="zh-CN" altLang="en-US"/>
          </a:p>
        </p:txBody>
      </p:sp>
      <p:sp>
        <p:nvSpPr>
          <p:cNvPr id="7" name="Freeform 9"/>
          <p:cNvSpPr/>
          <p:nvPr userDrawn="1"/>
        </p:nvSpPr>
        <p:spPr bwMode="auto">
          <a:xfrm>
            <a:off x="914400" y="692150"/>
            <a:ext cx="2392362" cy="1423988"/>
          </a:xfrm>
          <a:custGeom>
            <a:avLst/>
            <a:gdLst>
              <a:gd name="T0" fmla="*/ 2998 w 2998"/>
              <a:gd name="T1" fmla="*/ 0 h 1782"/>
              <a:gd name="T2" fmla="*/ 0 w 2998"/>
              <a:gd name="T3" fmla="*/ 1681 h 1782"/>
              <a:gd name="T4" fmla="*/ 174 w 2998"/>
              <a:gd name="T5" fmla="*/ 1782 h 1782"/>
              <a:gd name="T6" fmla="*/ 2998 w 2998"/>
              <a:gd name="T7" fmla="*/ 169 h 1782"/>
              <a:gd name="T8" fmla="*/ 2998 w 2998"/>
              <a:gd name="T9" fmla="*/ 0 h 1782"/>
            </a:gdLst>
            <a:ahLst/>
            <a:cxnLst>
              <a:cxn ang="0">
                <a:pos x="T0" y="T1"/>
              </a:cxn>
              <a:cxn ang="0">
                <a:pos x="T2" y="T3"/>
              </a:cxn>
              <a:cxn ang="0">
                <a:pos x="T4" y="T5"/>
              </a:cxn>
              <a:cxn ang="0">
                <a:pos x="T6" y="T7"/>
              </a:cxn>
              <a:cxn ang="0">
                <a:pos x="T8" y="T9"/>
              </a:cxn>
            </a:cxnLst>
            <a:rect l="0" t="0" r="r" b="b"/>
            <a:pathLst>
              <a:path w="2998" h="1782">
                <a:moveTo>
                  <a:pt x="2998" y="0"/>
                </a:moveTo>
                <a:cubicBezTo>
                  <a:pt x="1733" y="12"/>
                  <a:pt x="626" y="680"/>
                  <a:pt x="0" y="1681"/>
                </a:cubicBezTo>
                <a:lnTo>
                  <a:pt x="174" y="1782"/>
                </a:lnTo>
                <a:cubicBezTo>
                  <a:pt x="759" y="829"/>
                  <a:pt x="1803" y="189"/>
                  <a:pt x="2998" y="169"/>
                </a:cubicBezTo>
                <a:lnTo>
                  <a:pt x="2998" y="0"/>
                </a:lnTo>
                <a:close/>
              </a:path>
            </a:pathLst>
          </a:custGeom>
          <a:solidFill>
            <a:schemeClr val="tx2">
              <a:lumMod val="60000"/>
              <a:lumOff val="40000"/>
            </a:schemeClr>
          </a:solidFill>
          <a:ln>
            <a:noFill/>
          </a:ln>
        </p:spPr>
        <p:txBody>
          <a:bodyPr vert="horz" wrap="square" lIns="91440" tIns="45720" rIns="91440" bIns="45720" numCol="1" anchor="t" anchorCtr="0" compatLnSpc="1"/>
          <a:lstStyle/>
          <a:p>
            <a:endParaRPr lang="zh-CN" altLang="en-US"/>
          </a:p>
        </p:txBody>
      </p:sp>
      <p:sp>
        <p:nvSpPr>
          <p:cNvPr id="8" name="Freeform 10"/>
          <p:cNvSpPr/>
          <p:nvPr userDrawn="1"/>
        </p:nvSpPr>
        <p:spPr bwMode="auto">
          <a:xfrm>
            <a:off x="3421063" y="693738"/>
            <a:ext cx="2349500" cy="1430338"/>
          </a:xfrm>
          <a:custGeom>
            <a:avLst/>
            <a:gdLst>
              <a:gd name="T0" fmla="*/ 0 w 2943"/>
              <a:gd name="T1" fmla="*/ 168 h 1792"/>
              <a:gd name="T2" fmla="*/ 2805 w 2943"/>
              <a:gd name="T3" fmla="*/ 1792 h 1792"/>
              <a:gd name="T4" fmla="*/ 2943 w 2943"/>
              <a:gd name="T5" fmla="*/ 1712 h 1792"/>
              <a:gd name="T6" fmla="*/ 0 w 2943"/>
              <a:gd name="T7" fmla="*/ 0 h 1792"/>
              <a:gd name="T8" fmla="*/ 0 w 2943"/>
              <a:gd name="T9" fmla="*/ 168 h 1792"/>
            </a:gdLst>
            <a:ahLst/>
            <a:cxnLst>
              <a:cxn ang="0">
                <a:pos x="T0" y="T1"/>
              </a:cxn>
              <a:cxn ang="0">
                <a:pos x="T2" y="T3"/>
              </a:cxn>
              <a:cxn ang="0">
                <a:pos x="T4" y="T5"/>
              </a:cxn>
              <a:cxn ang="0">
                <a:pos x="T6" y="T7"/>
              </a:cxn>
              <a:cxn ang="0">
                <a:pos x="T8" y="T9"/>
              </a:cxn>
            </a:cxnLst>
            <a:rect l="0" t="0" r="r" b="b"/>
            <a:pathLst>
              <a:path w="2943" h="1792">
                <a:moveTo>
                  <a:pt x="0" y="168"/>
                </a:moveTo>
                <a:cubicBezTo>
                  <a:pt x="1189" y="197"/>
                  <a:pt x="2226" y="840"/>
                  <a:pt x="2805" y="1792"/>
                </a:cubicBezTo>
                <a:lnTo>
                  <a:pt x="2943" y="1712"/>
                </a:lnTo>
                <a:cubicBezTo>
                  <a:pt x="2333" y="714"/>
                  <a:pt x="1247" y="38"/>
                  <a:pt x="0" y="0"/>
                </a:cubicBezTo>
                <a:lnTo>
                  <a:pt x="0" y="168"/>
                </a:lnTo>
                <a:close/>
              </a:path>
            </a:pathLst>
          </a:custGeom>
          <a:solidFill>
            <a:schemeClr val="tx2">
              <a:lumMod val="60000"/>
              <a:lumOff val="40000"/>
            </a:schemeClr>
          </a:solidFill>
          <a:ln>
            <a:noFill/>
          </a:ln>
        </p:spPr>
        <p:txBody>
          <a:bodyPr vert="horz" wrap="square" lIns="91440" tIns="45720" rIns="91440" bIns="45720" numCol="1" anchor="t" anchorCtr="0" compatLnSpc="1"/>
          <a:lstStyle/>
          <a:p>
            <a:endParaRPr lang="zh-CN" altLang="en-US"/>
          </a:p>
        </p:txBody>
      </p:sp>
      <p:sp>
        <p:nvSpPr>
          <p:cNvPr id="21" name="图片占位符 20"/>
          <p:cNvSpPr>
            <a:spLocks noGrp="1"/>
          </p:cNvSpPr>
          <p:nvPr>
            <p:ph type="pic" sz="quarter" idx="10"/>
          </p:nvPr>
        </p:nvSpPr>
        <p:spPr>
          <a:xfrm>
            <a:off x="3421063" y="873126"/>
            <a:ext cx="2203450" cy="1960563"/>
          </a:xfrm>
          <a:custGeom>
            <a:avLst/>
            <a:gdLst>
              <a:gd name="connsiteX0" fmla="*/ 0 w 2203450"/>
              <a:gd name="connsiteY0" fmla="*/ 0 h 1960563"/>
              <a:gd name="connsiteX1" fmla="*/ 2203450 w 2203450"/>
              <a:gd name="connsiteY1" fmla="*/ 1272170 h 1960563"/>
              <a:gd name="connsiteX2" fmla="*/ 1011512 w 2203450"/>
              <a:gd name="connsiteY2" fmla="*/ 1960563 h 1960563"/>
              <a:gd name="connsiteX3" fmla="*/ 0 w 2203450"/>
              <a:gd name="connsiteY3" fmla="*/ 1375988 h 1960563"/>
            </a:gdLst>
            <a:ahLst/>
            <a:cxnLst>
              <a:cxn ang="0">
                <a:pos x="connsiteX0" y="connsiteY0"/>
              </a:cxn>
              <a:cxn ang="0">
                <a:pos x="connsiteX1" y="connsiteY1"/>
              </a:cxn>
              <a:cxn ang="0">
                <a:pos x="connsiteX2" y="connsiteY2"/>
              </a:cxn>
              <a:cxn ang="0">
                <a:pos x="connsiteX3" y="connsiteY3"/>
              </a:cxn>
            </a:cxnLst>
            <a:rect l="l" t="t" r="r" b="b"/>
            <a:pathLst>
              <a:path w="2203450" h="1960563">
                <a:moveTo>
                  <a:pt x="0" y="0"/>
                </a:moveTo>
                <a:cubicBezTo>
                  <a:pt x="934071" y="19965"/>
                  <a:pt x="1749188" y="523882"/>
                  <a:pt x="2203450" y="1272170"/>
                </a:cubicBezTo>
                <a:lnTo>
                  <a:pt x="1011512" y="1960563"/>
                </a:lnTo>
                <a:cubicBezTo>
                  <a:pt x="795957" y="1623554"/>
                  <a:pt x="424723" y="1395154"/>
                  <a:pt x="0" y="1375988"/>
                </a:cubicBezTo>
                <a:close/>
              </a:path>
            </a:pathLst>
          </a:custGeom>
        </p:spPr>
        <p:txBody>
          <a:bodyPr wrap="square">
            <a:noAutofit/>
          </a:bodyPr>
          <a:lstStyle>
            <a:lvl1pPr>
              <a:defRPr>
                <a:ea typeface="微软雅黑" panose="020B0503020204020204" pitchFamily="34" charset="-122"/>
              </a:defRPr>
            </a:lvl1pPr>
          </a:lstStyle>
          <a:p>
            <a:endParaRPr lang="zh-CN" altLang="en-US"/>
          </a:p>
        </p:txBody>
      </p:sp>
      <p:sp>
        <p:nvSpPr>
          <p:cNvPr id="22" name="图片占位符 21"/>
          <p:cNvSpPr>
            <a:spLocks noGrp="1"/>
          </p:cNvSpPr>
          <p:nvPr>
            <p:ph type="pic" sz="quarter" idx="12"/>
          </p:nvPr>
        </p:nvSpPr>
        <p:spPr>
          <a:xfrm>
            <a:off x="1103313" y="873126"/>
            <a:ext cx="2203450" cy="1960563"/>
          </a:xfrm>
          <a:custGeom>
            <a:avLst/>
            <a:gdLst>
              <a:gd name="connsiteX0" fmla="*/ 2203450 w 2203450"/>
              <a:gd name="connsiteY0" fmla="*/ 0 h 1960563"/>
              <a:gd name="connsiteX1" fmla="*/ 2203450 w 2203450"/>
              <a:gd name="connsiteY1" fmla="*/ 1375988 h 1960563"/>
              <a:gd name="connsiteX2" fmla="*/ 1191939 w 2203450"/>
              <a:gd name="connsiteY2" fmla="*/ 1960563 h 1960563"/>
              <a:gd name="connsiteX3" fmla="*/ 0 w 2203450"/>
              <a:gd name="connsiteY3" fmla="*/ 1272170 h 1960563"/>
              <a:gd name="connsiteX4" fmla="*/ 2203450 w 2203450"/>
              <a:gd name="connsiteY4" fmla="*/ 0 h 1960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450" h="1960563">
                <a:moveTo>
                  <a:pt x="2203450" y="0"/>
                </a:moveTo>
                <a:lnTo>
                  <a:pt x="2203450" y="1375988"/>
                </a:lnTo>
                <a:cubicBezTo>
                  <a:pt x="1778727" y="1395154"/>
                  <a:pt x="1407494" y="1623554"/>
                  <a:pt x="1191939" y="1960563"/>
                </a:cubicBezTo>
                <a:lnTo>
                  <a:pt x="0" y="1272170"/>
                </a:lnTo>
                <a:cubicBezTo>
                  <a:pt x="454262" y="523882"/>
                  <a:pt x="1269379" y="19965"/>
                  <a:pt x="2203450" y="0"/>
                </a:cubicBezTo>
                <a:close/>
              </a:path>
            </a:pathLst>
          </a:custGeom>
        </p:spPr>
        <p:txBody>
          <a:bodyPr wrap="square">
            <a:noAutofit/>
          </a:bodyPr>
          <a:lstStyle>
            <a:lvl1pPr>
              <a:defRPr>
                <a:ea typeface="微软雅黑" panose="020B0503020204020204" pitchFamily="34" charset="-122"/>
              </a:defRPr>
            </a:lvl1pPr>
          </a:lstStyle>
          <a:p>
            <a:endParaRPr lang="zh-CN" altLang="en-US"/>
          </a:p>
        </p:txBody>
      </p:sp>
      <p:sp>
        <p:nvSpPr>
          <p:cNvPr id="23" name="图片占位符 22"/>
          <p:cNvSpPr>
            <a:spLocks noGrp="1"/>
          </p:cNvSpPr>
          <p:nvPr>
            <p:ph type="pic" sz="quarter" idx="13"/>
          </p:nvPr>
        </p:nvSpPr>
        <p:spPr>
          <a:xfrm>
            <a:off x="720725" y="2244725"/>
            <a:ext cx="1517650" cy="2546350"/>
          </a:xfrm>
          <a:custGeom>
            <a:avLst/>
            <a:gdLst>
              <a:gd name="connsiteX0" fmla="*/ 326522 w 1517650"/>
              <a:gd name="connsiteY0" fmla="*/ 0 h 2546350"/>
              <a:gd name="connsiteX1" fmla="*/ 1517650 w 1517650"/>
              <a:gd name="connsiteY1" fmla="*/ 688721 h 2546350"/>
              <a:gd name="connsiteX2" fmla="*/ 1375545 w 1517650"/>
              <a:gd name="connsiteY2" fmla="*/ 1272776 h 2546350"/>
              <a:gd name="connsiteX3" fmla="*/ 1517650 w 1517650"/>
              <a:gd name="connsiteY3" fmla="*/ 1857629 h 2546350"/>
              <a:gd name="connsiteX4" fmla="*/ 326522 w 1517650"/>
              <a:gd name="connsiteY4" fmla="*/ 2546350 h 2546350"/>
              <a:gd name="connsiteX5" fmla="*/ 0 w 1517650"/>
              <a:gd name="connsiteY5" fmla="*/ 1272776 h 2546350"/>
              <a:gd name="connsiteX6" fmla="*/ 326522 w 1517650"/>
              <a:gd name="connsiteY6" fmla="*/ 0 h 254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650" h="2546350">
                <a:moveTo>
                  <a:pt x="326522" y="0"/>
                </a:moveTo>
                <a:lnTo>
                  <a:pt x="1517650" y="688721"/>
                </a:lnTo>
                <a:cubicBezTo>
                  <a:pt x="1427437" y="863698"/>
                  <a:pt x="1375545" y="1061845"/>
                  <a:pt x="1375545" y="1272776"/>
                </a:cubicBezTo>
                <a:cubicBezTo>
                  <a:pt x="1375545" y="1483706"/>
                  <a:pt x="1427437" y="1682653"/>
                  <a:pt x="1517650" y="1857629"/>
                </a:cubicBezTo>
                <a:lnTo>
                  <a:pt x="326522" y="2546350"/>
                </a:lnTo>
                <a:cubicBezTo>
                  <a:pt x="118155" y="2168432"/>
                  <a:pt x="0" y="1734586"/>
                  <a:pt x="0" y="1272776"/>
                </a:cubicBezTo>
                <a:cubicBezTo>
                  <a:pt x="0" y="810965"/>
                  <a:pt x="118953" y="377119"/>
                  <a:pt x="326522" y="0"/>
                </a:cubicBezTo>
                <a:close/>
              </a:path>
            </a:pathLst>
          </a:custGeom>
        </p:spPr>
        <p:txBody>
          <a:bodyPr wrap="square">
            <a:noAutofit/>
          </a:bodyPr>
          <a:lstStyle>
            <a:lvl1pPr>
              <a:defRPr>
                <a:ea typeface="微软雅黑" panose="020B0503020204020204" pitchFamily="34" charset="-122"/>
              </a:defRPr>
            </a:lvl1pPr>
          </a:lstStyle>
          <a:p>
            <a:endParaRPr lang="zh-CN" altLang="en-US"/>
          </a:p>
        </p:txBody>
      </p:sp>
      <p:sp>
        <p:nvSpPr>
          <p:cNvPr id="24" name="图片占位符 23"/>
          <p:cNvSpPr>
            <a:spLocks noGrp="1"/>
          </p:cNvSpPr>
          <p:nvPr>
            <p:ph type="pic" sz="quarter" idx="14"/>
          </p:nvPr>
        </p:nvSpPr>
        <p:spPr>
          <a:xfrm>
            <a:off x="1103313" y="4200526"/>
            <a:ext cx="2203450" cy="1960563"/>
          </a:xfrm>
          <a:custGeom>
            <a:avLst/>
            <a:gdLst>
              <a:gd name="connsiteX0" fmla="*/ 1191939 w 2203450"/>
              <a:gd name="connsiteY0" fmla="*/ 0 h 1960563"/>
              <a:gd name="connsiteX1" fmla="*/ 2203450 w 2203450"/>
              <a:gd name="connsiteY1" fmla="*/ 584015 h 1960563"/>
              <a:gd name="connsiteX2" fmla="*/ 2203450 w 2203450"/>
              <a:gd name="connsiteY2" fmla="*/ 1960563 h 1960563"/>
              <a:gd name="connsiteX3" fmla="*/ 0 w 2203450"/>
              <a:gd name="connsiteY3" fmla="*/ 687875 h 1960563"/>
            </a:gdLst>
            <a:ahLst/>
            <a:cxnLst>
              <a:cxn ang="0">
                <a:pos x="connsiteX0" y="connsiteY0"/>
              </a:cxn>
              <a:cxn ang="0">
                <a:pos x="connsiteX1" y="connsiteY1"/>
              </a:cxn>
              <a:cxn ang="0">
                <a:pos x="connsiteX2" y="connsiteY2"/>
              </a:cxn>
              <a:cxn ang="0">
                <a:pos x="connsiteX3" y="connsiteY3"/>
              </a:cxn>
            </a:cxnLst>
            <a:rect l="l" t="t" r="r" b="b"/>
            <a:pathLst>
              <a:path w="2203450" h="1960563">
                <a:moveTo>
                  <a:pt x="1191939" y="0"/>
                </a:moveTo>
                <a:cubicBezTo>
                  <a:pt x="1407494" y="337147"/>
                  <a:pt x="1778727" y="564840"/>
                  <a:pt x="2203450" y="584015"/>
                </a:cubicBezTo>
                <a:lnTo>
                  <a:pt x="2203450" y="1960563"/>
                </a:lnTo>
                <a:cubicBezTo>
                  <a:pt x="1269379" y="1941389"/>
                  <a:pt x="454262" y="1436468"/>
                  <a:pt x="0" y="687875"/>
                </a:cubicBezTo>
                <a:close/>
              </a:path>
            </a:pathLst>
          </a:custGeom>
        </p:spPr>
        <p:txBody>
          <a:bodyPr wrap="square">
            <a:noAutofit/>
          </a:bodyPr>
          <a:lstStyle>
            <a:lvl1pPr>
              <a:defRPr>
                <a:ea typeface="微软雅黑" panose="020B0503020204020204" pitchFamily="34" charset="-122"/>
              </a:defRPr>
            </a:lvl1pPr>
          </a:lstStyle>
          <a:p>
            <a:endParaRPr lang="zh-CN" altLang="en-US"/>
          </a:p>
        </p:txBody>
      </p:sp>
      <p:sp>
        <p:nvSpPr>
          <p:cNvPr id="25" name="图片占位符 24"/>
          <p:cNvSpPr>
            <a:spLocks noGrp="1"/>
          </p:cNvSpPr>
          <p:nvPr>
            <p:ph type="pic" sz="quarter" idx="15"/>
          </p:nvPr>
        </p:nvSpPr>
        <p:spPr>
          <a:xfrm>
            <a:off x="3421063" y="4200526"/>
            <a:ext cx="2203450" cy="1960563"/>
          </a:xfrm>
          <a:custGeom>
            <a:avLst/>
            <a:gdLst>
              <a:gd name="connsiteX0" fmla="*/ 1011512 w 2203450"/>
              <a:gd name="connsiteY0" fmla="*/ 0 h 1960563"/>
              <a:gd name="connsiteX1" fmla="*/ 2203450 w 2203450"/>
              <a:gd name="connsiteY1" fmla="*/ 688393 h 1960563"/>
              <a:gd name="connsiteX2" fmla="*/ 0 w 2203450"/>
              <a:gd name="connsiteY2" fmla="*/ 1960563 h 1960563"/>
              <a:gd name="connsiteX3" fmla="*/ 0 w 2203450"/>
              <a:gd name="connsiteY3" fmla="*/ 584575 h 1960563"/>
              <a:gd name="connsiteX4" fmla="*/ 1011512 w 2203450"/>
              <a:gd name="connsiteY4" fmla="*/ 0 h 1960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450" h="1960563">
                <a:moveTo>
                  <a:pt x="1011512" y="0"/>
                </a:moveTo>
                <a:lnTo>
                  <a:pt x="2203450" y="688393"/>
                </a:lnTo>
                <a:cubicBezTo>
                  <a:pt x="1749188" y="1436682"/>
                  <a:pt x="934071" y="1941397"/>
                  <a:pt x="0" y="1960563"/>
                </a:cubicBezTo>
                <a:lnTo>
                  <a:pt x="0" y="584575"/>
                </a:lnTo>
                <a:cubicBezTo>
                  <a:pt x="424723" y="565409"/>
                  <a:pt x="795957" y="337009"/>
                  <a:pt x="1011512" y="0"/>
                </a:cubicBezTo>
                <a:close/>
              </a:path>
            </a:pathLst>
          </a:custGeom>
        </p:spPr>
        <p:txBody>
          <a:bodyPr wrap="square">
            <a:noAutofit/>
          </a:bodyPr>
          <a:lstStyle>
            <a:lvl1pPr>
              <a:defRPr>
                <a:ea typeface="微软雅黑" panose="020B0503020204020204" pitchFamily="34" charset="-122"/>
              </a:defRPr>
            </a:lvl1p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250"/>
                                        <p:tgtEl>
                                          <p:spTgt spid="8"/>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250"/>
                                        <p:tgtEl>
                                          <p:spTgt spid="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250"/>
                                        <p:tgtEl>
                                          <p:spTgt spid="5"/>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6F6F6"/>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rtl="0" eaLnBrk="1" fontAlgn="base" hangingPunct="1">
        <a:spcBef>
          <a:spcPct val="0"/>
        </a:spcBef>
        <a:spcAft>
          <a:spcPct val="0"/>
        </a:spcAft>
        <a:defRPr sz="2400">
          <a:solidFill>
            <a:schemeClr val="accent1"/>
          </a:solidFill>
          <a:latin typeface="+mj-lt"/>
          <a:ea typeface="+mj-ea"/>
          <a:cs typeface="+mj-cs"/>
        </a:defRPr>
      </a:lvl1pPr>
      <a:lvl2pPr algn="l" rtl="0" eaLnBrk="1" fontAlgn="base" hangingPunct="1">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eaLnBrk="1" fontAlgn="base" hangingPunct="1">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eaLnBrk="1" fontAlgn="base" hangingPunct="1">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eaLnBrk="1" fontAlgn="base" hangingPunct="1">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eaLnBrk="1" fontAlgn="base" hangingPunct="1">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eaLnBrk="1" fontAlgn="base" hangingPunct="1">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eaLnBrk="1" fontAlgn="base" hangingPunct="1">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eaLnBrk="1" fontAlgn="base" hangingPunct="1">
        <a:spcBef>
          <a:spcPct val="0"/>
        </a:spcBef>
        <a:spcAft>
          <a:spcPct val="0"/>
        </a:spcAft>
        <a:defRPr sz="2400">
          <a:solidFill>
            <a:schemeClr val="tx2"/>
          </a:solidFill>
          <a:latin typeface="Arial" panose="020B0604020202020204" pitchFamily="34" charset="0"/>
          <a:ea typeface="微软雅黑" panose="020B0503020204020204" pitchFamily="34" charset="-122"/>
        </a:defRPr>
      </a:lvl9pPr>
    </p:titleStyle>
    <p:bodyStyle>
      <a:lvl1pPr marL="342900" indent="-342900" algn="l" rtl="0" eaLnBrk="1" fontAlgn="base" hangingPunct="1">
        <a:spcBef>
          <a:spcPct val="20000"/>
        </a:spcBef>
        <a:spcAft>
          <a:spcPct val="0"/>
        </a:spcAft>
        <a:buChar char="•"/>
        <a:defRPr sz="2000">
          <a:solidFill>
            <a:schemeClr val="accent1"/>
          </a:solidFill>
          <a:latin typeface="+mn-lt"/>
          <a:ea typeface="+mn-ea"/>
          <a:cs typeface="+mn-cs"/>
        </a:defRPr>
      </a:lvl1pPr>
      <a:lvl2pPr marL="742950" indent="-285750" algn="l" rtl="0" eaLnBrk="1" fontAlgn="base" hangingPunct="1">
        <a:spcBef>
          <a:spcPct val="20000"/>
        </a:spcBef>
        <a:spcAft>
          <a:spcPct val="0"/>
        </a:spcAft>
        <a:buChar char="–"/>
        <a:defRPr sz="2000">
          <a:solidFill>
            <a:schemeClr val="accent1"/>
          </a:solidFill>
          <a:latin typeface="+mn-lt"/>
          <a:ea typeface="仿宋_GB2312" pitchFamily="49" charset="-122"/>
        </a:defRPr>
      </a:lvl2pPr>
      <a:lvl3pPr marL="1143000" indent="-228600" algn="l" rtl="0" eaLnBrk="1" fontAlgn="base" hangingPunct="1">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5pPr>
      <a:lvl6pPr marL="25146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6pPr>
      <a:lvl7pPr marL="29718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7pPr>
      <a:lvl8pPr marL="34290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8pPr>
      <a:lvl9pPr marL="38862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10.xml"/><Relationship Id="rId7" Type="http://schemas.openxmlformats.org/officeDocument/2006/relationships/image" Target="../media/image22.png"/><Relationship Id="rId2" Type="http://schemas.openxmlformats.org/officeDocument/2006/relationships/slideLayout" Target="../slideLayouts/slideLayout5.xml"/><Relationship Id="rId1" Type="http://schemas.openxmlformats.org/officeDocument/2006/relationships/tags" Target="../tags/tag3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5.xml"/><Relationship Id="rId13" Type="http://schemas.openxmlformats.org/officeDocument/2006/relationships/image" Target="../media/image29.png"/><Relationship Id="rId3" Type="http://schemas.openxmlformats.org/officeDocument/2006/relationships/tags" Target="../tags/tag35.xml"/><Relationship Id="rId7" Type="http://schemas.openxmlformats.org/officeDocument/2006/relationships/tags" Target="../tags/tag39.xml"/><Relationship Id="rId12" Type="http://schemas.openxmlformats.org/officeDocument/2006/relationships/image" Target="../media/image28.pn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11" Type="http://schemas.openxmlformats.org/officeDocument/2006/relationships/image" Target="../media/image27.png"/><Relationship Id="rId5" Type="http://schemas.openxmlformats.org/officeDocument/2006/relationships/tags" Target="../tags/tag37.xml"/><Relationship Id="rId10" Type="http://schemas.openxmlformats.org/officeDocument/2006/relationships/image" Target="../media/image26.png"/><Relationship Id="rId4" Type="http://schemas.openxmlformats.org/officeDocument/2006/relationships/tags" Target="../tags/tag36.xml"/><Relationship Id="rId9"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tags" Target="../tags/tag47.xml"/><Relationship Id="rId13" Type="http://schemas.openxmlformats.org/officeDocument/2006/relationships/image" Target="../media/image31.png"/><Relationship Id="rId3" Type="http://schemas.openxmlformats.org/officeDocument/2006/relationships/tags" Target="../tags/tag42.xml"/><Relationship Id="rId7" Type="http://schemas.openxmlformats.org/officeDocument/2006/relationships/tags" Target="../tags/tag46.xml"/><Relationship Id="rId12" Type="http://schemas.openxmlformats.org/officeDocument/2006/relationships/image" Target="../media/image30.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notesSlide" Target="../notesSlides/notesSlide13.xml"/><Relationship Id="rId5" Type="http://schemas.openxmlformats.org/officeDocument/2006/relationships/tags" Target="../tags/tag44.xml"/><Relationship Id="rId15" Type="http://schemas.openxmlformats.org/officeDocument/2006/relationships/image" Target="../media/image33.png"/><Relationship Id="rId10" Type="http://schemas.openxmlformats.org/officeDocument/2006/relationships/slideLayout" Target="../slideLayouts/slideLayout5.xml"/><Relationship Id="rId4" Type="http://schemas.openxmlformats.org/officeDocument/2006/relationships/tags" Target="../tags/tag43.xml"/><Relationship Id="rId9" Type="http://schemas.openxmlformats.org/officeDocument/2006/relationships/tags" Target="../tags/tag48.xml"/><Relationship Id="rId1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image" Target="../media/image3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39.png"/><Relationship Id="rId3" Type="http://schemas.openxmlformats.org/officeDocument/2006/relationships/notesSlide" Target="../notesSlides/notesSlide15.xml"/><Relationship Id="rId7" Type="http://schemas.openxmlformats.org/officeDocument/2006/relationships/diagramColors" Target="../diagrams/colors1.xml"/><Relationship Id="rId12" Type="http://schemas.openxmlformats.org/officeDocument/2006/relationships/image" Target="../media/image38.png"/><Relationship Id="rId2" Type="http://schemas.openxmlformats.org/officeDocument/2006/relationships/slideLayout" Target="../slideLayouts/slideLayout5.xml"/><Relationship Id="rId1" Type="http://schemas.openxmlformats.org/officeDocument/2006/relationships/tags" Target="../tags/tag51.xml"/><Relationship Id="rId6" Type="http://schemas.openxmlformats.org/officeDocument/2006/relationships/diagramQuickStyle" Target="../diagrams/quickStyle1.xml"/><Relationship Id="rId11" Type="http://schemas.openxmlformats.org/officeDocument/2006/relationships/image" Target="../media/image37.png"/><Relationship Id="rId5" Type="http://schemas.openxmlformats.org/officeDocument/2006/relationships/diagramLayout" Target="../diagrams/layout1.xml"/><Relationship Id="rId10" Type="http://schemas.openxmlformats.org/officeDocument/2006/relationships/image" Target="../media/image36.png"/><Relationship Id="rId4" Type="http://schemas.openxmlformats.org/officeDocument/2006/relationships/diagramData" Target="../diagrams/data1.xml"/><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5.xml"/><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jpeg"/><Relationship Id="rId10" Type="http://schemas.openxmlformats.org/officeDocument/2006/relationships/image" Target="../media/image45.png"/><Relationship Id="rId4" Type="http://schemas.openxmlformats.org/officeDocument/2006/relationships/notesSlide" Target="../notesSlides/notesSlide16.xml"/><Relationship Id="rId9"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image" Target="../media/image7.jpeg"/><Relationship Id="rId3" Type="http://schemas.openxmlformats.org/officeDocument/2006/relationships/tags" Target="../tags/tag4.xml"/><Relationship Id="rId21" Type="http://schemas.openxmlformats.org/officeDocument/2006/relationships/image" Target="../media/image2.jpeg"/><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image" Target="../media/image6.jpeg"/><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notesSlide" Target="../notesSlides/notesSlide2.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image" Target="../media/image5.jpeg"/><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image" Target="../media/image4.jpeg"/><Relationship Id="rId10" Type="http://schemas.openxmlformats.org/officeDocument/2006/relationships/tags" Target="../tags/tag11.xml"/><Relationship Id="rId19" Type="http://schemas.openxmlformats.org/officeDocument/2006/relationships/slideLayout" Target="../slideLayouts/slideLayout8.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20.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2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9.xml"/><Relationship Id="rId1" Type="http://schemas.openxmlformats.org/officeDocument/2006/relationships/tags" Target="../tags/tag28.xml"/><Relationship Id="rId5" Type="http://schemas.openxmlformats.org/officeDocument/2006/relationships/image" Target="../media/image1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PT设计宝典_6400"/>
          <p:cNvSpPr txBox="1">
            <a:spLocks noChangeArrowheads="1"/>
          </p:cNvSpPr>
          <p:nvPr/>
        </p:nvSpPr>
        <p:spPr bwMode="auto">
          <a:xfrm>
            <a:off x="5733505" y="2767648"/>
            <a:ext cx="6955905" cy="9690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buFontTx/>
            </a:pPr>
            <a:r>
              <a:rPr lang="en-US" sz="3600" b="1" dirty="0" err="1">
                <a:latin typeface="Arial" panose="020B0604020202020204" pitchFamily="34" charset="0"/>
                <a:ea typeface="微软雅黑" panose="020B0503020204020204" pitchFamily="34" charset="-122"/>
                <a:cs typeface="Arial" panose="020B0604020202020204" pitchFamily="34" charset="0"/>
              </a:rPr>
              <a:t>Xinyatong</a:t>
            </a:r>
            <a:r>
              <a:rPr lang="en-US" sz="3600" b="1" dirty="0">
                <a:latin typeface="Arial" panose="020B0604020202020204" pitchFamily="34" charset="0"/>
                <a:ea typeface="微软雅黑" panose="020B0503020204020204" pitchFamily="34" charset="-122"/>
                <a:cs typeface="Arial" panose="020B0604020202020204" pitchFamily="34" charset="0"/>
              </a:rPr>
              <a:t> Generator Sets</a:t>
            </a:r>
          </a:p>
        </p:txBody>
      </p:sp>
      <p:sp>
        <p:nvSpPr>
          <p:cNvPr id="30" name="PPT设计宝典_6400"/>
          <p:cNvSpPr txBox="1"/>
          <p:nvPr/>
        </p:nvSpPr>
        <p:spPr>
          <a:xfrm>
            <a:off x="7466533" y="4220845"/>
            <a:ext cx="3919652" cy="400050"/>
          </a:xfrm>
          <a:prstGeom prst="rect">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defPPr>
              <a:defRPr lang="zh-CN"/>
            </a:defPPr>
            <a:lvl1pPr marL="0" marR="0" indent="0" algn="ctr" defTabSz="914400" eaLnBrk="1" latinLnBrk="0" hangingPunct="1">
              <a:lnSpc>
                <a:spcPct val="100000"/>
              </a:lnSpc>
              <a:buClrTx/>
              <a:buSzTx/>
              <a:buNone/>
              <a:defRPr kumimoji="0" sz="2000" b="0" i="0" u="none" strike="noStrike" cap="none" normalizeH="0" baseline="0">
                <a:ln>
                  <a:noFill/>
                </a:ln>
                <a:solidFill>
                  <a:schemeClr val="bg1"/>
                </a:solidFill>
                <a:effectLst/>
                <a:latin typeface="+mj-ea"/>
                <a:ea typeface="+mj-ea"/>
              </a:defRPr>
            </a:lvl1pPr>
          </a:lstStyle>
          <a:p>
            <a:r>
              <a:rPr lang="en-US" sz="1600" dirty="0" err="1" smtClean="0">
                <a:latin typeface="Arial" panose="020B0604020202020204" pitchFamily="34" charset="0"/>
                <a:ea typeface="微软雅黑" panose="020B0503020204020204" pitchFamily="34" charset="-122"/>
                <a:cs typeface="Arial" panose="020B0604020202020204" pitchFamily="34" charset="0"/>
              </a:rPr>
              <a:t>Laizhou</a:t>
            </a:r>
            <a:r>
              <a:rPr lang="en-US" sz="1600" dirty="0" smtClean="0">
                <a:latin typeface="Arial" panose="020B0604020202020204" pitchFamily="34" charset="0"/>
                <a:ea typeface="微软雅黑" panose="020B0503020204020204" pitchFamily="34" charset="-122"/>
                <a:cs typeface="Arial" panose="020B0604020202020204" pitchFamily="34" charset="0"/>
              </a:rPr>
              <a:t> </a:t>
            </a:r>
            <a:r>
              <a:rPr lang="en-US" sz="1600" dirty="0" err="1" smtClean="0">
                <a:latin typeface="Arial" panose="020B0604020202020204" pitchFamily="34" charset="0"/>
                <a:ea typeface="微软雅黑" panose="020B0503020204020204" pitchFamily="34" charset="-122"/>
                <a:cs typeface="Arial" panose="020B0604020202020204" pitchFamily="34" charset="0"/>
              </a:rPr>
              <a:t>Xinyatong</a:t>
            </a:r>
            <a:r>
              <a:rPr lang="en-US" sz="1600" dirty="0" smtClean="0">
                <a:latin typeface="Arial" panose="020B0604020202020204" pitchFamily="34" charset="0"/>
                <a:ea typeface="微软雅黑" panose="020B0503020204020204" pitchFamily="34" charset="-122"/>
                <a:cs typeface="Arial" panose="020B0604020202020204" pitchFamily="34" charset="0"/>
              </a:rPr>
              <a:t> Metal Making Co., Ltd.</a:t>
            </a:r>
            <a:endParaRPr lang="en-US" sz="1600" dirty="0">
              <a:latin typeface="Arial" panose="020B0604020202020204" pitchFamily="34" charset="0"/>
              <a:ea typeface="微软雅黑" panose="020B0503020204020204" pitchFamily="34" charset="-122"/>
              <a:cs typeface="Arial" panose="020B0604020202020204" pitchFamily="34" charset="0"/>
            </a:endParaRPr>
          </a:p>
        </p:txBody>
      </p:sp>
      <p:sp>
        <p:nvSpPr>
          <p:cNvPr id="47" name="PPT设计宝典_2291"/>
          <p:cNvSpPr/>
          <p:nvPr/>
        </p:nvSpPr>
        <p:spPr bwMode="auto">
          <a:xfrm>
            <a:off x="4755247" y="-646743"/>
            <a:ext cx="500499" cy="500499"/>
          </a:xfrm>
          <a:prstGeom prst="roundRect">
            <a:avLst>
              <a:gd name="adj" fmla="val 7214"/>
            </a:avLst>
          </a:prstGeom>
          <a:gradFill>
            <a:gsLst>
              <a:gs pos="53000">
                <a:schemeClr val="accent1">
                  <a:lumMod val="98000"/>
                  <a:lumOff val="2000"/>
                </a:schemeClr>
              </a:gs>
              <a:gs pos="0">
                <a:schemeClr val="accent1">
                  <a:lumMod val="85000"/>
                  <a:lumOff val="15000"/>
                </a:schemeClr>
              </a:gs>
              <a:gs pos="100000">
                <a:schemeClr val="accent1">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endParaRPr lang="zh-CN" altLang="en-US" sz="2000">
              <a:solidFill>
                <a:schemeClr val="bg1"/>
              </a:solidFill>
              <a:ea typeface="微软雅黑" panose="020B0503020204020204" pitchFamily="34" charset="-122"/>
              <a:cs typeface="Arial" panose="020B0604020202020204" pitchFamily="34" charset="0"/>
            </a:endParaRPr>
          </a:p>
        </p:txBody>
      </p:sp>
      <p:sp>
        <p:nvSpPr>
          <p:cNvPr id="49" name="PPT设计宝典_2291"/>
          <p:cNvSpPr/>
          <p:nvPr/>
        </p:nvSpPr>
        <p:spPr bwMode="auto">
          <a:xfrm>
            <a:off x="5338721" y="-646743"/>
            <a:ext cx="500499" cy="500499"/>
          </a:xfrm>
          <a:prstGeom prst="roundRect">
            <a:avLst>
              <a:gd name="adj" fmla="val 7214"/>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0" i="0" u="none" strike="noStrike" cap="none" normalizeH="0" baseline="0">
              <a:ln>
                <a:noFill/>
              </a:ln>
              <a:solidFill>
                <a:schemeClr val="bg1"/>
              </a:solidFill>
              <a:effectLst/>
              <a:ea typeface="微软雅黑" panose="020B0503020204020204" pitchFamily="34" charset="-122"/>
              <a:cs typeface="Arial" panose="020B0604020202020204" pitchFamily="34" charset="0"/>
            </a:endParaRPr>
          </a:p>
        </p:txBody>
      </p:sp>
      <p:sp>
        <p:nvSpPr>
          <p:cNvPr id="51" name="PPT设计宝典_2291"/>
          <p:cNvSpPr/>
          <p:nvPr/>
        </p:nvSpPr>
        <p:spPr bwMode="auto">
          <a:xfrm>
            <a:off x="5922195" y="-646743"/>
            <a:ext cx="500499" cy="500499"/>
          </a:xfrm>
          <a:prstGeom prst="roundRect">
            <a:avLst>
              <a:gd name="adj" fmla="val 7214"/>
            </a:avLst>
          </a:prstGeom>
          <a:gradFill>
            <a:gsLst>
              <a:gs pos="54000">
                <a:schemeClr val="accent3">
                  <a:lumMod val="98000"/>
                  <a:lumOff val="2000"/>
                </a:schemeClr>
              </a:gs>
              <a:gs pos="0">
                <a:schemeClr val="accent3">
                  <a:lumMod val="90000"/>
                  <a:lumOff val="10000"/>
                </a:schemeClr>
              </a:gs>
              <a:gs pos="100000">
                <a:schemeClr val="accent3">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0" i="0" u="none" strike="noStrike" cap="none" normalizeH="0" baseline="0">
              <a:ln>
                <a:noFill/>
              </a:ln>
              <a:solidFill>
                <a:schemeClr val="bg1"/>
              </a:solidFill>
              <a:effectLst/>
              <a:ea typeface="微软雅黑" panose="020B0503020204020204" pitchFamily="34" charset="-122"/>
              <a:cs typeface="Arial" panose="020B0604020202020204" pitchFamily="34" charset="0"/>
            </a:endParaRPr>
          </a:p>
        </p:txBody>
      </p:sp>
      <p:sp>
        <p:nvSpPr>
          <p:cNvPr id="53" name="PPT设计宝典_2291"/>
          <p:cNvSpPr/>
          <p:nvPr/>
        </p:nvSpPr>
        <p:spPr bwMode="auto">
          <a:xfrm>
            <a:off x="6514378" y="-646743"/>
            <a:ext cx="500499" cy="500499"/>
          </a:xfrm>
          <a:prstGeom prst="roundRect">
            <a:avLst>
              <a:gd name="adj" fmla="val 7214"/>
            </a:avLst>
          </a:prstGeom>
          <a:gradFill>
            <a:gsLst>
              <a:gs pos="56000">
                <a:schemeClr val="accent4">
                  <a:lumMod val="98000"/>
                  <a:lumOff val="2000"/>
                </a:schemeClr>
              </a:gs>
              <a:gs pos="0">
                <a:schemeClr val="accent4">
                  <a:lumMod val="85000"/>
                  <a:lumOff val="15000"/>
                </a:schemeClr>
              </a:gs>
              <a:gs pos="100000">
                <a:schemeClr val="accent4">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endParaRPr lang="zh-CN" altLang="en-US" sz="2000">
              <a:solidFill>
                <a:schemeClr val="bg1"/>
              </a:solidFill>
              <a:ea typeface="微软雅黑" panose="020B0503020204020204" pitchFamily="34" charset="-122"/>
              <a:cs typeface="Arial" panose="020B0604020202020204" pitchFamily="34" charset="0"/>
            </a:endParaRPr>
          </a:p>
        </p:txBody>
      </p:sp>
      <p:sp>
        <p:nvSpPr>
          <p:cNvPr id="55" name="PPT设计宝典_0643"/>
          <p:cNvSpPr/>
          <p:nvPr/>
        </p:nvSpPr>
        <p:spPr bwMode="auto">
          <a:xfrm>
            <a:off x="7097852" y="-646743"/>
            <a:ext cx="500499" cy="500499"/>
          </a:xfrm>
          <a:prstGeom prst="roundRect">
            <a:avLst>
              <a:gd name="adj" fmla="val 7214"/>
            </a:avLst>
          </a:prstGeom>
          <a:gradFill>
            <a:gsLst>
              <a:gs pos="56000">
                <a:schemeClr val="accent5">
                  <a:lumMod val="98000"/>
                  <a:lumOff val="2000"/>
                </a:schemeClr>
              </a:gs>
              <a:gs pos="0">
                <a:schemeClr val="accent5">
                  <a:lumMod val="85000"/>
                  <a:lumOff val="15000"/>
                </a:schemeClr>
              </a:gs>
              <a:gs pos="100000">
                <a:schemeClr val="accent5">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0" i="0" u="none" strike="noStrike" cap="none" normalizeH="0" baseline="0">
              <a:ln>
                <a:noFill/>
              </a:ln>
              <a:solidFill>
                <a:schemeClr val="bg1"/>
              </a:solidFill>
              <a:effectLst/>
              <a:ea typeface="微软雅黑" panose="020B0503020204020204" pitchFamily="34" charset="-122"/>
              <a:cs typeface="Arial" panose="020B0604020202020204" pitchFamily="34" charset="0"/>
            </a:endParaRPr>
          </a:p>
        </p:txBody>
      </p:sp>
      <p:sp>
        <p:nvSpPr>
          <p:cNvPr id="57" name="PPT设计宝典_0643"/>
          <p:cNvSpPr/>
          <p:nvPr/>
        </p:nvSpPr>
        <p:spPr bwMode="auto">
          <a:xfrm>
            <a:off x="1431617" y="-646743"/>
            <a:ext cx="500499" cy="500499"/>
          </a:xfrm>
          <a:prstGeom prst="roundRect">
            <a:avLst>
              <a:gd name="adj" fmla="val 7214"/>
            </a:avLst>
          </a:prstGeom>
          <a:solidFill>
            <a:schemeClr val="accent1"/>
          </a:soli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0" i="0" u="none" strike="noStrike" cap="none" normalizeH="0" baseline="0">
              <a:ln>
                <a:noFill/>
              </a:ln>
              <a:solidFill>
                <a:schemeClr val="bg1"/>
              </a:solidFill>
              <a:effectLst/>
              <a:ea typeface="微软雅黑" panose="020B0503020204020204" pitchFamily="34" charset="-122"/>
              <a:cs typeface="Arial" panose="020B0604020202020204" pitchFamily="34" charset="0"/>
            </a:endParaRPr>
          </a:p>
        </p:txBody>
      </p:sp>
      <p:sp>
        <p:nvSpPr>
          <p:cNvPr id="59" name="PPT设计宝典_0643"/>
          <p:cNvSpPr/>
          <p:nvPr/>
        </p:nvSpPr>
        <p:spPr bwMode="auto">
          <a:xfrm>
            <a:off x="2015091" y="-646743"/>
            <a:ext cx="500499" cy="500499"/>
          </a:xfrm>
          <a:prstGeom prst="roundRect">
            <a:avLst>
              <a:gd name="adj" fmla="val 7214"/>
            </a:avLst>
          </a:prstGeom>
          <a:solidFill>
            <a:schemeClr val="accent2"/>
          </a:soli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0" i="0" u="none" strike="noStrike" cap="none" normalizeH="0" baseline="0">
              <a:ln>
                <a:noFill/>
              </a:ln>
              <a:solidFill>
                <a:schemeClr val="bg1"/>
              </a:solidFill>
              <a:effectLst/>
              <a:ea typeface="微软雅黑" panose="020B0503020204020204" pitchFamily="34" charset="-122"/>
              <a:cs typeface="Arial" panose="020B0604020202020204" pitchFamily="34" charset="0"/>
            </a:endParaRPr>
          </a:p>
        </p:txBody>
      </p:sp>
      <p:sp>
        <p:nvSpPr>
          <p:cNvPr id="61" name="PPT设计宝典_0643"/>
          <p:cNvSpPr/>
          <p:nvPr/>
        </p:nvSpPr>
        <p:spPr bwMode="auto">
          <a:xfrm>
            <a:off x="2598565" y="-646743"/>
            <a:ext cx="500499" cy="500499"/>
          </a:xfrm>
          <a:prstGeom prst="roundRect">
            <a:avLst>
              <a:gd name="adj" fmla="val 7214"/>
            </a:avLst>
          </a:prstGeom>
          <a:solidFill>
            <a:schemeClr val="accent3"/>
          </a:soli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0" i="0" u="none" strike="noStrike" cap="none" normalizeH="0" baseline="0">
              <a:ln>
                <a:noFill/>
              </a:ln>
              <a:solidFill>
                <a:schemeClr val="bg1"/>
              </a:solidFill>
              <a:effectLst/>
              <a:ea typeface="微软雅黑" panose="020B0503020204020204" pitchFamily="34" charset="-122"/>
              <a:cs typeface="Arial" panose="020B0604020202020204" pitchFamily="34" charset="0"/>
            </a:endParaRPr>
          </a:p>
        </p:txBody>
      </p:sp>
      <p:sp>
        <p:nvSpPr>
          <p:cNvPr id="63" name="PPT设计宝典_4367"/>
          <p:cNvSpPr/>
          <p:nvPr/>
        </p:nvSpPr>
        <p:spPr bwMode="auto">
          <a:xfrm>
            <a:off x="3190748" y="-646743"/>
            <a:ext cx="500499" cy="500499"/>
          </a:xfrm>
          <a:prstGeom prst="roundRect">
            <a:avLst>
              <a:gd name="adj" fmla="val 7214"/>
            </a:avLst>
          </a:prstGeom>
          <a:solidFill>
            <a:schemeClr val="accent4"/>
          </a:soli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0" i="0" u="none" strike="noStrike" cap="none" normalizeH="0" baseline="0">
              <a:ln>
                <a:noFill/>
              </a:ln>
              <a:solidFill>
                <a:schemeClr val="bg1"/>
              </a:solidFill>
              <a:effectLst/>
              <a:ea typeface="微软雅黑" panose="020B0503020204020204" pitchFamily="34" charset="-122"/>
              <a:cs typeface="Arial" panose="020B0604020202020204" pitchFamily="34" charset="0"/>
            </a:endParaRPr>
          </a:p>
        </p:txBody>
      </p:sp>
      <p:sp>
        <p:nvSpPr>
          <p:cNvPr id="65" name="PPT设计宝典_4367"/>
          <p:cNvSpPr/>
          <p:nvPr/>
        </p:nvSpPr>
        <p:spPr bwMode="auto">
          <a:xfrm>
            <a:off x="3774222" y="-646743"/>
            <a:ext cx="500499" cy="500499"/>
          </a:xfrm>
          <a:prstGeom prst="roundRect">
            <a:avLst>
              <a:gd name="adj" fmla="val 7214"/>
            </a:avLst>
          </a:prstGeom>
          <a:solidFill>
            <a:schemeClr val="accent6"/>
          </a:soli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0" i="0" u="none" strike="noStrike" cap="none" normalizeH="0" baseline="0">
              <a:ln>
                <a:noFill/>
              </a:ln>
              <a:solidFill>
                <a:schemeClr val="bg1"/>
              </a:solidFill>
              <a:effectLst/>
              <a:ea typeface="微软雅黑" panose="020B0503020204020204" pitchFamily="34" charset="-122"/>
              <a:cs typeface="Arial" panose="020B0604020202020204" pitchFamily="34" charset="0"/>
            </a:endParaRPr>
          </a:p>
        </p:txBody>
      </p:sp>
      <p:sp>
        <p:nvSpPr>
          <p:cNvPr id="67" name="PPT设计宝典_4367"/>
          <p:cNvSpPr/>
          <p:nvPr/>
        </p:nvSpPr>
        <p:spPr bwMode="auto">
          <a:xfrm>
            <a:off x="7711463" y="-646743"/>
            <a:ext cx="500499" cy="500499"/>
          </a:xfrm>
          <a:prstGeom prst="roundRect">
            <a:avLst>
              <a:gd name="adj" fmla="val 7214"/>
            </a:avLst>
          </a:prstGeom>
          <a:gradFill>
            <a:gsLst>
              <a:gs pos="54000">
                <a:schemeClr val="accent6">
                  <a:lumMod val="98000"/>
                  <a:lumOff val="2000"/>
                </a:schemeClr>
              </a:gs>
              <a:gs pos="0">
                <a:schemeClr val="accent6">
                  <a:lumMod val="85000"/>
                  <a:lumOff val="15000"/>
                </a:schemeClr>
              </a:gs>
              <a:gs pos="100000">
                <a:schemeClr val="accent6">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0" i="0" u="none" strike="noStrike" cap="none" normalizeH="0" baseline="0">
              <a:ln>
                <a:noFill/>
              </a:ln>
              <a:solidFill>
                <a:schemeClr val="bg1"/>
              </a:solidFill>
              <a:effectLst/>
              <a:ea typeface="微软雅黑" panose="020B0503020204020204" pitchFamily="34" charset="-122"/>
              <a:cs typeface="Arial" panose="020B0604020202020204" pitchFamily="34" charset="0"/>
            </a:endParaRPr>
          </a:p>
        </p:txBody>
      </p:sp>
      <p:sp>
        <p:nvSpPr>
          <p:cNvPr id="69" name="PPT设计宝典_4367"/>
          <p:cNvSpPr/>
          <p:nvPr/>
        </p:nvSpPr>
        <p:spPr bwMode="auto">
          <a:xfrm>
            <a:off x="8710959" y="-646743"/>
            <a:ext cx="500499" cy="500499"/>
          </a:xfrm>
          <a:prstGeom prst="roundRect">
            <a:avLst>
              <a:gd name="adj" fmla="val 7214"/>
            </a:avLst>
          </a:prstGeom>
          <a:gradFill>
            <a:gsLst>
              <a:gs pos="53000">
                <a:schemeClr val="accent1">
                  <a:lumMod val="98000"/>
                  <a:lumOff val="2000"/>
                </a:schemeClr>
              </a:gs>
              <a:gs pos="0">
                <a:schemeClr val="accent1">
                  <a:lumMod val="85000"/>
                  <a:lumOff val="15000"/>
                </a:schemeClr>
              </a:gs>
              <a:gs pos="100000">
                <a:schemeClr val="accent1">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endParaRPr lang="zh-CN" altLang="en-US" sz="2000">
              <a:solidFill>
                <a:schemeClr val="bg1"/>
              </a:solidFill>
              <a:ea typeface="微软雅黑" panose="020B0503020204020204" pitchFamily="34" charset="-122"/>
              <a:cs typeface="Arial" panose="020B0604020202020204" pitchFamily="34" charset="0"/>
            </a:endParaRPr>
          </a:p>
        </p:txBody>
      </p:sp>
      <p:sp>
        <p:nvSpPr>
          <p:cNvPr id="71" name="PPT设计宝典_7071"/>
          <p:cNvSpPr/>
          <p:nvPr/>
        </p:nvSpPr>
        <p:spPr bwMode="auto">
          <a:xfrm>
            <a:off x="9294433" y="-646743"/>
            <a:ext cx="500499" cy="500499"/>
          </a:xfrm>
          <a:prstGeom prst="roundRect">
            <a:avLst>
              <a:gd name="adj" fmla="val 7214"/>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0" i="0" u="none" strike="noStrike" cap="none" normalizeH="0" baseline="0">
              <a:ln>
                <a:noFill/>
              </a:ln>
              <a:solidFill>
                <a:schemeClr val="bg1"/>
              </a:solidFill>
              <a:effectLst/>
              <a:ea typeface="微软雅黑" panose="020B0503020204020204" pitchFamily="34" charset="-122"/>
              <a:cs typeface="Arial" panose="020B0604020202020204" pitchFamily="34" charset="0"/>
            </a:endParaRPr>
          </a:p>
        </p:txBody>
      </p:sp>
      <p:sp>
        <p:nvSpPr>
          <p:cNvPr id="73" name="PPT设计宝典_7071"/>
          <p:cNvSpPr/>
          <p:nvPr/>
        </p:nvSpPr>
        <p:spPr bwMode="auto">
          <a:xfrm>
            <a:off x="9877907" y="-646743"/>
            <a:ext cx="500499" cy="500499"/>
          </a:xfrm>
          <a:prstGeom prst="roundRect">
            <a:avLst>
              <a:gd name="adj" fmla="val 7214"/>
            </a:avLst>
          </a:prstGeom>
          <a:gradFill>
            <a:gsLst>
              <a:gs pos="54000">
                <a:schemeClr val="accent3">
                  <a:lumMod val="98000"/>
                  <a:lumOff val="2000"/>
                </a:schemeClr>
              </a:gs>
              <a:gs pos="0">
                <a:schemeClr val="accent3">
                  <a:lumMod val="90000"/>
                  <a:lumOff val="10000"/>
                </a:schemeClr>
              </a:gs>
              <a:gs pos="100000">
                <a:schemeClr val="accent3">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0" i="0" u="none" strike="noStrike" cap="none" normalizeH="0" baseline="0">
              <a:ln>
                <a:noFill/>
              </a:ln>
              <a:solidFill>
                <a:schemeClr val="bg1"/>
              </a:solidFill>
              <a:effectLst/>
              <a:ea typeface="微软雅黑" panose="020B0503020204020204" pitchFamily="34" charset="-122"/>
              <a:cs typeface="Arial" panose="020B0604020202020204" pitchFamily="34" charset="0"/>
            </a:endParaRPr>
          </a:p>
        </p:txBody>
      </p:sp>
      <p:sp>
        <p:nvSpPr>
          <p:cNvPr id="75" name="PPT设计宝典_7071"/>
          <p:cNvSpPr/>
          <p:nvPr/>
        </p:nvSpPr>
        <p:spPr bwMode="auto">
          <a:xfrm>
            <a:off x="10470090" y="-646743"/>
            <a:ext cx="500499" cy="500499"/>
          </a:xfrm>
          <a:prstGeom prst="roundRect">
            <a:avLst>
              <a:gd name="adj" fmla="val 7214"/>
            </a:avLst>
          </a:prstGeom>
          <a:gradFill>
            <a:gsLst>
              <a:gs pos="56000">
                <a:schemeClr val="accent4">
                  <a:lumMod val="98000"/>
                  <a:lumOff val="2000"/>
                </a:schemeClr>
              </a:gs>
              <a:gs pos="0">
                <a:schemeClr val="accent4">
                  <a:lumMod val="85000"/>
                  <a:lumOff val="15000"/>
                </a:schemeClr>
              </a:gs>
              <a:gs pos="100000">
                <a:schemeClr val="accent4">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endParaRPr lang="zh-CN" altLang="en-US" sz="2000">
              <a:solidFill>
                <a:schemeClr val="bg1"/>
              </a:solidFill>
              <a:ea typeface="微软雅黑" panose="020B0503020204020204" pitchFamily="34" charset="-122"/>
              <a:cs typeface="Arial" panose="020B0604020202020204" pitchFamily="34" charset="0"/>
            </a:endParaRPr>
          </a:p>
        </p:txBody>
      </p:sp>
      <p:sp>
        <p:nvSpPr>
          <p:cNvPr id="77" name="PPT设计宝典_7071"/>
          <p:cNvSpPr/>
          <p:nvPr/>
        </p:nvSpPr>
        <p:spPr bwMode="auto">
          <a:xfrm>
            <a:off x="11053564" y="-646743"/>
            <a:ext cx="500499" cy="500499"/>
          </a:xfrm>
          <a:prstGeom prst="roundRect">
            <a:avLst>
              <a:gd name="adj" fmla="val 7214"/>
            </a:avLst>
          </a:prstGeom>
          <a:gradFill>
            <a:gsLst>
              <a:gs pos="56000">
                <a:schemeClr val="accent5">
                  <a:lumMod val="98000"/>
                  <a:lumOff val="2000"/>
                </a:schemeClr>
              </a:gs>
              <a:gs pos="0">
                <a:schemeClr val="accent5">
                  <a:lumMod val="85000"/>
                  <a:lumOff val="15000"/>
                </a:schemeClr>
              </a:gs>
              <a:gs pos="100000">
                <a:schemeClr val="accent5">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0" i="0" u="none" strike="noStrike" cap="none" normalizeH="0" baseline="0">
              <a:ln>
                <a:noFill/>
              </a:ln>
              <a:solidFill>
                <a:schemeClr val="bg1"/>
              </a:solidFill>
              <a:effectLst/>
              <a:ea typeface="微软雅黑" panose="020B0503020204020204" pitchFamily="34" charset="-122"/>
              <a:cs typeface="Arial" panose="020B0604020202020204" pitchFamily="34" charset="0"/>
            </a:endParaRPr>
          </a:p>
        </p:txBody>
      </p:sp>
      <p:sp>
        <p:nvSpPr>
          <p:cNvPr id="79" name="PPT设计宝典_6423"/>
          <p:cNvSpPr/>
          <p:nvPr/>
        </p:nvSpPr>
        <p:spPr bwMode="auto">
          <a:xfrm>
            <a:off x="11667175" y="-646743"/>
            <a:ext cx="500499" cy="500499"/>
          </a:xfrm>
          <a:prstGeom prst="roundRect">
            <a:avLst>
              <a:gd name="adj" fmla="val 7214"/>
            </a:avLst>
          </a:prstGeom>
          <a:gradFill>
            <a:gsLst>
              <a:gs pos="54000">
                <a:schemeClr val="accent6">
                  <a:lumMod val="98000"/>
                  <a:lumOff val="2000"/>
                </a:schemeClr>
              </a:gs>
              <a:gs pos="0">
                <a:schemeClr val="accent6">
                  <a:lumMod val="85000"/>
                  <a:lumOff val="15000"/>
                </a:schemeClr>
              </a:gs>
              <a:gs pos="100000">
                <a:schemeClr val="accent6">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0" i="0" u="none" strike="noStrike" cap="none" normalizeH="0" baseline="0">
              <a:ln>
                <a:noFill/>
              </a:ln>
              <a:solidFill>
                <a:schemeClr val="bg1"/>
              </a:solidFill>
              <a:effectLst/>
              <a:ea typeface="微软雅黑" panose="020B0503020204020204" pitchFamily="34" charset="-122"/>
              <a:cs typeface="Arial" panose="020B0604020202020204" pitchFamily="34" charset="0"/>
            </a:endParaRPr>
          </a:p>
        </p:txBody>
      </p:sp>
      <p:pic>
        <p:nvPicPr>
          <p:cNvPr id="2" name="图片 1"/>
          <p:cNvPicPr>
            <a:picLocks noChangeAspect="1"/>
          </p:cNvPicPr>
          <p:nvPr/>
        </p:nvPicPr>
        <p:blipFill>
          <a:blip r:embed="rId3"/>
          <a:srcRect l="2706" t="6844" r="7809"/>
          <a:stretch>
            <a:fillRect/>
          </a:stretch>
        </p:blipFill>
        <p:spPr>
          <a:xfrm>
            <a:off x="1123950" y="2132965"/>
            <a:ext cx="4398645" cy="2712720"/>
          </a:xfrm>
          <a:prstGeom prst="rect">
            <a:avLst/>
          </a:prstGeom>
        </p:spPr>
      </p:pic>
      <p:sp>
        <p:nvSpPr>
          <p:cNvPr id="3" name="PPT设计宝典_6400"/>
          <p:cNvSpPr txBox="1"/>
          <p:nvPr/>
        </p:nvSpPr>
        <p:spPr>
          <a:xfrm>
            <a:off x="7610475" y="5589270"/>
            <a:ext cx="3775710" cy="734060"/>
          </a:xfrm>
          <a:prstGeom prst="rect">
            <a:avLst/>
          </a:prstGeom>
          <a:solidFill>
            <a:schemeClr val="accent1"/>
          </a:soli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defPPr>
              <a:defRPr lang="zh-CN"/>
            </a:defPPr>
            <a:lvl1pPr marL="0" marR="0" indent="0" algn="ctr" defTabSz="914400" eaLnBrk="1" latinLnBrk="0" hangingPunct="1">
              <a:lnSpc>
                <a:spcPct val="100000"/>
              </a:lnSpc>
              <a:buClrTx/>
              <a:buSzTx/>
              <a:buNone/>
              <a:defRPr kumimoji="0" sz="2000" b="0" i="0" u="none" strike="noStrike" cap="none" normalizeH="0" baseline="0">
                <a:ln>
                  <a:noFill/>
                </a:ln>
                <a:solidFill>
                  <a:schemeClr val="bg1"/>
                </a:solidFill>
                <a:effectLst/>
                <a:latin typeface="+mj-ea"/>
                <a:ea typeface="+mj-ea"/>
              </a:defRPr>
            </a:lvl1pPr>
          </a:lstStyle>
          <a:p>
            <a:r>
              <a:rPr lang="en-US" dirty="0">
                <a:latin typeface="Arial" panose="020B0604020202020204" pitchFamily="34" charset="0"/>
                <a:ea typeface="微软雅黑" panose="020B0503020204020204" pitchFamily="34" charset="-122"/>
                <a:cs typeface="Arial" panose="020B0604020202020204" pitchFamily="34" charset="0"/>
              </a:rPr>
              <a:t>Contact: Jiao </a:t>
            </a:r>
            <a:r>
              <a:rPr lang="en-US" dirty="0" err="1">
                <a:latin typeface="Arial" panose="020B0604020202020204" pitchFamily="34" charset="0"/>
                <a:ea typeface="微软雅黑" panose="020B0503020204020204" pitchFamily="34" charset="-122"/>
                <a:cs typeface="Arial" panose="020B0604020202020204" pitchFamily="34" charset="0"/>
              </a:rPr>
              <a:t>Mengjiao</a:t>
            </a:r>
            <a:endParaRPr lang="en-US" dirty="0">
              <a:latin typeface="Arial" panose="020B0604020202020204" pitchFamily="34" charset="0"/>
              <a:ea typeface="微软雅黑" panose="020B0503020204020204" pitchFamily="34" charset="-122"/>
              <a:cs typeface="Arial" panose="020B0604020202020204" pitchFamily="34" charset="0"/>
            </a:endParaRPr>
          </a:p>
          <a:p>
            <a:r>
              <a:rPr lang="en-US" dirty="0" smtClean="0">
                <a:latin typeface="Arial" panose="020B0604020202020204" pitchFamily="34" charset="0"/>
                <a:ea typeface="微软雅黑" panose="020B0503020204020204" pitchFamily="34" charset="-122"/>
                <a:cs typeface="Arial" panose="020B0604020202020204" pitchFamily="34" charset="0"/>
              </a:rPr>
              <a:t>Tel: </a:t>
            </a:r>
            <a:r>
              <a:rPr lang="en-US" dirty="0">
                <a:latin typeface="Arial" panose="020B0604020202020204" pitchFamily="34" charset="0"/>
                <a:ea typeface="微软雅黑" panose="020B0503020204020204" pitchFamily="34" charset="-122"/>
                <a:cs typeface="Arial" panose="020B0604020202020204" pitchFamily="34" charset="0"/>
              </a:rPr>
              <a:t>18505452477</a:t>
            </a:r>
          </a:p>
        </p:txBody>
      </p:sp>
    </p:spTree>
  </p:cSld>
  <p:clrMapOvr>
    <a:masterClrMapping/>
  </p:clrMapOvr>
  <mc:AlternateContent xmlns:mc="http://schemas.openxmlformats.org/markup-compatibility/2006" xmlns:p14="http://schemas.microsoft.com/office/powerpoint/2010/main">
    <mc:Choice Requires="p14">
      <p:transition spd="slow" p14:dur="1600" advTm="7425">
        <p:blinds dir="vert"/>
      </p:transition>
    </mc:Choice>
    <mc:Fallback xmlns="">
      <p:transition spd="slow" advTm="7425">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8"/>
                                        </p:tgtEl>
                                        <p:attrNameLst>
                                          <p:attrName>style.visibility</p:attrName>
                                        </p:attrNameLst>
                                      </p:cBhvr>
                                      <p:to>
                                        <p:strVal val="visible"/>
                                      </p:to>
                                    </p:set>
                                    <p:anim by="(-#ppt_w*2)" calcmode="lin" valueType="num">
                                      <p:cBhvr rctx="PPT">
                                        <p:cTn id="7" dur="150" autoRev="1" fill="hold">
                                          <p:stCondLst>
                                            <p:cond delay="0"/>
                                          </p:stCondLst>
                                        </p:cTn>
                                        <p:tgtEl>
                                          <p:spTgt spid="28"/>
                                        </p:tgtEl>
                                        <p:attrNameLst>
                                          <p:attrName>ppt_w</p:attrName>
                                        </p:attrNameLst>
                                      </p:cBhvr>
                                    </p:anim>
                                    <p:anim by="(#ppt_w*0.50)" calcmode="lin" valueType="num">
                                      <p:cBhvr>
                                        <p:cTn id="8" dur="150" decel="50000" autoRev="1" fill="hold">
                                          <p:stCondLst>
                                            <p:cond delay="0"/>
                                          </p:stCondLst>
                                        </p:cTn>
                                        <p:tgtEl>
                                          <p:spTgt spid="28"/>
                                        </p:tgtEl>
                                        <p:attrNameLst>
                                          <p:attrName>ppt_x</p:attrName>
                                        </p:attrNameLst>
                                      </p:cBhvr>
                                    </p:anim>
                                    <p:anim from="(-#ppt_h/2)" to="(#ppt_y)" calcmode="lin" valueType="num">
                                      <p:cBhvr>
                                        <p:cTn id="9" dur="300" fill="hold">
                                          <p:stCondLst>
                                            <p:cond delay="0"/>
                                          </p:stCondLst>
                                        </p:cTn>
                                        <p:tgtEl>
                                          <p:spTgt spid="28"/>
                                        </p:tgtEl>
                                        <p:attrNameLst>
                                          <p:attrName>ppt_y</p:attrName>
                                        </p:attrNameLst>
                                      </p:cBhvr>
                                    </p:anim>
                                    <p:animRot by="21600000">
                                      <p:cBhvr>
                                        <p:cTn id="10" dur="300" fill="hold">
                                          <p:stCondLst>
                                            <p:cond delay="0"/>
                                          </p:stCondLst>
                                        </p:cTn>
                                        <p:tgtEl>
                                          <p:spTgt spid="28"/>
                                        </p:tgtEl>
                                        <p:attrNameLst>
                                          <p:attrName>r</p:attrName>
                                        </p:attrNameLst>
                                      </p:cBhvr>
                                    </p:animRot>
                                  </p:childTnLst>
                                </p:cTn>
                              </p:par>
                            </p:childTnLst>
                          </p:cTn>
                        </p:par>
                        <p:par>
                          <p:cTn id="11" fill="hold">
                            <p:stCondLst>
                              <p:cond delay="990"/>
                            </p:stCondLst>
                            <p:childTnLst>
                              <p:par>
                                <p:cTn id="12" presetID="22" presetClass="entr" presetSubtype="8"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left)">
                                      <p:cBhvr>
                                        <p:cTn id="14" dur="300"/>
                                        <p:tgtEl>
                                          <p:spTgt spid="30"/>
                                        </p:tgtEl>
                                      </p:cBhvr>
                                    </p:animEffect>
                                  </p:childTnLst>
                                </p:cTn>
                              </p:par>
                            </p:childTnLst>
                          </p:cTn>
                        </p:par>
                        <p:par>
                          <p:cTn id="15" fill="hold">
                            <p:stCondLst>
                              <p:cond delay="1490"/>
                            </p:stCondLst>
                            <p:childTnLst>
                              <p:par>
                                <p:cTn id="16" presetID="2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bldLvl="0" animBg="1"/>
      <p:bldP spid="3"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PPT设计宝典_4058"/>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cs typeface="Arial" panose="020B0604020202020204" pitchFamily="34" charset="0"/>
            </a:endParaRPr>
          </a:p>
        </p:txBody>
      </p:sp>
      <p:sp>
        <p:nvSpPr>
          <p:cNvPr id="32" name="PPT设计宝典_4058"/>
          <p:cNvSpPr>
            <a:spLocks noChangeAspect="1"/>
          </p:cNvSpPr>
          <p:nvPr/>
        </p:nvSpPr>
        <p:spPr bwMode="auto">
          <a:xfrm>
            <a:off x="832565" y="233916"/>
            <a:ext cx="484924" cy="455864"/>
          </a:xfrm>
          <a:custGeom>
            <a:avLst/>
            <a:gdLst>
              <a:gd name="connsiteX0" fmla="*/ 281174 w 591050"/>
              <a:gd name="connsiteY0" fmla="*/ 186505 h 555630"/>
              <a:gd name="connsiteX1" fmla="*/ 315832 w 591050"/>
              <a:gd name="connsiteY1" fmla="*/ 186505 h 555630"/>
              <a:gd name="connsiteX2" fmla="*/ 315832 w 591050"/>
              <a:gd name="connsiteY2" fmla="*/ 301575 h 555630"/>
              <a:gd name="connsiteX3" fmla="*/ 304939 w 591050"/>
              <a:gd name="connsiteY3" fmla="*/ 312487 h 555630"/>
              <a:gd name="connsiteX4" fmla="*/ 270281 w 591050"/>
              <a:gd name="connsiteY4" fmla="*/ 312487 h 555630"/>
              <a:gd name="connsiteX5" fmla="*/ 270281 w 591050"/>
              <a:gd name="connsiteY5" fmla="*/ 197417 h 555630"/>
              <a:gd name="connsiteX6" fmla="*/ 281174 w 591050"/>
              <a:gd name="connsiteY6" fmla="*/ 186505 h 555630"/>
              <a:gd name="connsiteX7" fmla="*/ 201736 w 591050"/>
              <a:gd name="connsiteY7" fmla="*/ 143821 h 555630"/>
              <a:gd name="connsiteX8" fmla="*/ 236515 w 591050"/>
              <a:gd name="connsiteY8" fmla="*/ 143821 h 555630"/>
              <a:gd name="connsiteX9" fmla="*/ 236515 w 591050"/>
              <a:gd name="connsiteY9" fmla="*/ 301574 h 555630"/>
              <a:gd name="connsiteX10" fmla="*/ 225584 w 591050"/>
              <a:gd name="connsiteY10" fmla="*/ 312488 h 555630"/>
              <a:gd name="connsiteX11" fmla="*/ 190805 w 591050"/>
              <a:gd name="connsiteY11" fmla="*/ 312488 h 555630"/>
              <a:gd name="connsiteX12" fmla="*/ 190805 w 591050"/>
              <a:gd name="connsiteY12" fmla="*/ 155727 h 555630"/>
              <a:gd name="connsiteX13" fmla="*/ 201736 w 591050"/>
              <a:gd name="connsiteY13" fmla="*/ 143821 h 555630"/>
              <a:gd name="connsiteX14" fmla="*/ 365625 w 591050"/>
              <a:gd name="connsiteY14" fmla="*/ 101136 h 555630"/>
              <a:gd name="connsiteX15" fmla="*/ 400404 w 591050"/>
              <a:gd name="connsiteY15" fmla="*/ 101136 h 555630"/>
              <a:gd name="connsiteX16" fmla="*/ 400404 w 591050"/>
              <a:gd name="connsiteY16" fmla="*/ 301572 h 555630"/>
              <a:gd name="connsiteX17" fmla="*/ 389473 w 591050"/>
              <a:gd name="connsiteY17" fmla="*/ 312487 h 555630"/>
              <a:gd name="connsiteX18" fmla="*/ 354694 w 591050"/>
              <a:gd name="connsiteY18" fmla="*/ 312487 h 555630"/>
              <a:gd name="connsiteX19" fmla="*/ 354694 w 591050"/>
              <a:gd name="connsiteY19" fmla="*/ 112051 h 555630"/>
              <a:gd name="connsiteX20" fmla="*/ 365625 w 591050"/>
              <a:gd name="connsiteY20" fmla="*/ 101136 h 555630"/>
              <a:gd name="connsiteX21" fmla="*/ 73509 w 591050"/>
              <a:gd name="connsiteY21" fmla="*/ 51580 h 555630"/>
              <a:gd name="connsiteX22" fmla="*/ 47681 w 591050"/>
              <a:gd name="connsiteY22" fmla="*/ 78362 h 555630"/>
              <a:gd name="connsiteX23" fmla="*/ 47681 w 591050"/>
              <a:gd name="connsiteY23" fmla="*/ 352131 h 555630"/>
              <a:gd name="connsiteX24" fmla="*/ 516548 w 591050"/>
              <a:gd name="connsiteY24" fmla="*/ 352131 h 555630"/>
              <a:gd name="connsiteX25" fmla="*/ 543369 w 591050"/>
              <a:gd name="connsiteY25" fmla="*/ 325349 h 555630"/>
              <a:gd name="connsiteX26" fmla="*/ 543369 w 591050"/>
              <a:gd name="connsiteY26" fmla="*/ 51580 h 555630"/>
              <a:gd name="connsiteX27" fmla="*/ 58608 w 591050"/>
              <a:gd name="connsiteY27" fmla="*/ 0 h 555630"/>
              <a:gd name="connsiteX28" fmla="*/ 591050 w 591050"/>
              <a:gd name="connsiteY28" fmla="*/ 0 h 555630"/>
              <a:gd name="connsiteX29" fmla="*/ 591050 w 591050"/>
              <a:gd name="connsiteY29" fmla="*/ 342212 h 555630"/>
              <a:gd name="connsiteX30" fmla="*/ 532442 w 591050"/>
              <a:gd name="connsiteY30" fmla="*/ 400735 h 555630"/>
              <a:gd name="connsiteX31" fmla="*/ 390391 w 591050"/>
              <a:gd name="connsiteY31" fmla="*/ 400735 h 555630"/>
              <a:gd name="connsiteX32" fmla="*/ 447013 w 591050"/>
              <a:gd name="connsiteY32" fmla="*/ 493976 h 555630"/>
              <a:gd name="connsiteX33" fmla="*/ 433106 w 591050"/>
              <a:gd name="connsiteY33" fmla="*/ 549523 h 555630"/>
              <a:gd name="connsiteX34" fmla="*/ 376484 w 591050"/>
              <a:gd name="connsiteY34" fmla="*/ 535636 h 555630"/>
              <a:gd name="connsiteX35" fmla="*/ 299002 w 591050"/>
              <a:gd name="connsiteY35" fmla="*/ 408671 h 555630"/>
              <a:gd name="connsiteX36" fmla="*/ 295028 w 591050"/>
              <a:gd name="connsiteY36" fmla="*/ 400735 h 555630"/>
              <a:gd name="connsiteX37" fmla="*/ 275161 w 591050"/>
              <a:gd name="connsiteY37" fmla="*/ 400735 h 555630"/>
              <a:gd name="connsiteX38" fmla="*/ 271188 w 591050"/>
              <a:gd name="connsiteY38" fmla="*/ 408671 h 555630"/>
              <a:gd name="connsiteX39" fmla="*/ 194699 w 591050"/>
              <a:gd name="connsiteY39" fmla="*/ 535636 h 555630"/>
              <a:gd name="connsiteX40" fmla="*/ 138077 w 591050"/>
              <a:gd name="connsiteY40" fmla="*/ 549523 h 555630"/>
              <a:gd name="connsiteX41" fmla="*/ 124170 w 591050"/>
              <a:gd name="connsiteY41" fmla="*/ 493976 h 555630"/>
              <a:gd name="connsiteX42" fmla="*/ 180792 w 591050"/>
              <a:gd name="connsiteY42" fmla="*/ 400735 h 555630"/>
              <a:gd name="connsiteX43" fmla="*/ 0 w 591050"/>
              <a:gd name="connsiteY43" fmla="*/ 400735 h 555630"/>
              <a:gd name="connsiteX44" fmla="*/ 0 w 591050"/>
              <a:gd name="connsiteY44" fmla="*/ 58523 h 555630"/>
              <a:gd name="connsiteX45" fmla="*/ 58608 w 591050"/>
              <a:gd name="connsiteY45" fmla="*/ 0 h 55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1050" h="555630">
                <a:moveTo>
                  <a:pt x="281174" y="186505"/>
                </a:moveTo>
                <a:lnTo>
                  <a:pt x="315832" y="186505"/>
                </a:lnTo>
                <a:lnTo>
                  <a:pt x="315832" y="301575"/>
                </a:lnTo>
                <a:cubicBezTo>
                  <a:pt x="315832" y="307527"/>
                  <a:pt x="310881" y="312487"/>
                  <a:pt x="304939" y="312487"/>
                </a:cubicBezTo>
                <a:lnTo>
                  <a:pt x="270281" y="312487"/>
                </a:lnTo>
                <a:lnTo>
                  <a:pt x="270281" y="197417"/>
                </a:lnTo>
                <a:cubicBezTo>
                  <a:pt x="270281" y="191465"/>
                  <a:pt x="275232" y="186505"/>
                  <a:pt x="281174" y="186505"/>
                </a:cubicBezTo>
                <a:close/>
                <a:moveTo>
                  <a:pt x="201736" y="143821"/>
                </a:moveTo>
                <a:lnTo>
                  <a:pt x="236515" y="143821"/>
                </a:lnTo>
                <a:lnTo>
                  <a:pt x="236515" y="301574"/>
                </a:lnTo>
                <a:cubicBezTo>
                  <a:pt x="236515" y="307527"/>
                  <a:pt x="231546" y="312488"/>
                  <a:pt x="225584" y="312488"/>
                </a:cubicBezTo>
                <a:lnTo>
                  <a:pt x="190805" y="312488"/>
                </a:lnTo>
                <a:lnTo>
                  <a:pt x="190805" y="155727"/>
                </a:lnTo>
                <a:cubicBezTo>
                  <a:pt x="190805" y="148782"/>
                  <a:pt x="195773" y="143821"/>
                  <a:pt x="201736" y="143821"/>
                </a:cubicBezTo>
                <a:close/>
                <a:moveTo>
                  <a:pt x="365625" y="101136"/>
                </a:moveTo>
                <a:lnTo>
                  <a:pt x="400404" y="101136"/>
                </a:lnTo>
                <a:lnTo>
                  <a:pt x="400404" y="301572"/>
                </a:lnTo>
                <a:cubicBezTo>
                  <a:pt x="400404" y="307526"/>
                  <a:pt x="395436" y="312487"/>
                  <a:pt x="389473" y="312487"/>
                </a:cubicBezTo>
                <a:lnTo>
                  <a:pt x="354694" y="312487"/>
                </a:lnTo>
                <a:lnTo>
                  <a:pt x="354694" y="112051"/>
                </a:lnTo>
                <a:cubicBezTo>
                  <a:pt x="354694" y="106097"/>
                  <a:pt x="359663" y="101136"/>
                  <a:pt x="365625" y="101136"/>
                </a:cubicBezTo>
                <a:close/>
                <a:moveTo>
                  <a:pt x="73509" y="51580"/>
                </a:moveTo>
                <a:cubicBezTo>
                  <a:pt x="59602" y="51580"/>
                  <a:pt x="47681" y="63483"/>
                  <a:pt x="47681" y="78362"/>
                </a:cubicBezTo>
                <a:lnTo>
                  <a:pt x="47681" y="352131"/>
                </a:lnTo>
                <a:lnTo>
                  <a:pt x="516548" y="352131"/>
                </a:lnTo>
                <a:cubicBezTo>
                  <a:pt x="531448" y="352131"/>
                  <a:pt x="543369" y="340228"/>
                  <a:pt x="543369" y="325349"/>
                </a:cubicBezTo>
                <a:lnTo>
                  <a:pt x="543369" y="51580"/>
                </a:lnTo>
                <a:close/>
                <a:moveTo>
                  <a:pt x="58608" y="0"/>
                </a:moveTo>
                <a:lnTo>
                  <a:pt x="591050" y="0"/>
                </a:lnTo>
                <a:lnTo>
                  <a:pt x="591050" y="342212"/>
                </a:lnTo>
                <a:cubicBezTo>
                  <a:pt x="591050" y="374945"/>
                  <a:pt x="564229" y="400735"/>
                  <a:pt x="532442" y="400735"/>
                </a:cubicBezTo>
                <a:lnTo>
                  <a:pt x="390391" y="400735"/>
                </a:lnTo>
                <a:lnTo>
                  <a:pt x="447013" y="493976"/>
                </a:lnTo>
                <a:cubicBezTo>
                  <a:pt x="457940" y="512822"/>
                  <a:pt x="451979" y="538612"/>
                  <a:pt x="433106" y="549523"/>
                </a:cubicBezTo>
                <a:cubicBezTo>
                  <a:pt x="413238" y="561426"/>
                  <a:pt x="388404" y="555474"/>
                  <a:pt x="376484" y="535636"/>
                </a:cubicBezTo>
                <a:lnTo>
                  <a:pt x="299002" y="408671"/>
                </a:lnTo>
                <a:cubicBezTo>
                  <a:pt x="298008" y="405695"/>
                  <a:pt x="296022" y="403711"/>
                  <a:pt x="295028" y="400735"/>
                </a:cubicBezTo>
                <a:lnTo>
                  <a:pt x="275161" y="400735"/>
                </a:lnTo>
                <a:cubicBezTo>
                  <a:pt x="274168" y="403711"/>
                  <a:pt x="273174" y="405695"/>
                  <a:pt x="271188" y="408671"/>
                </a:cubicBezTo>
                <a:lnTo>
                  <a:pt x="194699" y="535636"/>
                </a:lnTo>
                <a:cubicBezTo>
                  <a:pt x="182778" y="555474"/>
                  <a:pt x="156951" y="561426"/>
                  <a:pt x="138077" y="549523"/>
                </a:cubicBezTo>
                <a:cubicBezTo>
                  <a:pt x="118210" y="538612"/>
                  <a:pt x="112250" y="512822"/>
                  <a:pt x="124170" y="493976"/>
                </a:cubicBezTo>
                <a:lnTo>
                  <a:pt x="180792" y="400735"/>
                </a:lnTo>
                <a:lnTo>
                  <a:pt x="0" y="400735"/>
                </a:lnTo>
                <a:lnTo>
                  <a:pt x="0" y="58523"/>
                </a:lnTo>
                <a:cubicBezTo>
                  <a:pt x="0" y="26782"/>
                  <a:pt x="25827" y="0"/>
                  <a:pt x="58608" y="0"/>
                </a:cubicBezTo>
                <a:close/>
              </a:path>
            </a:pathLst>
          </a:custGeom>
          <a:solidFill>
            <a:schemeClr val="bg1"/>
          </a:solidFill>
          <a:ln>
            <a:noFill/>
          </a:ln>
        </p:spPr>
      </p:sp>
      <p:sp>
        <p:nvSpPr>
          <p:cNvPr id="3" name="文本框 2"/>
          <p:cNvSpPr txBox="1"/>
          <p:nvPr>
            <p:custDataLst>
              <p:tags r:id="rId1"/>
            </p:custDataLst>
          </p:nvPr>
        </p:nvSpPr>
        <p:spPr>
          <a:xfrm>
            <a:off x="1778000" y="547370"/>
            <a:ext cx="8880475" cy="460375"/>
          </a:xfrm>
          <a:prstGeom prst="rect">
            <a:avLst/>
          </a:prstGeom>
          <a:noFill/>
        </p:spPr>
        <p:txBody>
          <a:bodyPr wrap="square" rtlCol="0">
            <a:spAutoFit/>
          </a:bodyPr>
          <a:lstStyle/>
          <a:p>
            <a:pPr indent="0" algn="l">
              <a:buFont typeface="Wingdings" panose="05000000000000000000" pitchFamily="2" charset="2"/>
              <a:buNone/>
            </a:pPr>
            <a:r>
              <a:rPr lang="en-US" sz="2400" b="1" dirty="0">
                <a:solidFill>
                  <a:srgbClr val="C00000"/>
                </a:solidFill>
                <a:ea typeface="微软雅黑" panose="020B0503020204020204" pitchFamily="34" charset="-122"/>
                <a:cs typeface="Arial" panose="020B0604020202020204" pitchFamily="34" charset="0"/>
              </a:rPr>
              <a:t>Visible Quality - A Trust, A Guarantee</a:t>
            </a:r>
          </a:p>
        </p:txBody>
      </p:sp>
      <p:pic>
        <p:nvPicPr>
          <p:cNvPr id="4" name="图片 3"/>
          <p:cNvPicPr>
            <a:picLocks noChangeAspect="1"/>
          </p:cNvPicPr>
          <p:nvPr/>
        </p:nvPicPr>
        <p:blipFill>
          <a:blip r:embed="rId4"/>
          <a:srcRect r="42958"/>
          <a:stretch>
            <a:fillRect/>
          </a:stretch>
        </p:blipFill>
        <p:spPr>
          <a:xfrm>
            <a:off x="1705610" y="1482090"/>
            <a:ext cx="2916555" cy="1567815"/>
          </a:xfrm>
          <a:prstGeom prst="rect">
            <a:avLst/>
          </a:prstGeom>
        </p:spPr>
      </p:pic>
      <p:pic>
        <p:nvPicPr>
          <p:cNvPr id="5" name="图片 4"/>
          <p:cNvPicPr>
            <a:picLocks noChangeAspect="1"/>
          </p:cNvPicPr>
          <p:nvPr/>
        </p:nvPicPr>
        <p:blipFill>
          <a:blip r:embed="rId5"/>
          <a:srcRect r="43201"/>
          <a:stretch>
            <a:fillRect/>
          </a:stretch>
        </p:blipFill>
        <p:spPr>
          <a:xfrm>
            <a:off x="4880610" y="1479550"/>
            <a:ext cx="1886585" cy="1617980"/>
          </a:xfrm>
          <a:prstGeom prst="rect">
            <a:avLst/>
          </a:prstGeom>
        </p:spPr>
      </p:pic>
      <p:pic>
        <p:nvPicPr>
          <p:cNvPr id="6" name="图片 5"/>
          <p:cNvPicPr>
            <a:picLocks noChangeAspect="1"/>
          </p:cNvPicPr>
          <p:nvPr/>
        </p:nvPicPr>
        <p:blipFill>
          <a:blip r:embed="rId6"/>
          <a:srcRect b="15979"/>
          <a:stretch>
            <a:fillRect/>
          </a:stretch>
        </p:blipFill>
        <p:spPr>
          <a:xfrm>
            <a:off x="1778000" y="3789045"/>
            <a:ext cx="2472055" cy="2004695"/>
          </a:xfrm>
          <a:prstGeom prst="rect">
            <a:avLst/>
          </a:prstGeom>
        </p:spPr>
      </p:pic>
      <p:pic>
        <p:nvPicPr>
          <p:cNvPr id="8" name="图片 7"/>
          <p:cNvPicPr>
            <a:picLocks noChangeAspect="1"/>
          </p:cNvPicPr>
          <p:nvPr/>
        </p:nvPicPr>
        <p:blipFill>
          <a:blip r:embed="rId7"/>
          <a:srcRect b="25904"/>
          <a:stretch>
            <a:fillRect/>
          </a:stretch>
        </p:blipFill>
        <p:spPr>
          <a:xfrm>
            <a:off x="4370070" y="3778885"/>
            <a:ext cx="3241675" cy="2000885"/>
          </a:xfrm>
          <a:prstGeom prst="rect">
            <a:avLst/>
          </a:prstGeom>
        </p:spPr>
      </p:pic>
      <p:pic>
        <p:nvPicPr>
          <p:cNvPr id="10" name="图片 9"/>
          <p:cNvPicPr>
            <a:picLocks noChangeAspect="1"/>
          </p:cNvPicPr>
          <p:nvPr/>
        </p:nvPicPr>
        <p:blipFill>
          <a:blip r:embed="rId8"/>
          <a:srcRect b="34435"/>
          <a:stretch>
            <a:fillRect/>
          </a:stretch>
        </p:blipFill>
        <p:spPr>
          <a:xfrm>
            <a:off x="7774940" y="3778885"/>
            <a:ext cx="2814320" cy="1966595"/>
          </a:xfrm>
          <a:prstGeom prst="rect">
            <a:avLst/>
          </a:prstGeom>
        </p:spPr>
      </p:pic>
      <p:sp>
        <p:nvSpPr>
          <p:cNvPr id="11" name="文本框 10"/>
          <p:cNvSpPr txBox="1"/>
          <p:nvPr/>
        </p:nvSpPr>
        <p:spPr>
          <a:xfrm>
            <a:off x="1417861" y="2994025"/>
            <a:ext cx="3204304" cy="754566"/>
          </a:xfrm>
          <a:prstGeom prst="rect">
            <a:avLst/>
          </a:prstGeom>
          <a:noFill/>
        </p:spPr>
        <p:txBody>
          <a:bodyPr wrap="square" lIns="91440" tIns="45720" rIns="91440" bIns="45720" rtlCol="0" anchor="t">
            <a:spAutoFit/>
          </a:bodyPr>
          <a:lstStyle/>
          <a:p>
            <a:pPr lvl="0" algn="ctr" fontAlgn="auto">
              <a:lnSpc>
                <a:spcPct val="125000"/>
              </a:lnSpc>
              <a:buClrTx/>
              <a:buSzTx/>
              <a:buFontTx/>
            </a:pPr>
            <a:r>
              <a:rPr lang="en-US" sz="2000" b="1" dirty="0">
                <a:solidFill>
                  <a:srgbClr val="FF0000"/>
                </a:solidFill>
                <a:ea typeface="微软雅黑" panose="020B0503020204020204" pitchFamily="34" charset="-122"/>
                <a:cs typeface="Arial" panose="020B0604020202020204" pitchFamily="34" charset="0"/>
                <a:sym typeface="微软雅黑" panose="020B0503020204020204" pitchFamily="34" charset="-122"/>
              </a:rPr>
              <a:t>Integrated</a:t>
            </a:r>
            <a:r>
              <a:rPr lang="en-US" b="1" dirty="0">
                <a:ea typeface="微软雅黑" panose="020B0503020204020204" pitchFamily="34" charset="-122"/>
                <a:cs typeface="Arial" panose="020B0604020202020204" pitchFamily="34" charset="0"/>
                <a:sym typeface="微软雅黑" panose="020B0503020204020204" pitchFamily="34" charset="-122"/>
              </a:rPr>
              <a:t> </a:t>
            </a:r>
            <a:r>
              <a:rPr lang="en-US" sz="1600" b="1" dirty="0">
                <a:ea typeface="微软雅黑" panose="020B0503020204020204" pitchFamily="34" charset="-122"/>
                <a:cs typeface="Arial" panose="020B0604020202020204" pitchFamily="34" charset="0"/>
                <a:sym typeface="微软雅黑" panose="020B0503020204020204" pitchFamily="34" charset="-122"/>
              </a:rPr>
              <a:t>cooling protection</a:t>
            </a:r>
          </a:p>
        </p:txBody>
      </p:sp>
      <p:sp>
        <p:nvSpPr>
          <p:cNvPr id="48" name="文本框 47"/>
          <p:cNvSpPr txBox="1"/>
          <p:nvPr/>
        </p:nvSpPr>
        <p:spPr>
          <a:xfrm>
            <a:off x="4592011" y="3034773"/>
            <a:ext cx="2642777" cy="784830"/>
          </a:xfrm>
          <a:prstGeom prst="rect">
            <a:avLst/>
          </a:prstGeom>
          <a:noFill/>
        </p:spPr>
        <p:txBody>
          <a:bodyPr wrap="square" rtlCol="0" anchor="t">
            <a:spAutoFit/>
          </a:bodyPr>
          <a:lstStyle/>
          <a:p>
            <a:pPr algn="ctr" fontAlgn="auto">
              <a:lnSpc>
                <a:spcPct val="125000"/>
              </a:lnSpc>
            </a:pPr>
            <a:r>
              <a:rPr lang="en-US" sz="2000" b="1" dirty="0">
                <a:solidFill>
                  <a:srgbClr val="FF0000"/>
                </a:solidFill>
                <a:ea typeface="微软雅黑" panose="020B0503020204020204" pitchFamily="34" charset="-122"/>
                <a:cs typeface="Arial" panose="020B0604020202020204" pitchFamily="34" charset="0"/>
                <a:sym typeface="微软雅黑" panose="020B0503020204020204" pitchFamily="34" charset="-122"/>
              </a:rPr>
              <a:t>Big brand </a:t>
            </a:r>
            <a:r>
              <a:rPr lang="en-US" sz="1600" b="1" dirty="0">
                <a:ea typeface="微软雅黑" panose="020B0503020204020204" pitchFamily="34" charset="-122"/>
                <a:cs typeface="Arial" panose="020B0604020202020204" pitchFamily="34" charset="0"/>
                <a:sym typeface="微软雅黑" panose="020B0503020204020204" pitchFamily="34" charset="-122"/>
              </a:rPr>
              <a:t>electronic components</a:t>
            </a:r>
          </a:p>
        </p:txBody>
      </p:sp>
      <p:sp>
        <p:nvSpPr>
          <p:cNvPr id="12" name="文本框 11"/>
          <p:cNvSpPr txBox="1"/>
          <p:nvPr/>
        </p:nvSpPr>
        <p:spPr>
          <a:xfrm>
            <a:off x="7339965" y="3148330"/>
            <a:ext cx="2898140" cy="439287"/>
          </a:xfrm>
          <a:prstGeom prst="rect">
            <a:avLst/>
          </a:prstGeom>
          <a:noFill/>
        </p:spPr>
        <p:txBody>
          <a:bodyPr wrap="square" rtlCol="0" anchor="t">
            <a:spAutoFit/>
          </a:bodyPr>
          <a:lstStyle/>
          <a:p>
            <a:pPr algn="ctr" fontAlgn="auto">
              <a:lnSpc>
                <a:spcPct val="125000"/>
              </a:lnSpc>
            </a:pPr>
            <a:r>
              <a:rPr lang="en-US" sz="2000" b="1" dirty="0">
                <a:solidFill>
                  <a:srgbClr val="FF0000"/>
                </a:solidFill>
                <a:ea typeface="微软雅黑" panose="020B0503020204020204" pitchFamily="34" charset="-122"/>
                <a:cs typeface="Arial" panose="020B0604020202020204" pitchFamily="34" charset="0"/>
                <a:sym typeface="微软雅黑" panose="020B0503020204020204" pitchFamily="34" charset="-122"/>
              </a:rPr>
              <a:t>High-Strength</a:t>
            </a:r>
            <a:r>
              <a:rPr lang="en-US" b="1" dirty="0">
                <a:ea typeface="微软雅黑" panose="020B0503020204020204" pitchFamily="34" charset="-122"/>
                <a:cs typeface="Arial" panose="020B0604020202020204" pitchFamily="34" charset="0"/>
                <a:sym typeface="微软雅黑" panose="020B0503020204020204" pitchFamily="34" charset="-122"/>
              </a:rPr>
              <a:t> </a:t>
            </a:r>
            <a:r>
              <a:rPr lang="en-US" sz="1600" b="1" dirty="0">
                <a:ea typeface="微软雅黑" panose="020B0503020204020204" pitchFamily="34" charset="-122"/>
                <a:cs typeface="Arial" panose="020B0604020202020204" pitchFamily="34" charset="0"/>
                <a:sym typeface="微软雅黑" panose="020B0503020204020204" pitchFamily="34" charset="-122"/>
              </a:rPr>
              <a:t>Chassis</a:t>
            </a:r>
          </a:p>
        </p:txBody>
      </p:sp>
      <p:sp>
        <p:nvSpPr>
          <p:cNvPr id="13" name="文本框 12"/>
          <p:cNvSpPr txBox="1"/>
          <p:nvPr/>
        </p:nvSpPr>
        <p:spPr>
          <a:xfrm>
            <a:off x="1777999" y="5972733"/>
            <a:ext cx="2472055" cy="784830"/>
          </a:xfrm>
          <a:prstGeom prst="rect">
            <a:avLst/>
          </a:prstGeom>
          <a:noFill/>
        </p:spPr>
        <p:txBody>
          <a:bodyPr wrap="square" rtlCol="0" anchor="t">
            <a:spAutoFit/>
          </a:bodyPr>
          <a:lstStyle/>
          <a:p>
            <a:pPr algn="ctr" fontAlgn="auto">
              <a:lnSpc>
                <a:spcPct val="125000"/>
              </a:lnSpc>
            </a:pPr>
            <a:r>
              <a:rPr lang="en-US" sz="2000" b="1" dirty="0">
                <a:solidFill>
                  <a:srgbClr val="FF0000"/>
                </a:solidFill>
                <a:ea typeface="微软雅黑" panose="020B0503020204020204" pitchFamily="34" charset="-122"/>
                <a:cs typeface="Arial" panose="020B0604020202020204" pitchFamily="34" charset="0"/>
                <a:sym typeface="微软雅黑" panose="020B0503020204020204" pitchFamily="34" charset="-122"/>
              </a:rPr>
              <a:t>Four protection </a:t>
            </a:r>
            <a:r>
              <a:rPr lang="en-US" sz="1600" b="1" dirty="0">
                <a:ea typeface="微软雅黑" panose="020B0503020204020204" pitchFamily="34" charset="-122"/>
                <a:cs typeface="Arial" panose="020B0604020202020204" pitchFamily="34" charset="0"/>
                <a:sym typeface="微软雅黑" panose="020B0503020204020204" pitchFamily="34" charset="-122"/>
              </a:rPr>
              <a:t>control system</a:t>
            </a:r>
          </a:p>
        </p:txBody>
      </p:sp>
      <p:sp>
        <p:nvSpPr>
          <p:cNvPr id="14" name="文本框 13"/>
          <p:cNvSpPr txBox="1"/>
          <p:nvPr/>
        </p:nvSpPr>
        <p:spPr>
          <a:xfrm>
            <a:off x="4767604" y="5953144"/>
            <a:ext cx="2898140" cy="824008"/>
          </a:xfrm>
          <a:prstGeom prst="rect">
            <a:avLst/>
          </a:prstGeom>
          <a:noFill/>
        </p:spPr>
        <p:txBody>
          <a:bodyPr wrap="square" rtlCol="0" anchor="t">
            <a:spAutoFit/>
          </a:bodyPr>
          <a:lstStyle/>
          <a:p>
            <a:pPr algn="ctr" fontAlgn="auto">
              <a:lnSpc>
                <a:spcPct val="125000"/>
              </a:lnSpc>
            </a:pPr>
            <a:r>
              <a:rPr lang="en-US" sz="2000" b="1" dirty="0">
                <a:solidFill>
                  <a:srgbClr val="FF0000"/>
                </a:solidFill>
                <a:ea typeface="微软雅黑" panose="020B0503020204020204" pitchFamily="34" charset="-122"/>
                <a:cs typeface="Arial" panose="020B0604020202020204" pitchFamily="34" charset="0"/>
                <a:sym typeface="微软雅黑" panose="020B0503020204020204" pitchFamily="34" charset="-122"/>
              </a:rPr>
              <a:t>Pure copper brushless </a:t>
            </a:r>
            <a:r>
              <a:rPr lang="en-US" sz="1600" b="1" dirty="0">
                <a:ea typeface="微软雅黑" panose="020B0503020204020204" pitchFamily="34" charset="-122"/>
                <a:cs typeface="Arial" panose="020B0604020202020204" pitchFamily="34" charset="0"/>
                <a:sym typeface="微软雅黑" panose="020B0503020204020204" pitchFamily="34" charset="-122"/>
              </a:rPr>
              <a:t>motor</a:t>
            </a:r>
          </a:p>
        </p:txBody>
      </p:sp>
      <p:pic>
        <p:nvPicPr>
          <p:cNvPr id="15" name="图片 14"/>
          <p:cNvPicPr>
            <a:picLocks noChangeAspect="1"/>
          </p:cNvPicPr>
          <p:nvPr/>
        </p:nvPicPr>
        <p:blipFill>
          <a:blip r:embed="rId9"/>
          <a:srcRect l="1774" t="10940"/>
          <a:stretch>
            <a:fillRect/>
          </a:stretch>
        </p:blipFill>
        <p:spPr>
          <a:xfrm>
            <a:off x="7054850" y="1484630"/>
            <a:ext cx="3535680" cy="1509395"/>
          </a:xfrm>
          <a:prstGeom prst="rect">
            <a:avLst/>
          </a:prstGeom>
        </p:spPr>
      </p:pic>
      <p:sp>
        <p:nvSpPr>
          <p:cNvPr id="16" name="文本框 15"/>
          <p:cNvSpPr txBox="1"/>
          <p:nvPr/>
        </p:nvSpPr>
        <p:spPr>
          <a:xfrm>
            <a:off x="7826375" y="5972733"/>
            <a:ext cx="2898140" cy="754566"/>
          </a:xfrm>
          <a:prstGeom prst="rect">
            <a:avLst/>
          </a:prstGeom>
          <a:noFill/>
        </p:spPr>
        <p:txBody>
          <a:bodyPr wrap="square" rtlCol="0" anchor="t">
            <a:spAutoFit/>
          </a:bodyPr>
          <a:lstStyle/>
          <a:p>
            <a:pPr algn="ctr" fontAlgn="auto">
              <a:lnSpc>
                <a:spcPct val="125000"/>
              </a:lnSpc>
            </a:pPr>
            <a:r>
              <a:rPr lang="en-US" sz="2000" b="1" dirty="0">
                <a:solidFill>
                  <a:srgbClr val="FF0000"/>
                </a:solidFill>
                <a:ea typeface="微软雅黑" panose="020B0503020204020204" pitchFamily="34" charset="-122"/>
                <a:cs typeface="Arial" panose="020B0604020202020204" pitchFamily="34" charset="0"/>
                <a:sym typeface="微软雅黑" panose="020B0503020204020204" pitchFamily="34" charset="-122"/>
              </a:rPr>
              <a:t>Maintenance-free</a:t>
            </a:r>
            <a:r>
              <a:rPr lang="en-US" b="1" dirty="0">
                <a:ea typeface="微软雅黑" panose="020B0503020204020204" pitchFamily="34" charset="-122"/>
                <a:cs typeface="Arial" panose="020B0604020202020204" pitchFamily="34" charset="0"/>
                <a:sym typeface="微软雅黑" panose="020B0503020204020204" pitchFamily="34" charset="-122"/>
              </a:rPr>
              <a:t> </a:t>
            </a:r>
            <a:r>
              <a:rPr lang="en-US" sz="1600" b="1" dirty="0">
                <a:ea typeface="微软雅黑" panose="020B0503020204020204" pitchFamily="34" charset="-122"/>
                <a:cs typeface="Arial" panose="020B0604020202020204" pitchFamily="34" charset="0"/>
                <a:sym typeface="微软雅黑" panose="020B0503020204020204" pitchFamily="34" charset="-122"/>
              </a:rPr>
              <a:t>battery</a:t>
            </a:r>
          </a:p>
        </p:txBody>
      </p:sp>
    </p:spTree>
  </p:cSld>
  <p:clrMapOvr>
    <a:masterClrMapping/>
  </p:clrMapOvr>
  <mc:AlternateContent xmlns:mc="http://schemas.openxmlformats.org/markup-compatibility/2006" xmlns:p14="http://schemas.microsoft.com/office/powerpoint/2010/main">
    <mc:Choice Requires="p14">
      <p:transition spd="slow" advTm="5949">
        <p14:prism dir="u"/>
      </p:transition>
    </mc:Choice>
    <mc:Fallback xmlns="">
      <p:transition spd="slow" advTm="59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anim calcmode="lin" valueType="num">
                                      <p:cBhvr>
                                        <p:cTn id="8" dur="300" fill="hold"/>
                                        <p:tgtEl>
                                          <p:spTgt spid="31"/>
                                        </p:tgtEl>
                                        <p:attrNameLst>
                                          <p:attrName>ppt_x</p:attrName>
                                        </p:attrNameLst>
                                      </p:cBhvr>
                                      <p:tavLst>
                                        <p:tav tm="0">
                                          <p:val>
                                            <p:strVal val="#ppt_x"/>
                                          </p:val>
                                        </p:tav>
                                        <p:tav tm="100000">
                                          <p:val>
                                            <p:strVal val="#ppt_x"/>
                                          </p:val>
                                        </p:tav>
                                      </p:tavLst>
                                    </p:anim>
                                    <p:anim calcmode="lin" valueType="num">
                                      <p:cBhvr>
                                        <p:cTn id="9" dur="3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300" fill="hold"/>
                                        <p:tgtEl>
                                          <p:spTgt spid="32"/>
                                        </p:tgtEl>
                                        <p:attrNameLst>
                                          <p:attrName>ppt_w</p:attrName>
                                        </p:attrNameLst>
                                      </p:cBhvr>
                                      <p:tavLst>
                                        <p:tav tm="0">
                                          <p:val>
                                            <p:fltVal val="0"/>
                                          </p:val>
                                        </p:tav>
                                        <p:tav tm="100000">
                                          <p:val>
                                            <p:strVal val="#ppt_w"/>
                                          </p:val>
                                        </p:tav>
                                      </p:tavLst>
                                    </p:anim>
                                    <p:anim calcmode="lin" valueType="num">
                                      <p:cBhvr>
                                        <p:cTn id="14" dur="300" fill="hold"/>
                                        <p:tgtEl>
                                          <p:spTgt spid="32"/>
                                        </p:tgtEl>
                                        <p:attrNameLst>
                                          <p:attrName>ppt_h</p:attrName>
                                        </p:attrNameLst>
                                      </p:cBhvr>
                                      <p:tavLst>
                                        <p:tav tm="0">
                                          <p:val>
                                            <p:fltVal val="0"/>
                                          </p:val>
                                        </p:tav>
                                        <p:tav tm="100000">
                                          <p:val>
                                            <p:strVal val="#ppt_h"/>
                                          </p:val>
                                        </p:tav>
                                      </p:tavLst>
                                    </p:anim>
                                    <p:anim calcmode="lin" valueType="num">
                                      <p:cBhvr>
                                        <p:cTn id="15" dur="300" fill="hold"/>
                                        <p:tgtEl>
                                          <p:spTgt spid="32"/>
                                        </p:tgtEl>
                                        <p:attrNameLst>
                                          <p:attrName>style.rotation</p:attrName>
                                        </p:attrNameLst>
                                      </p:cBhvr>
                                      <p:tavLst>
                                        <p:tav tm="0">
                                          <p:val>
                                            <p:fltVal val="90"/>
                                          </p:val>
                                        </p:tav>
                                        <p:tav tm="100000">
                                          <p:val>
                                            <p:fltVal val="0"/>
                                          </p:val>
                                        </p:tav>
                                      </p:tavLst>
                                    </p:anim>
                                    <p:animEffect transition="in" filter="fade">
                                      <p:cBhvr>
                                        <p:cTn id="16" dur="3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PPT设计宝典_4058"/>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cs typeface="Arial" panose="020B0604020202020204" pitchFamily="34" charset="0"/>
            </a:endParaRPr>
          </a:p>
        </p:txBody>
      </p:sp>
      <p:sp>
        <p:nvSpPr>
          <p:cNvPr id="32" name="PPT设计宝典_4058"/>
          <p:cNvSpPr>
            <a:spLocks noChangeAspect="1"/>
          </p:cNvSpPr>
          <p:nvPr/>
        </p:nvSpPr>
        <p:spPr bwMode="auto">
          <a:xfrm>
            <a:off x="832565" y="233916"/>
            <a:ext cx="484924" cy="455864"/>
          </a:xfrm>
          <a:custGeom>
            <a:avLst/>
            <a:gdLst>
              <a:gd name="connsiteX0" fmla="*/ 281174 w 591050"/>
              <a:gd name="connsiteY0" fmla="*/ 186505 h 555630"/>
              <a:gd name="connsiteX1" fmla="*/ 315832 w 591050"/>
              <a:gd name="connsiteY1" fmla="*/ 186505 h 555630"/>
              <a:gd name="connsiteX2" fmla="*/ 315832 w 591050"/>
              <a:gd name="connsiteY2" fmla="*/ 301575 h 555630"/>
              <a:gd name="connsiteX3" fmla="*/ 304939 w 591050"/>
              <a:gd name="connsiteY3" fmla="*/ 312487 h 555630"/>
              <a:gd name="connsiteX4" fmla="*/ 270281 w 591050"/>
              <a:gd name="connsiteY4" fmla="*/ 312487 h 555630"/>
              <a:gd name="connsiteX5" fmla="*/ 270281 w 591050"/>
              <a:gd name="connsiteY5" fmla="*/ 197417 h 555630"/>
              <a:gd name="connsiteX6" fmla="*/ 281174 w 591050"/>
              <a:gd name="connsiteY6" fmla="*/ 186505 h 555630"/>
              <a:gd name="connsiteX7" fmla="*/ 201736 w 591050"/>
              <a:gd name="connsiteY7" fmla="*/ 143821 h 555630"/>
              <a:gd name="connsiteX8" fmla="*/ 236515 w 591050"/>
              <a:gd name="connsiteY8" fmla="*/ 143821 h 555630"/>
              <a:gd name="connsiteX9" fmla="*/ 236515 w 591050"/>
              <a:gd name="connsiteY9" fmla="*/ 301574 h 555630"/>
              <a:gd name="connsiteX10" fmla="*/ 225584 w 591050"/>
              <a:gd name="connsiteY10" fmla="*/ 312488 h 555630"/>
              <a:gd name="connsiteX11" fmla="*/ 190805 w 591050"/>
              <a:gd name="connsiteY11" fmla="*/ 312488 h 555630"/>
              <a:gd name="connsiteX12" fmla="*/ 190805 w 591050"/>
              <a:gd name="connsiteY12" fmla="*/ 155727 h 555630"/>
              <a:gd name="connsiteX13" fmla="*/ 201736 w 591050"/>
              <a:gd name="connsiteY13" fmla="*/ 143821 h 555630"/>
              <a:gd name="connsiteX14" fmla="*/ 365625 w 591050"/>
              <a:gd name="connsiteY14" fmla="*/ 101136 h 555630"/>
              <a:gd name="connsiteX15" fmla="*/ 400404 w 591050"/>
              <a:gd name="connsiteY15" fmla="*/ 101136 h 555630"/>
              <a:gd name="connsiteX16" fmla="*/ 400404 w 591050"/>
              <a:gd name="connsiteY16" fmla="*/ 301572 h 555630"/>
              <a:gd name="connsiteX17" fmla="*/ 389473 w 591050"/>
              <a:gd name="connsiteY17" fmla="*/ 312487 h 555630"/>
              <a:gd name="connsiteX18" fmla="*/ 354694 w 591050"/>
              <a:gd name="connsiteY18" fmla="*/ 312487 h 555630"/>
              <a:gd name="connsiteX19" fmla="*/ 354694 w 591050"/>
              <a:gd name="connsiteY19" fmla="*/ 112051 h 555630"/>
              <a:gd name="connsiteX20" fmla="*/ 365625 w 591050"/>
              <a:gd name="connsiteY20" fmla="*/ 101136 h 555630"/>
              <a:gd name="connsiteX21" fmla="*/ 73509 w 591050"/>
              <a:gd name="connsiteY21" fmla="*/ 51580 h 555630"/>
              <a:gd name="connsiteX22" fmla="*/ 47681 w 591050"/>
              <a:gd name="connsiteY22" fmla="*/ 78362 h 555630"/>
              <a:gd name="connsiteX23" fmla="*/ 47681 w 591050"/>
              <a:gd name="connsiteY23" fmla="*/ 352131 h 555630"/>
              <a:gd name="connsiteX24" fmla="*/ 516548 w 591050"/>
              <a:gd name="connsiteY24" fmla="*/ 352131 h 555630"/>
              <a:gd name="connsiteX25" fmla="*/ 543369 w 591050"/>
              <a:gd name="connsiteY25" fmla="*/ 325349 h 555630"/>
              <a:gd name="connsiteX26" fmla="*/ 543369 w 591050"/>
              <a:gd name="connsiteY26" fmla="*/ 51580 h 555630"/>
              <a:gd name="connsiteX27" fmla="*/ 58608 w 591050"/>
              <a:gd name="connsiteY27" fmla="*/ 0 h 555630"/>
              <a:gd name="connsiteX28" fmla="*/ 591050 w 591050"/>
              <a:gd name="connsiteY28" fmla="*/ 0 h 555630"/>
              <a:gd name="connsiteX29" fmla="*/ 591050 w 591050"/>
              <a:gd name="connsiteY29" fmla="*/ 342212 h 555630"/>
              <a:gd name="connsiteX30" fmla="*/ 532442 w 591050"/>
              <a:gd name="connsiteY30" fmla="*/ 400735 h 555630"/>
              <a:gd name="connsiteX31" fmla="*/ 390391 w 591050"/>
              <a:gd name="connsiteY31" fmla="*/ 400735 h 555630"/>
              <a:gd name="connsiteX32" fmla="*/ 447013 w 591050"/>
              <a:gd name="connsiteY32" fmla="*/ 493976 h 555630"/>
              <a:gd name="connsiteX33" fmla="*/ 433106 w 591050"/>
              <a:gd name="connsiteY33" fmla="*/ 549523 h 555630"/>
              <a:gd name="connsiteX34" fmla="*/ 376484 w 591050"/>
              <a:gd name="connsiteY34" fmla="*/ 535636 h 555630"/>
              <a:gd name="connsiteX35" fmla="*/ 299002 w 591050"/>
              <a:gd name="connsiteY35" fmla="*/ 408671 h 555630"/>
              <a:gd name="connsiteX36" fmla="*/ 295028 w 591050"/>
              <a:gd name="connsiteY36" fmla="*/ 400735 h 555630"/>
              <a:gd name="connsiteX37" fmla="*/ 275161 w 591050"/>
              <a:gd name="connsiteY37" fmla="*/ 400735 h 555630"/>
              <a:gd name="connsiteX38" fmla="*/ 271188 w 591050"/>
              <a:gd name="connsiteY38" fmla="*/ 408671 h 555630"/>
              <a:gd name="connsiteX39" fmla="*/ 194699 w 591050"/>
              <a:gd name="connsiteY39" fmla="*/ 535636 h 555630"/>
              <a:gd name="connsiteX40" fmla="*/ 138077 w 591050"/>
              <a:gd name="connsiteY40" fmla="*/ 549523 h 555630"/>
              <a:gd name="connsiteX41" fmla="*/ 124170 w 591050"/>
              <a:gd name="connsiteY41" fmla="*/ 493976 h 555630"/>
              <a:gd name="connsiteX42" fmla="*/ 180792 w 591050"/>
              <a:gd name="connsiteY42" fmla="*/ 400735 h 555630"/>
              <a:gd name="connsiteX43" fmla="*/ 0 w 591050"/>
              <a:gd name="connsiteY43" fmla="*/ 400735 h 555630"/>
              <a:gd name="connsiteX44" fmla="*/ 0 w 591050"/>
              <a:gd name="connsiteY44" fmla="*/ 58523 h 555630"/>
              <a:gd name="connsiteX45" fmla="*/ 58608 w 591050"/>
              <a:gd name="connsiteY45" fmla="*/ 0 h 55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1050" h="555630">
                <a:moveTo>
                  <a:pt x="281174" y="186505"/>
                </a:moveTo>
                <a:lnTo>
                  <a:pt x="315832" y="186505"/>
                </a:lnTo>
                <a:lnTo>
                  <a:pt x="315832" y="301575"/>
                </a:lnTo>
                <a:cubicBezTo>
                  <a:pt x="315832" y="307527"/>
                  <a:pt x="310881" y="312487"/>
                  <a:pt x="304939" y="312487"/>
                </a:cubicBezTo>
                <a:lnTo>
                  <a:pt x="270281" y="312487"/>
                </a:lnTo>
                <a:lnTo>
                  <a:pt x="270281" y="197417"/>
                </a:lnTo>
                <a:cubicBezTo>
                  <a:pt x="270281" y="191465"/>
                  <a:pt x="275232" y="186505"/>
                  <a:pt x="281174" y="186505"/>
                </a:cubicBezTo>
                <a:close/>
                <a:moveTo>
                  <a:pt x="201736" y="143821"/>
                </a:moveTo>
                <a:lnTo>
                  <a:pt x="236515" y="143821"/>
                </a:lnTo>
                <a:lnTo>
                  <a:pt x="236515" y="301574"/>
                </a:lnTo>
                <a:cubicBezTo>
                  <a:pt x="236515" y="307527"/>
                  <a:pt x="231546" y="312488"/>
                  <a:pt x="225584" y="312488"/>
                </a:cubicBezTo>
                <a:lnTo>
                  <a:pt x="190805" y="312488"/>
                </a:lnTo>
                <a:lnTo>
                  <a:pt x="190805" y="155727"/>
                </a:lnTo>
                <a:cubicBezTo>
                  <a:pt x="190805" y="148782"/>
                  <a:pt x="195773" y="143821"/>
                  <a:pt x="201736" y="143821"/>
                </a:cubicBezTo>
                <a:close/>
                <a:moveTo>
                  <a:pt x="365625" y="101136"/>
                </a:moveTo>
                <a:lnTo>
                  <a:pt x="400404" y="101136"/>
                </a:lnTo>
                <a:lnTo>
                  <a:pt x="400404" y="301572"/>
                </a:lnTo>
                <a:cubicBezTo>
                  <a:pt x="400404" y="307526"/>
                  <a:pt x="395436" y="312487"/>
                  <a:pt x="389473" y="312487"/>
                </a:cubicBezTo>
                <a:lnTo>
                  <a:pt x="354694" y="312487"/>
                </a:lnTo>
                <a:lnTo>
                  <a:pt x="354694" y="112051"/>
                </a:lnTo>
                <a:cubicBezTo>
                  <a:pt x="354694" y="106097"/>
                  <a:pt x="359663" y="101136"/>
                  <a:pt x="365625" y="101136"/>
                </a:cubicBezTo>
                <a:close/>
                <a:moveTo>
                  <a:pt x="73509" y="51580"/>
                </a:moveTo>
                <a:cubicBezTo>
                  <a:pt x="59602" y="51580"/>
                  <a:pt x="47681" y="63483"/>
                  <a:pt x="47681" y="78362"/>
                </a:cubicBezTo>
                <a:lnTo>
                  <a:pt x="47681" y="352131"/>
                </a:lnTo>
                <a:lnTo>
                  <a:pt x="516548" y="352131"/>
                </a:lnTo>
                <a:cubicBezTo>
                  <a:pt x="531448" y="352131"/>
                  <a:pt x="543369" y="340228"/>
                  <a:pt x="543369" y="325349"/>
                </a:cubicBezTo>
                <a:lnTo>
                  <a:pt x="543369" y="51580"/>
                </a:lnTo>
                <a:close/>
                <a:moveTo>
                  <a:pt x="58608" y="0"/>
                </a:moveTo>
                <a:lnTo>
                  <a:pt x="591050" y="0"/>
                </a:lnTo>
                <a:lnTo>
                  <a:pt x="591050" y="342212"/>
                </a:lnTo>
                <a:cubicBezTo>
                  <a:pt x="591050" y="374945"/>
                  <a:pt x="564229" y="400735"/>
                  <a:pt x="532442" y="400735"/>
                </a:cubicBezTo>
                <a:lnTo>
                  <a:pt x="390391" y="400735"/>
                </a:lnTo>
                <a:lnTo>
                  <a:pt x="447013" y="493976"/>
                </a:lnTo>
                <a:cubicBezTo>
                  <a:pt x="457940" y="512822"/>
                  <a:pt x="451979" y="538612"/>
                  <a:pt x="433106" y="549523"/>
                </a:cubicBezTo>
                <a:cubicBezTo>
                  <a:pt x="413238" y="561426"/>
                  <a:pt x="388404" y="555474"/>
                  <a:pt x="376484" y="535636"/>
                </a:cubicBezTo>
                <a:lnTo>
                  <a:pt x="299002" y="408671"/>
                </a:lnTo>
                <a:cubicBezTo>
                  <a:pt x="298008" y="405695"/>
                  <a:pt x="296022" y="403711"/>
                  <a:pt x="295028" y="400735"/>
                </a:cubicBezTo>
                <a:lnTo>
                  <a:pt x="275161" y="400735"/>
                </a:lnTo>
                <a:cubicBezTo>
                  <a:pt x="274168" y="403711"/>
                  <a:pt x="273174" y="405695"/>
                  <a:pt x="271188" y="408671"/>
                </a:cubicBezTo>
                <a:lnTo>
                  <a:pt x="194699" y="535636"/>
                </a:lnTo>
                <a:cubicBezTo>
                  <a:pt x="182778" y="555474"/>
                  <a:pt x="156951" y="561426"/>
                  <a:pt x="138077" y="549523"/>
                </a:cubicBezTo>
                <a:cubicBezTo>
                  <a:pt x="118210" y="538612"/>
                  <a:pt x="112250" y="512822"/>
                  <a:pt x="124170" y="493976"/>
                </a:cubicBezTo>
                <a:lnTo>
                  <a:pt x="180792" y="400735"/>
                </a:lnTo>
                <a:lnTo>
                  <a:pt x="0" y="400735"/>
                </a:lnTo>
                <a:lnTo>
                  <a:pt x="0" y="58523"/>
                </a:lnTo>
                <a:cubicBezTo>
                  <a:pt x="0" y="26782"/>
                  <a:pt x="25827" y="0"/>
                  <a:pt x="58608" y="0"/>
                </a:cubicBezTo>
                <a:close/>
              </a:path>
            </a:pathLst>
          </a:custGeom>
          <a:solidFill>
            <a:schemeClr val="bg1"/>
          </a:solidFill>
          <a:ln>
            <a:noFill/>
          </a:ln>
        </p:spPr>
      </p:sp>
      <p:sp>
        <p:nvSpPr>
          <p:cNvPr id="40" name="PPT设计宝典_7772"/>
          <p:cNvSpPr txBox="1"/>
          <p:nvPr/>
        </p:nvSpPr>
        <p:spPr>
          <a:xfrm>
            <a:off x="1633220" y="1429385"/>
            <a:ext cx="6186805" cy="830997"/>
          </a:xfrm>
          <a:prstGeom prst="rect">
            <a:avLst/>
          </a:prstGeom>
          <a:noFill/>
        </p:spPr>
        <p:txBody>
          <a:bodyPr wrap="square" rtlCol="0">
            <a:spAutoFit/>
            <a:scene3d>
              <a:camera prst="orthographicFront"/>
              <a:lightRig rig="threePt" dir="t"/>
            </a:scene3d>
          </a:bodyPr>
          <a:lstStyle/>
          <a:p>
            <a:pPr marL="457200" indent="-457200">
              <a:buFont typeface="Arial" panose="020B0604020202020204" pitchFamily="34" charset="0"/>
              <a:buChar char="•"/>
            </a:pPr>
            <a:r>
              <a:rPr lang="en-US" sz="2300" b="1" dirty="0">
                <a:solidFill>
                  <a:srgbClr val="C00000"/>
                </a:solidFill>
                <a:ea typeface="微软雅黑" panose="020B0503020204020204" pitchFamily="34" charset="-122"/>
                <a:cs typeface="Arial" panose="020B0604020202020204" pitchFamily="34" charset="0"/>
              </a:rPr>
              <a:t>10 engineering and technical development personnel</a:t>
            </a:r>
          </a:p>
        </p:txBody>
      </p:sp>
      <p:sp>
        <p:nvSpPr>
          <p:cNvPr id="42" name="PPT设计宝典_7772"/>
          <p:cNvSpPr txBox="1"/>
          <p:nvPr/>
        </p:nvSpPr>
        <p:spPr>
          <a:xfrm>
            <a:off x="1777365" y="3678123"/>
            <a:ext cx="5113655" cy="830997"/>
          </a:xfrm>
          <a:prstGeom prst="rect">
            <a:avLst/>
          </a:prstGeom>
          <a:noFill/>
        </p:spPr>
        <p:txBody>
          <a:bodyPr wrap="square" rtlCol="0">
            <a:spAutoFit/>
            <a:scene3d>
              <a:camera prst="orthographicFront"/>
              <a:lightRig rig="threePt" dir="t"/>
            </a:scene3d>
          </a:bodyPr>
          <a:lstStyle/>
          <a:p>
            <a:pPr marL="457200" indent="-457200">
              <a:buFont typeface="Arial" panose="020B0604020202020204" pitchFamily="34" charset="0"/>
              <a:buChar char="•"/>
            </a:pPr>
            <a:r>
              <a:rPr lang="en-US" sz="2300" b="1" dirty="0">
                <a:solidFill>
                  <a:srgbClr val="C00000"/>
                </a:solidFill>
                <a:ea typeface="微软雅黑" panose="020B0503020204020204" pitchFamily="34" charset="-122"/>
                <a:cs typeface="Arial" panose="020B0604020202020204" pitchFamily="34" charset="0"/>
              </a:rPr>
              <a:t>Professional technical consultants: 2</a:t>
            </a:r>
          </a:p>
        </p:txBody>
      </p:sp>
      <p:sp>
        <p:nvSpPr>
          <p:cNvPr id="2" name="文本框 1"/>
          <p:cNvSpPr txBox="1"/>
          <p:nvPr/>
        </p:nvSpPr>
        <p:spPr>
          <a:xfrm>
            <a:off x="1705610" y="2316649"/>
            <a:ext cx="5185410" cy="1400383"/>
          </a:xfrm>
          <a:prstGeom prst="rect">
            <a:avLst/>
          </a:prstGeom>
          <a:noFill/>
        </p:spPr>
        <p:txBody>
          <a:bodyPr wrap="square" rtlCol="0">
            <a:spAutoFit/>
          </a:bodyPr>
          <a:lstStyle/>
          <a:p>
            <a:pPr algn="l"/>
            <a:r>
              <a:rPr lang="en-US" sz="1700" b="1" dirty="0">
                <a:solidFill>
                  <a:srgbClr val="000000"/>
                </a:solidFill>
                <a:ea typeface="微软雅黑" panose="020B0503020204020204" pitchFamily="34" charset="-122"/>
                <a:cs typeface="Arial" panose="020B0604020202020204" pitchFamily="34" charset="0"/>
              </a:rPr>
              <a:t>Personnel status: Engineering technicians have rich experience in assembly product development and debugging, and can carry out customized product development according to customer needs.</a:t>
            </a:r>
          </a:p>
        </p:txBody>
      </p:sp>
      <p:sp>
        <p:nvSpPr>
          <p:cNvPr id="3" name="文本框 2"/>
          <p:cNvSpPr txBox="1"/>
          <p:nvPr/>
        </p:nvSpPr>
        <p:spPr>
          <a:xfrm>
            <a:off x="1777365" y="4471516"/>
            <a:ext cx="5118100" cy="901700"/>
          </a:xfrm>
          <a:prstGeom prst="rect">
            <a:avLst/>
          </a:prstGeom>
          <a:noFill/>
        </p:spPr>
        <p:txBody>
          <a:bodyPr wrap="square" rtlCol="0">
            <a:noAutofit/>
          </a:bodyPr>
          <a:lstStyle/>
          <a:p>
            <a:pPr algn="l"/>
            <a:r>
              <a:rPr lang="en-US" sz="1700" b="1" dirty="0">
                <a:solidFill>
                  <a:srgbClr val="000000"/>
                </a:solidFill>
                <a:ea typeface="微软雅黑" panose="020B0503020204020204" pitchFamily="34" charset="-122"/>
                <a:cs typeface="Arial" panose="020B0604020202020204" pitchFamily="34" charset="0"/>
              </a:rPr>
              <a:t>Personnel status: With more than 10 years of experience in well-known domestic and foreign generator manufacturers, proficient in the entire process management of generators.</a:t>
            </a:r>
          </a:p>
        </p:txBody>
      </p:sp>
      <p:pic>
        <p:nvPicPr>
          <p:cNvPr id="4" name="图片 3"/>
          <p:cNvPicPr>
            <a:picLocks noChangeAspect="1"/>
          </p:cNvPicPr>
          <p:nvPr/>
        </p:nvPicPr>
        <p:blipFill>
          <a:blip r:embed="rId3"/>
          <a:srcRect l="5972"/>
          <a:stretch>
            <a:fillRect/>
          </a:stretch>
        </p:blipFill>
        <p:spPr>
          <a:xfrm>
            <a:off x="6935470" y="1484630"/>
            <a:ext cx="4815205" cy="3552825"/>
          </a:xfrm>
          <a:prstGeom prst="rect">
            <a:avLst/>
          </a:prstGeom>
        </p:spPr>
      </p:pic>
      <p:sp>
        <p:nvSpPr>
          <p:cNvPr id="7" name="文本框 6"/>
          <p:cNvSpPr txBox="1"/>
          <p:nvPr/>
        </p:nvSpPr>
        <p:spPr>
          <a:xfrm>
            <a:off x="1921510" y="313690"/>
            <a:ext cx="6096000" cy="707886"/>
          </a:xfrm>
          <a:prstGeom prst="rect">
            <a:avLst/>
          </a:prstGeom>
          <a:noFill/>
        </p:spPr>
        <p:txBody>
          <a:bodyPr wrap="square" rtlCol="0" anchor="t">
            <a:spAutoFit/>
          </a:bodyPr>
          <a:lstStyle/>
          <a:p>
            <a:pPr algn="l"/>
            <a:r>
              <a:rPr lang="en-US" sz="3200" b="1" dirty="0">
                <a:effectLst>
                  <a:outerShdw blurRad="38100" dist="38100" dir="2700000" algn="tl">
                    <a:srgbClr val="000000">
                      <a:alpha val="43137"/>
                    </a:srgbClr>
                  </a:outerShdw>
                </a:effectLst>
                <a:ea typeface="微软雅黑" panose="020B0503020204020204" pitchFamily="34" charset="-122"/>
                <a:cs typeface="Arial" panose="020B0604020202020204" pitchFamily="34" charset="0"/>
                <a:sym typeface="+mn-ea"/>
              </a:rPr>
              <a:t>II. </a:t>
            </a:r>
            <a:r>
              <a:rPr lang="en-US" sz="4000" b="1" dirty="0">
                <a:solidFill>
                  <a:srgbClr val="FF0000"/>
                </a:solidFill>
                <a:effectLst>
                  <a:outerShdw blurRad="38100" dist="38100" dir="2700000" algn="tl">
                    <a:srgbClr val="000000">
                      <a:alpha val="43137"/>
                    </a:srgbClr>
                  </a:outerShdw>
                </a:effectLst>
                <a:ea typeface="微软雅黑" panose="020B0503020204020204" pitchFamily="34" charset="-122"/>
                <a:cs typeface="Arial" panose="020B0604020202020204" pitchFamily="34" charset="0"/>
                <a:sym typeface="+mn-ea"/>
              </a:rPr>
              <a:t>Precision</a:t>
            </a:r>
            <a:r>
              <a:rPr lang="en-US" b="1" dirty="0">
                <a:effectLst>
                  <a:outerShdw blurRad="38100" dist="38100" dir="2700000" algn="tl">
                    <a:srgbClr val="000000">
                      <a:alpha val="43137"/>
                    </a:srgbClr>
                  </a:outerShdw>
                </a:effectLst>
                <a:ea typeface="微软雅黑" panose="020B0503020204020204" pitchFamily="34" charset="-122"/>
                <a:cs typeface="Arial" panose="020B0604020202020204" pitchFamily="34" charset="0"/>
                <a:sym typeface="+mn-ea"/>
              </a:rPr>
              <a:t> </a:t>
            </a:r>
            <a:r>
              <a:rPr lang="en-US" sz="3200" b="1" dirty="0">
                <a:effectLst>
                  <a:outerShdw blurRad="38100" dist="38100" dir="2700000" algn="tl">
                    <a:srgbClr val="000000">
                      <a:alpha val="43137"/>
                    </a:srgbClr>
                  </a:outerShdw>
                </a:effectLst>
                <a:ea typeface="微软雅黑" panose="020B0503020204020204" pitchFamily="34" charset="-122"/>
                <a:cs typeface="Arial" panose="020B0604020202020204" pitchFamily="34" charset="0"/>
                <a:sym typeface="+mn-ea"/>
              </a:rPr>
              <a:t>R&amp;D</a:t>
            </a:r>
          </a:p>
        </p:txBody>
      </p:sp>
    </p:spTree>
  </p:cSld>
  <p:clrMapOvr>
    <a:masterClrMapping/>
  </p:clrMapOvr>
  <mc:AlternateContent xmlns:mc="http://schemas.openxmlformats.org/markup-compatibility/2006" xmlns:p14="http://schemas.microsoft.com/office/powerpoint/2010/main">
    <mc:Choice Requires="p14">
      <p:transition spd="slow" advTm="5949">
        <p14:prism dir="u"/>
      </p:transition>
    </mc:Choice>
    <mc:Fallback xmlns="">
      <p:transition spd="slow" advTm="59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anim calcmode="lin" valueType="num">
                                      <p:cBhvr>
                                        <p:cTn id="8" dur="300" fill="hold"/>
                                        <p:tgtEl>
                                          <p:spTgt spid="31"/>
                                        </p:tgtEl>
                                        <p:attrNameLst>
                                          <p:attrName>ppt_x</p:attrName>
                                        </p:attrNameLst>
                                      </p:cBhvr>
                                      <p:tavLst>
                                        <p:tav tm="0">
                                          <p:val>
                                            <p:strVal val="#ppt_x"/>
                                          </p:val>
                                        </p:tav>
                                        <p:tav tm="100000">
                                          <p:val>
                                            <p:strVal val="#ppt_x"/>
                                          </p:val>
                                        </p:tav>
                                      </p:tavLst>
                                    </p:anim>
                                    <p:anim calcmode="lin" valueType="num">
                                      <p:cBhvr>
                                        <p:cTn id="9" dur="3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300" fill="hold"/>
                                        <p:tgtEl>
                                          <p:spTgt spid="32"/>
                                        </p:tgtEl>
                                        <p:attrNameLst>
                                          <p:attrName>ppt_w</p:attrName>
                                        </p:attrNameLst>
                                      </p:cBhvr>
                                      <p:tavLst>
                                        <p:tav tm="0">
                                          <p:val>
                                            <p:fltVal val="0"/>
                                          </p:val>
                                        </p:tav>
                                        <p:tav tm="100000">
                                          <p:val>
                                            <p:strVal val="#ppt_w"/>
                                          </p:val>
                                        </p:tav>
                                      </p:tavLst>
                                    </p:anim>
                                    <p:anim calcmode="lin" valueType="num">
                                      <p:cBhvr>
                                        <p:cTn id="14" dur="300" fill="hold"/>
                                        <p:tgtEl>
                                          <p:spTgt spid="32"/>
                                        </p:tgtEl>
                                        <p:attrNameLst>
                                          <p:attrName>ppt_h</p:attrName>
                                        </p:attrNameLst>
                                      </p:cBhvr>
                                      <p:tavLst>
                                        <p:tav tm="0">
                                          <p:val>
                                            <p:fltVal val="0"/>
                                          </p:val>
                                        </p:tav>
                                        <p:tav tm="100000">
                                          <p:val>
                                            <p:strVal val="#ppt_h"/>
                                          </p:val>
                                        </p:tav>
                                      </p:tavLst>
                                    </p:anim>
                                    <p:anim calcmode="lin" valueType="num">
                                      <p:cBhvr>
                                        <p:cTn id="15" dur="300" fill="hold"/>
                                        <p:tgtEl>
                                          <p:spTgt spid="32"/>
                                        </p:tgtEl>
                                        <p:attrNameLst>
                                          <p:attrName>style.rotation</p:attrName>
                                        </p:attrNameLst>
                                      </p:cBhvr>
                                      <p:tavLst>
                                        <p:tav tm="0">
                                          <p:val>
                                            <p:fltVal val="90"/>
                                          </p:val>
                                        </p:tav>
                                        <p:tav tm="100000">
                                          <p:val>
                                            <p:fltVal val="0"/>
                                          </p:val>
                                        </p:tav>
                                      </p:tavLst>
                                    </p:anim>
                                    <p:animEffect transition="in" filter="fade">
                                      <p:cBhvr>
                                        <p:cTn id="16" dur="300"/>
                                        <p:tgtEl>
                                          <p:spTgt spid="32"/>
                                        </p:tgtEl>
                                      </p:cBhvr>
                                    </p:animEffect>
                                  </p:childTnLst>
                                </p:cTn>
                              </p:par>
                            </p:childTnLst>
                          </p:cTn>
                        </p:par>
                        <p:par>
                          <p:cTn id="17" fill="hold">
                            <p:stCondLst>
                              <p:cond delay="1000"/>
                            </p:stCondLst>
                            <p:childTnLst>
                              <p:par>
                                <p:cTn id="18" presetID="31" presetClass="entr" presetSubtype="0" fill="hold" grpId="0" nodeType="afterEffect">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cBhvr>
                                        <p:cTn id="20" dur="300" fill="hold"/>
                                        <p:tgtEl>
                                          <p:spTgt spid="40"/>
                                        </p:tgtEl>
                                        <p:attrNameLst>
                                          <p:attrName>ppt_w</p:attrName>
                                        </p:attrNameLst>
                                      </p:cBhvr>
                                      <p:tavLst>
                                        <p:tav tm="0">
                                          <p:val>
                                            <p:fltVal val="0"/>
                                          </p:val>
                                        </p:tav>
                                        <p:tav tm="100000">
                                          <p:val>
                                            <p:strVal val="#ppt_w"/>
                                          </p:val>
                                        </p:tav>
                                      </p:tavLst>
                                    </p:anim>
                                    <p:anim calcmode="lin" valueType="num">
                                      <p:cBhvr>
                                        <p:cTn id="21" dur="300" fill="hold"/>
                                        <p:tgtEl>
                                          <p:spTgt spid="40"/>
                                        </p:tgtEl>
                                        <p:attrNameLst>
                                          <p:attrName>ppt_h</p:attrName>
                                        </p:attrNameLst>
                                      </p:cBhvr>
                                      <p:tavLst>
                                        <p:tav tm="0">
                                          <p:val>
                                            <p:fltVal val="0"/>
                                          </p:val>
                                        </p:tav>
                                        <p:tav tm="100000">
                                          <p:val>
                                            <p:strVal val="#ppt_h"/>
                                          </p:val>
                                        </p:tav>
                                      </p:tavLst>
                                    </p:anim>
                                    <p:anim calcmode="lin" valueType="num">
                                      <p:cBhvr>
                                        <p:cTn id="22" dur="300" fill="hold"/>
                                        <p:tgtEl>
                                          <p:spTgt spid="40"/>
                                        </p:tgtEl>
                                        <p:attrNameLst>
                                          <p:attrName>style.rotation</p:attrName>
                                        </p:attrNameLst>
                                      </p:cBhvr>
                                      <p:tavLst>
                                        <p:tav tm="0">
                                          <p:val>
                                            <p:fltVal val="90"/>
                                          </p:val>
                                        </p:tav>
                                        <p:tav tm="100000">
                                          <p:val>
                                            <p:fltVal val="0"/>
                                          </p:val>
                                        </p:tav>
                                      </p:tavLst>
                                    </p:anim>
                                    <p:animEffect transition="in" filter="fade">
                                      <p:cBhvr>
                                        <p:cTn id="23" dur="300"/>
                                        <p:tgtEl>
                                          <p:spTgt spid="40"/>
                                        </p:tgtEl>
                                      </p:cBhvr>
                                    </p:animEffect>
                                  </p:childTnLst>
                                </p:cTn>
                              </p:par>
                            </p:childTnLst>
                          </p:cTn>
                        </p:par>
                        <p:par>
                          <p:cTn id="24" fill="hold">
                            <p:stCondLst>
                              <p:cond delay="1500"/>
                            </p:stCondLst>
                            <p:childTnLst>
                              <p:par>
                                <p:cTn id="25" presetID="31" presetClass="entr" presetSubtype="0" fill="hold" grpId="0" nodeType="after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p:cTn id="27" dur="300" fill="hold"/>
                                        <p:tgtEl>
                                          <p:spTgt spid="42"/>
                                        </p:tgtEl>
                                        <p:attrNameLst>
                                          <p:attrName>ppt_w</p:attrName>
                                        </p:attrNameLst>
                                      </p:cBhvr>
                                      <p:tavLst>
                                        <p:tav tm="0">
                                          <p:val>
                                            <p:fltVal val="0"/>
                                          </p:val>
                                        </p:tav>
                                        <p:tav tm="100000">
                                          <p:val>
                                            <p:strVal val="#ppt_w"/>
                                          </p:val>
                                        </p:tav>
                                      </p:tavLst>
                                    </p:anim>
                                    <p:anim calcmode="lin" valueType="num">
                                      <p:cBhvr>
                                        <p:cTn id="28" dur="300" fill="hold"/>
                                        <p:tgtEl>
                                          <p:spTgt spid="42"/>
                                        </p:tgtEl>
                                        <p:attrNameLst>
                                          <p:attrName>ppt_h</p:attrName>
                                        </p:attrNameLst>
                                      </p:cBhvr>
                                      <p:tavLst>
                                        <p:tav tm="0">
                                          <p:val>
                                            <p:fltVal val="0"/>
                                          </p:val>
                                        </p:tav>
                                        <p:tav tm="100000">
                                          <p:val>
                                            <p:strVal val="#ppt_h"/>
                                          </p:val>
                                        </p:tav>
                                      </p:tavLst>
                                    </p:anim>
                                    <p:anim calcmode="lin" valueType="num">
                                      <p:cBhvr>
                                        <p:cTn id="29" dur="300" fill="hold"/>
                                        <p:tgtEl>
                                          <p:spTgt spid="42"/>
                                        </p:tgtEl>
                                        <p:attrNameLst>
                                          <p:attrName>style.rotation</p:attrName>
                                        </p:attrNameLst>
                                      </p:cBhvr>
                                      <p:tavLst>
                                        <p:tav tm="0">
                                          <p:val>
                                            <p:fltVal val="90"/>
                                          </p:val>
                                        </p:tav>
                                        <p:tav tm="100000">
                                          <p:val>
                                            <p:fltVal val="0"/>
                                          </p:val>
                                        </p:tav>
                                      </p:tavLst>
                                    </p:anim>
                                    <p:animEffect transition="in" filter="fade">
                                      <p:cBhvr>
                                        <p:cTn id="30" dur="3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P spid="40" grpId="0"/>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PPT设计宝典_4058"/>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cs typeface="Arial" panose="020B0604020202020204" pitchFamily="34" charset="0"/>
            </a:endParaRPr>
          </a:p>
        </p:txBody>
      </p:sp>
      <p:sp>
        <p:nvSpPr>
          <p:cNvPr id="32" name="PPT设计宝典_4058"/>
          <p:cNvSpPr>
            <a:spLocks noChangeAspect="1"/>
          </p:cNvSpPr>
          <p:nvPr/>
        </p:nvSpPr>
        <p:spPr bwMode="auto">
          <a:xfrm>
            <a:off x="832565" y="233916"/>
            <a:ext cx="484924" cy="455864"/>
          </a:xfrm>
          <a:custGeom>
            <a:avLst/>
            <a:gdLst>
              <a:gd name="connsiteX0" fmla="*/ 281174 w 591050"/>
              <a:gd name="connsiteY0" fmla="*/ 186505 h 555630"/>
              <a:gd name="connsiteX1" fmla="*/ 315832 w 591050"/>
              <a:gd name="connsiteY1" fmla="*/ 186505 h 555630"/>
              <a:gd name="connsiteX2" fmla="*/ 315832 w 591050"/>
              <a:gd name="connsiteY2" fmla="*/ 301575 h 555630"/>
              <a:gd name="connsiteX3" fmla="*/ 304939 w 591050"/>
              <a:gd name="connsiteY3" fmla="*/ 312487 h 555630"/>
              <a:gd name="connsiteX4" fmla="*/ 270281 w 591050"/>
              <a:gd name="connsiteY4" fmla="*/ 312487 h 555630"/>
              <a:gd name="connsiteX5" fmla="*/ 270281 w 591050"/>
              <a:gd name="connsiteY5" fmla="*/ 197417 h 555630"/>
              <a:gd name="connsiteX6" fmla="*/ 281174 w 591050"/>
              <a:gd name="connsiteY6" fmla="*/ 186505 h 555630"/>
              <a:gd name="connsiteX7" fmla="*/ 201736 w 591050"/>
              <a:gd name="connsiteY7" fmla="*/ 143821 h 555630"/>
              <a:gd name="connsiteX8" fmla="*/ 236515 w 591050"/>
              <a:gd name="connsiteY8" fmla="*/ 143821 h 555630"/>
              <a:gd name="connsiteX9" fmla="*/ 236515 w 591050"/>
              <a:gd name="connsiteY9" fmla="*/ 301574 h 555630"/>
              <a:gd name="connsiteX10" fmla="*/ 225584 w 591050"/>
              <a:gd name="connsiteY10" fmla="*/ 312488 h 555630"/>
              <a:gd name="connsiteX11" fmla="*/ 190805 w 591050"/>
              <a:gd name="connsiteY11" fmla="*/ 312488 h 555630"/>
              <a:gd name="connsiteX12" fmla="*/ 190805 w 591050"/>
              <a:gd name="connsiteY12" fmla="*/ 155727 h 555630"/>
              <a:gd name="connsiteX13" fmla="*/ 201736 w 591050"/>
              <a:gd name="connsiteY13" fmla="*/ 143821 h 555630"/>
              <a:gd name="connsiteX14" fmla="*/ 365625 w 591050"/>
              <a:gd name="connsiteY14" fmla="*/ 101136 h 555630"/>
              <a:gd name="connsiteX15" fmla="*/ 400404 w 591050"/>
              <a:gd name="connsiteY15" fmla="*/ 101136 h 555630"/>
              <a:gd name="connsiteX16" fmla="*/ 400404 w 591050"/>
              <a:gd name="connsiteY16" fmla="*/ 301572 h 555630"/>
              <a:gd name="connsiteX17" fmla="*/ 389473 w 591050"/>
              <a:gd name="connsiteY17" fmla="*/ 312487 h 555630"/>
              <a:gd name="connsiteX18" fmla="*/ 354694 w 591050"/>
              <a:gd name="connsiteY18" fmla="*/ 312487 h 555630"/>
              <a:gd name="connsiteX19" fmla="*/ 354694 w 591050"/>
              <a:gd name="connsiteY19" fmla="*/ 112051 h 555630"/>
              <a:gd name="connsiteX20" fmla="*/ 365625 w 591050"/>
              <a:gd name="connsiteY20" fmla="*/ 101136 h 555630"/>
              <a:gd name="connsiteX21" fmla="*/ 73509 w 591050"/>
              <a:gd name="connsiteY21" fmla="*/ 51580 h 555630"/>
              <a:gd name="connsiteX22" fmla="*/ 47681 w 591050"/>
              <a:gd name="connsiteY22" fmla="*/ 78362 h 555630"/>
              <a:gd name="connsiteX23" fmla="*/ 47681 w 591050"/>
              <a:gd name="connsiteY23" fmla="*/ 352131 h 555630"/>
              <a:gd name="connsiteX24" fmla="*/ 516548 w 591050"/>
              <a:gd name="connsiteY24" fmla="*/ 352131 h 555630"/>
              <a:gd name="connsiteX25" fmla="*/ 543369 w 591050"/>
              <a:gd name="connsiteY25" fmla="*/ 325349 h 555630"/>
              <a:gd name="connsiteX26" fmla="*/ 543369 w 591050"/>
              <a:gd name="connsiteY26" fmla="*/ 51580 h 555630"/>
              <a:gd name="connsiteX27" fmla="*/ 58608 w 591050"/>
              <a:gd name="connsiteY27" fmla="*/ 0 h 555630"/>
              <a:gd name="connsiteX28" fmla="*/ 591050 w 591050"/>
              <a:gd name="connsiteY28" fmla="*/ 0 h 555630"/>
              <a:gd name="connsiteX29" fmla="*/ 591050 w 591050"/>
              <a:gd name="connsiteY29" fmla="*/ 342212 h 555630"/>
              <a:gd name="connsiteX30" fmla="*/ 532442 w 591050"/>
              <a:gd name="connsiteY30" fmla="*/ 400735 h 555630"/>
              <a:gd name="connsiteX31" fmla="*/ 390391 w 591050"/>
              <a:gd name="connsiteY31" fmla="*/ 400735 h 555630"/>
              <a:gd name="connsiteX32" fmla="*/ 447013 w 591050"/>
              <a:gd name="connsiteY32" fmla="*/ 493976 h 555630"/>
              <a:gd name="connsiteX33" fmla="*/ 433106 w 591050"/>
              <a:gd name="connsiteY33" fmla="*/ 549523 h 555630"/>
              <a:gd name="connsiteX34" fmla="*/ 376484 w 591050"/>
              <a:gd name="connsiteY34" fmla="*/ 535636 h 555630"/>
              <a:gd name="connsiteX35" fmla="*/ 299002 w 591050"/>
              <a:gd name="connsiteY35" fmla="*/ 408671 h 555630"/>
              <a:gd name="connsiteX36" fmla="*/ 295028 w 591050"/>
              <a:gd name="connsiteY36" fmla="*/ 400735 h 555630"/>
              <a:gd name="connsiteX37" fmla="*/ 275161 w 591050"/>
              <a:gd name="connsiteY37" fmla="*/ 400735 h 555630"/>
              <a:gd name="connsiteX38" fmla="*/ 271188 w 591050"/>
              <a:gd name="connsiteY38" fmla="*/ 408671 h 555630"/>
              <a:gd name="connsiteX39" fmla="*/ 194699 w 591050"/>
              <a:gd name="connsiteY39" fmla="*/ 535636 h 555630"/>
              <a:gd name="connsiteX40" fmla="*/ 138077 w 591050"/>
              <a:gd name="connsiteY40" fmla="*/ 549523 h 555630"/>
              <a:gd name="connsiteX41" fmla="*/ 124170 w 591050"/>
              <a:gd name="connsiteY41" fmla="*/ 493976 h 555630"/>
              <a:gd name="connsiteX42" fmla="*/ 180792 w 591050"/>
              <a:gd name="connsiteY42" fmla="*/ 400735 h 555630"/>
              <a:gd name="connsiteX43" fmla="*/ 0 w 591050"/>
              <a:gd name="connsiteY43" fmla="*/ 400735 h 555630"/>
              <a:gd name="connsiteX44" fmla="*/ 0 w 591050"/>
              <a:gd name="connsiteY44" fmla="*/ 58523 h 555630"/>
              <a:gd name="connsiteX45" fmla="*/ 58608 w 591050"/>
              <a:gd name="connsiteY45" fmla="*/ 0 h 55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1050" h="555630">
                <a:moveTo>
                  <a:pt x="281174" y="186505"/>
                </a:moveTo>
                <a:lnTo>
                  <a:pt x="315832" y="186505"/>
                </a:lnTo>
                <a:lnTo>
                  <a:pt x="315832" y="301575"/>
                </a:lnTo>
                <a:cubicBezTo>
                  <a:pt x="315832" y="307527"/>
                  <a:pt x="310881" y="312487"/>
                  <a:pt x="304939" y="312487"/>
                </a:cubicBezTo>
                <a:lnTo>
                  <a:pt x="270281" y="312487"/>
                </a:lnTo>
                <a:lnTo>
                  <a:pt x="270281" y="197417"/>
                </a:lnTo>
                <a:cubicBezTo>
                  <a:pt x="270281" y="191465"/>
                  <a:pt x="275232" y="186505"/>
                  <a:pt x="281174" y="186505"/>
                </a:cubicBezTo>
                <a:close/>
                <a:moveTo>
                  <a:pt x="201736" y="143821"/>
                </a:moveTo>
                <a:lnTo>
                  <a:pt x="236515" y="143821"/>
                </a:lnTo>
                <a:lnTo>
                  <a:pt x="236515" y="301574"/>
                </a:lnTo>
                <a:cubicBezTo>
                  <a:pt x="236515" y="307527"/>
                  <a:pt x="231546" y="312488"/>
                  <a:pt x="225584" y="312488"/>
                </a:cubicBezTo>
                <a:lnTo>
                  <a:pt x="190805" y="312488"/>
                </a:lnTo>
                <a:lnTo>
                  <a:pt x="190805" y="155727"/>
                </a:lnTo>
                <a:cubicBezTo>
                  <a:pt x="190805" y="148782"/>
                  <a:pt x="195773" y="143821"/>
                  <a:pt x="201736" y="143821"/>
                </a:cubicBezTo>
                <a:close/>
                <a:moveTo>
                  <a:pt x="365625" y="101136"/>
                </a:moveTo>
                <a:lnTo>
                  <a:pt x="400404" y="101136"/>
                </a:lnTo>
                <a:lnTo>
                  <a:pt x="400404" y="301572"/>
                </a:lnTo>
                <a:cubicBezTo>
                  <a:pt x="400404" y="307526"/>
                  <a:pt x="395436" y="312487"/>
                  <a:pt x="389473" y="312487"/>
                </a:cubicBezTo>
                <a:lnTo>
                  <a:pt x="354694" y="312487"/>
                </a:lnTo>
                <a:lnTo>
                  <a:pt x="354694" y="112051"/>
                </a:lnTo>
                <a:cubicBezTo>
                  <a:pt x="354694" y="106097"/>
                  <a:pt x="359663" y="101136"/>
                  <a:pt x="365625" y="101136"/>
                </a:cubicBezTo>
                <a:close/>
                <a:moveTo>
                  <a:pt x="73509" y="51580"/>
                </a:moveTo>
                <a:cubicBezTo>
                  <a:pt x="59602" y="51580"/>
                  <a:pt x="47681" y="63483"/>
                  <a:pt x="47681" y="78362"/>
                </a:cubicBezTo>
                <a:lnTo>
                  <a:pt x="47681" y="352131"/>
                </a:lnTo>
                <a:lnTo>
                  <a:pt x="516548" y="352131"/>
                </a:lnTo>
                <a:cubicBezTo>
                  <a:pt x="531448" y="352131"/>
                  <a:pt x="543369" y="340228"/>
                  <a:pt x="543369" y="325349"/>
                </a:cubicBezTo>
                <a:lnTo>
                  <a:pt x="543369" y="51580"/>
                </a:lnTo>
                <a:close/>
                <a:moveTo>
                  <a:pt x="58608" y="0"/>
                </a:moveTo>
                <a:lnTo>
                  <a:pt x="591050" y="0"/>
                </a:lnTo>
                <a:lnTo>
                  <a:pt x="591050" y="342212"/>
                </a:lnTo>
                <a:cubicBezTo>
                  <a:pt x="591050" y="374945"/>
                  <a:pt x="564229" y="400735"/>
                  <a:pt x="532442" y="400735"/>
                </a:cubicBezTo>
                <a:lnTo>
                  <a:pt x="390391" y="400735"/>
                </a:lnTo>
                <a:lnTo>
                  <a:pt x="447013" y="493976"/>
                </a:lnTo>
                <a:cubicBezTo>
                  <a:pt x="457940" y="512822"/>
                  <a:pt x="451979" y="538612"/>
                  <a:pt x="433106" y="549523"/>
                </a:cubicBezTo>
                <a:cubicBezTo>
                  <a:pt x="413238" y="561426"/>
                  <a:pt x="388404" y="555474"/>
                  <a:pt x="376484" y="535636"/>
                </a:cubicBezTo>
                <a:lnTo>
                  <a:pt x="299002" y="408671"/>
                </a:lnTo>
                <a:cubicBezTo>
                  <a:pt x="298008" y="405695"/>
                  <a:pt x="296022" y="403711"/>
                  <a:pt x="295028" y="400735"/>
                </a:cubicBezTo>
                <a:lnTo>
                  <a:pt x="275161" y="400735"/>
                </a:lnTo>
                <a:cubicBezTo>
                  <a:pt x="274168" y="403711"/>
                  <a:pt x="273174" y="405695"/>
                  <a:pt x="271188" y="408671"/>
                </a:cubicBezTo>
                <a:lnTo>
                  <a:pt x="194699" y="535636"/>
                </a:lnTo>
                <a:cubicBezTo>
                  <a:pt x="182778" y="555474"/>
                  <a:pt x="156951" y="561426"/>
                  <a:pt x="138077" y="549523"/>
                </a:cubicBezTo>
                <a:cubicBezTo>
                  <a:pt x="118210" y="538612"/>
                  <a:pt x="112250" y="512822"/>
                  <a:pt x="124170" y="493976"/>
                </a:cubicBezTo>
                <a:lnTo>
                  <a:pt x="180792" y="400735"/>
                </a:lnTo>
                <a:lnTo>
                  <a:pt x="0" y="400735"/>
                </a:lnTo>
                <a:lnTo>
                  <a:pt x="0" y="58523"/>
                </a:lnTo>
                <a:cubicBezTo>
                  <a:pt x="0" y="26782"/>
                  <a:pt x="25827" y="0"/>
                  <a:pt x="58608" y="0"/>
                </a:cubicBezTo>
                <a:close/>
              </a:path>
            </a:pathLst>
          </a:custGeom>
          <a:solidFill>
            <a:schemeClr val="bg1"/>
          </a:solidFill>
          <a:ln>
            <a:noFill/>
          </a:ln>
        </p:spPr>
      </p:sp>
      <p:sp>
        <p:nvSpPr>
          <p:cNvPr id="40966" name="矩形 8"/>
          <p:cNvSpPr/>
          <p:nvPr>
            <p:custDataLst>
              <p:tags r:id="rId1"/>
            </p:custDataLst>
          </p:nvPr>
        </p:nvSpPr>
        <p:spPr>
          <a:xfrm>
            <a:off x="3339993" y="2013419"/>
            <a:ext cx="2892742" cy="1720151"/>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等线" panose="02010600030101010101" pitchFamily="2" charset="-122"/>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等线" panose="02010600030101010101" pitchFamily="2" charset="-122"/>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等线" panose="02010600030101010101" pitchFamily="2" charset="-122"/>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5pPr>
          </a:lstStyle>
          <a:p>
            <a:pPr marL="171450" lvl="0" indent="-171450" eaLnBrk="1" hangingPunct="1">
              <a:lnSpc>
                <a:spcPct val="150000"/>
              </a:lnSpc>
              <a:spcBef>
                <a:spcPct val="0"/>
              </a:spcBef>
            </a:pPr>
            <a:r>
              <a:rPr lang="en-US" sz="1200" b="1" dirty="0">
                <a:solidFill>
                  <a:srgbClr val="000000"/>
                </a:solidFill>
                <a:latin typeface="Arial" panose="020B0604020202020204" pitchFamily="34" charset="0"/>
                <a:ea typeface="微软雅黑" panose="020B0503020204020204" pitchFamily="34" charset="-122"/>
                <a:cs typeface="Arial" panose="020B0604020202020204" pitchFamily="34" charset="0"/>
              </a:rPr>
              <a:t>Factory area: 3000 square meters standard factory</a:t>
            </a:r>
          </a:p>
          <a:p>
            <a:pPr marL="171450" lvl="0" indent="-171450" eaLnBrk="1" hangingPunct="1">
              <a:lnSpc>
                <a:spcPct val="150000"/>
              </a:lnSpc>
              <a:spcBef>
                <a:spcPct val="0"/>
              </a:spcBef>
            </a:pPr>
            <a:r>
              <a:rPr lang="en-US" sz="1200" b="1" dirty="0">
                <a:solidFill>
                  <a:srgbClr val="000000"/>
                </a:solidFill>
                <a:latin typeface="Arial" panose="020B0604020202020204" pitchFamily="34" charset="0"/>
                <a:ea typeface="微软雅黑" panose="020B0503020204020204" pitchFamily="34" charset="-122"/>
                <a:cs typeface="Arial" panose="020B0604020202020204" pitchFamily="34" charset="0"/>
              </a:rPr>
              <a:t>Equipment: 16-ton low-track gantry crane</a:t>
            </a:r>
          </a:p>
          <a:p>
            <a:pPr marL="171450" lvl="0" indent="-171450" eaLnBrk="1" hangingPunct="1">
              <a:lnSpc>
                <a:spcPct val="150000"/>
              </a:lnSpc>
              <a:spcBef>
                <a:spcPct val="0"/>
              </a:spcBef>
            </a:pPr>
            <a:r>
              <a:rPr lang="en-US" sz="1200" b="1" dirty="0">
                <a:solidFill>
                  <a:srgbClr val="000000"/>
                </a:solidFill>
                <a:latin typeface="Arial" panose="020B0604020202020204" pitchFamily="34" charset="0"/>
                <a:ea typeface="微软雅黑" panose="020B0503020204020204" pitchFamily="34" charset="-122"/>
                <a:cs typeface="Arial" panose="020B0604020202020204" pitchFamily="34" charset="0"/>
              </a:rPr>
              <a:t>Maximum generator production capacity: 1000KW</a:t>
            </a:r>
          </a:p>
        </p:txBody>
      </p:sp>
      <p:sp>
        <p:nvSpPr>
          <p:cNvPr id="40972" name="矩形 29"/>
          <p:cNvSpPr/>
          <p:nvPr>
            <p:custDataLst>
              <p:tags r:id="rId2"/>
            </p:custDataLst>
          </p:nvPr>
        </p:nvSpPr>
        <p:spPr>
          <a:xfrm>
            <a:off x="9253855" y="4244022"/>
            <a:ext cx="2930851" cy="2274149"/>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等线" panose="02010600030101010101" pitchFamily="2" charset="-122"/>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等线" panose="02010600030101010101" pitchFamily="2" charset="-122"/>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等线" panose="02010600030101010101" pitchFamily="2" charset="-122"/>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5pPr>
          </a:lstStyle>
          <a:p>
            <a:pPr marL="171450" lvl="0" indent="-171450" eaLnBrk="1" hangingPunct="1">
              <a:lnSpc>
                <a:spcPct val="150000"/>
              </a:lnSpc>
              <a:spcBef>
                <a:spcPct val="0"/>
              </a:spcBef>
            </a:pPr>
            <a:r>
              <a:rPr lang="en-US" sz="1200" b="1" dirty="0">
                <a:solidFill>
                  <a:srgbClr val="000000"/>
                </a:solidFill>
                <a:latin typeface="Arial" panose="020B0604020202020204" pitchFamily="34" charset="0"/>
                <a:ea typeface="微软雅黑" panose="020B0503020204020204" pitchFamily="34" charset="-122"/>
                <a:cs typeface="Arial" panose="020B0604020202020204" pitchFamily="34" charset="0"/>
              </a:rPr>
              <a:t>Large CNC gantry milling machine</a:t>
            </a:r>
          </a:p>
          <a:p>
            <a:pPr marL="171450" lvl="0" indent="-171450" eaLnBrk="1" hangingPunct="1">
              <a:lnSpc>
                <a:spcPct val="150000"/>
              </a:lnSpc>
              <a:spcBef>
                <a:spcPct val="0"/>
              </a:spcBef>
            </a:pPr>
            <a:r>
              <a:rPr lang="en-US" sz="1200" b="1" dirty="0">
                <a:solidFill>
                  <a:srgbClr val="000000"/>
                </a:solidFill>
                <a:latin typeface="Arial" panose="020B0604020202020204" pitchFamily="34" charset="0"/>
                <a:ea typeface="微软雅黑" panose="020B0503020204020204" pitchFamily="34" charset="-122"/>
                <a:cs typeface="Arial" panose="020B0604020202020204" pitchFamily="34" charset="0"/>
              </a:rPr>
              <a:t>Number of devices: 2 units</a:t>
            </a:r>
          </a:p>
          <a:p>
            <a:pPr marL="171450" lvl="0" indent="-171450" eaLnBrk="1" hangingPunct="1">
              <a:lnSpc>
                <a:spcPct val="150000"/>
              </a:lnSpc>
              <a:spcBef>
                <a:spcPct val="0"/>
              </a:spcBef>
            </a:pPr>
            <a:r>
              <a:rPr lang="en-US" sz="1200" b="1" dirty="0">
                <a:solidFill>
                  <a:srgbClr val="000000"/>
                </a:solidFill>
                <a:latin typeface="Arial" panose="020B0604020202020204" pitchFamily="34" charset="0"/>
                <a:ea typeface="微软雅黑" panose="020B0503020204020204" pitchFamily="34" charset="-122"/>
                <a:cs typeface="Arial" panose="020B0604020202020204" pitchFamily="34" charset="0"/>
              </a:rPr>
              <a:t>Maximum workbench: 12000*4000</a:t>
            </a:r>
          </a:p>
          <a:p>
            <a:pPr marL="171450" lvl="0" indent="-171450" eaLnBrk="1" hangingPunct="1">
              <a:lnSpc>
                <a:spcPct val="150000"/>
              </a:lnSpc>
              <a:spcBef>
                <a:spcPct val="0"/>
              </a:spcBef>
            </a:pPr>
            <a:r>
              <a:rPr lang="en-US" sz="1200" b="1" dirty="0">
                <a:solidFill>
                  <a:srgbClr val="000000"/>
                </a:solidFill>
                <a:latin typeface="Arial" panose="020B0604020202020204" pitchFamily="34" charset="0"/>
                <a:ea typeface="微软雅黑" panose="020B0503020204020204" pitchFamily="34" charset="-122"/>
                <a:cs typeface="Arial" panose="020B0604020202020204" pitchFamily="34" charset="0"/>
              </a:rPr>
              <a:t>Can meet the processing needs of generator set chassis below 2000KW, ensure the processing accuracy of the chassis, and improve the stability of the unit</a:t>
            </a:r>
          </a:p>
        </p:txBody>
      </p:sp>
      <p:sp>
        <p:nvSpPr>
          <p:cNvPr id="41990" name="矩形 10"/>
          <p:cNvSpPr/>
          <p:nvPr>
            <p:custDataLst>
              <p:tags r:id="rId3"/>
            </p:custDataLst>
          </p:nvPr>
        </p:nvSpPr>
        <p:spPr>
          <a:xfrm>
            <a:off x="9266555" y="2175001"/>
            <a:ext cx="2815642" cy="1443152"/>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等线" panose="02010600030101010101" pitchFamily="2" charset="-122"/>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等线" panose="02010600030101010101" pitchFamily="2" charset="-122"/>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等线" panose="02010600030101010101" pitchFamily="2" charset="-122"/>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5pPr>
          </a:lstStyle>
          <a:p>
            <a:pPr marL="171450" lvl="0" indent="-171450" eaLnBrk="1" hangingPunct="1">
              <a:lnSpc>
                <a:spcPct val="150000"/>
              </a:lnSpc>
              <a:spcBef>
                <a:spcPct val="0"/>
              </a:spcBef>
            </a:pPr>
            <a:r>
              <a:rPr lang="en-US" sz="1200" b="1" dirty="0">
                <a:solidFill>
                  <a:srgbClr val="000000"/>
                </a:solidFill>
                <a:latin typeface="Arial" panose="020B0604020202020204" pitchFamily="34" charset="0"/>
                <a:ea typeface="微软雅黑" panose="020B0503020204020204" pitchFamily="34" charset="-122"/>
                <a:cs typeface="Arial" panose="020B0604020202020204" pitchFamily="34" charset="0"/>
              </a:rPr>
              <a:t>1 dedicated production line for small generators</a:t>
            </a:r>
          </a:p>
          <a:p>
            <a:pPr marL="171450" lvl="0" indent="-171450" eaLnBrk="1" hangingPunct="1">
              <a:lnSpc>
                <a:spcPct val="150000"/>
              </a:lnSpc>
              <a:spcBef>
                <a:spcPct val="0"/>
              </a:spcBef>
            </a:pPr>
            <a:r>
              <a:rPr lang="en-US" sz="1200" b="1" dirty="0">
                <a:solidFill>
                  <a:srgbClr val="000000"/>
                </a:solidFill>
                <a:latin typeface="Arial" panose="020B0604020202020204" pitchFamily="34" charset="0"/>
                <a:ea typeface="微软雅黑" panose="020B0503020204020204" pitchFamily="34" charset="-122"/>
                <a:cs typeface="Arial" panose="020B0604020202020204" pitchFamily="34" charset="0"/>
              </a:rPr>
              <a:t>Number of Workstations: 5</a:t>
            </a:r>
          </a:p>
          <a:p>
            <a:pPr marL="171450" lvl="0" indent="-171450" eaLnBrk="1" hangingPunct="1">
              <a:lnSpc>
                <a:spcPct val="150000"/>
              </a:lnSpc>
              <a:spcBef>
                <a:spcPct val="0"/>
              </a:spcBef>
            </a:pPr>
            <a:r>
              <a:rPr lang="en-US" sz="1200" b="1" dirty="0">
                <a:solidFill>
                  <a:srgbClr val="000000"/>
                </a:solidFill>
                <a:latin typeface="Arial" panose="020B0604020202020204" pitchFamily="34" charset="0"/>
                <a:ea typeface="微软雅黑" panose="020B0503020204020204" pitchFamily="34" charset="-122"/>
                <a:cs typeface="Arial" panose="020B0604020202020204" pitchFamily="34" charset="0"/>
              </a:rPr>
              <a:t>Applicable range: Generators below 500KW</a:t>
            </a:r>
          </a:p>
        </p:txBody>
      </p:sp>
      <p:sp>
        <p:nvSpPr>
          <p:cNvPr id="5" name="矩形 12"/>
          <p:cNvSpPr/>
          <p:nvPr>
            <p:custDataLst>
              <p:tags r:id="rId4"/>
            </p:custDataLst>
          </p:nvPr>
        </p:nvSpPr>
        <p:spPr>
          <a:xfrm>
            <a:off x="3357881" y="4431030"/>
            <a:ext cx="2893234" cy="2308324"/>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等线" panose="02010600030101010101" pitchFamily="2" charset="-122"/>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等线" panose="02010600030101010101" pitchFamily="2" charset="-122"/>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等线" panose="02010600030101010101" pitchFamily="2" charset="-122"/>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5pPr>
          </a:lstStyle>
          <a:p>
            <a:pPr marL="171450" lvl="0" indent="-171450" algn="l" eaLnBrk="1" hangingPunct="1">
              <a:lnSpc>
                <a:spcPct val="150000"/>
              </a:lnSpc>
              <a:spcBef>
                <a:spcPct val="0"/>
              </a:spcBef>
            </a:pPr>
            <a:r>
              <a:rPr lang="en-US" sz="1200" b="1" dirty="0">
                <a:solidFill>
                  <a:srgbClr val="000000"/>
                </a:solidFill>
                <a:latin typeface="Arial" panose="020B0604020202020204" pitchFamily="34" charset="0"/>
                <a:ea typeface="微软雅黑" panose="020B0503020204020204" pitchFamily="34" charset="-122"/>
                <a:cs typeface="Arial" panose="020B0604020202020204" pitchFamily="34" charset="0"/>
              </a:rPr>
              <a:t>2 dedicated load testing equipment</a:t>
            </a:r>
          </a:p>
          <a:p>
            <a:pPr marL="171450" lvl="0" indent="-171450" algn="l" eaLnBrk="1" hangingPunct="1">
              <a:lnSpc>
                <a:spcPct val="150000"/>
              </a:lnSpc>
              <a:spcBef>
                <a:spcPct val="0"/>
              </a:spcBef>
            </a:pPr>
            <a:r>
              <a:rPr lang="en-US" sz="1200" b="1" dirty="0">
                <a:solidFill>
                  <a:srgbClr val="000000"/>
                </a:solidFill>
                <a:latin typeface="Arial" panose="020B0604020202020204" pitchFamily="34" charset="0"/>
                <a:ea typeface="微软雅黑" panose="020B0503020204020204" pitchFamily="34" charset="-122"/>
                <a:cs typeface="Arial" panose="020B0604020202020204" pitchFamily="34" charset="0"/>
              </a:rPr>
              <a:t>Capable of testing 380V-480V</a:t>
            </a:r>
          </a:p>
          <a:p>
            <a:pPr marL="179705" lvl="0" indent="0" algn="l" eaLnBrk="1" hangingPunct="1">
              <a:lnSpc>
                <a:spcPct val="150000"/>
              </a:lnSpc>
              <a:spcBef>
                <a:spcPct val="0"/>
              </a:spcBef>
              <a:buNone/>
            </a:pPr>
            <a:r>
              <a:rPr lang="en-US" sz="1200" b="1" dirty="0" smtClean="0">
                <a:solidFill>
                  <a:srgbClr val="000000"/>
                </a:solidFill>
                <a:latin typeface="Arial" panose="020B0604020202020204" pitchFamily="34" charset="0"/>
                <a:ea typeface="微软雅黑" panose="020B0503020204020204" pitchFamily="34" charset="-122"/>
                <a:cs typeface="Arial" panose="020B0604020202020204" pitchFamily="34" charset="0"/>
              </a:rPr>
              <a:t>Meeting </a:t>
            </a:r>
            <a:r>
              <a:rPr lang="en-US" sz="1200" b="1" dirty="0">
                <a:solidFill>
                  <a:srgbClr val="000000"/>
                </a:solidFill>
                <a:latin typeface="Arial" panose="020B0604020202020204" pitchFamily="34" charset="0"/>
                <a:ea typeface="微软雅黑" panose="020B0503020204020204" pitchFamily="34" charset="-122"/>
                <a:cs typeface="Arial" panose="020B0604020202020204" pitchFamily="34" charset="0"/>
              </a:rPr>
              <a:t>the testing needs of domestic and foreign generators</a:t>
            </a:r>
          </a:p>
          <a:p>
            <a:pPr marL="171450" lvl="0" indent="-171450" algn="l" eaLnBrk="1" hangingPunct="1">
              <a:lnSpc>
                <a:spcPct val="150000"/>
              </a:lnSpc>
              <a:spcBef>
                <a:spcPct val="0"/>
              </a:spcBef>
            </a:pPr>
            <a:r>
              <a:rPr lang="en-US" sz="1200"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Testing range: 380V 0.6-1000KW</a:t>
            </a:r>
          </a:p>
          <a:p>
            <a:pPr marL="0" lvl="0" indent="0" algn="l" eaLnBrk="1" hangingPunct="1">
              <a:lnSpc>
                <a:spcPct val="150000"/>
              </a:lnSpc>
              <a:spcBef>
                <a:spcPct val="0"/>
              </a:spcBef>
              <a:buNone/>
            </a:pPr>
            <a:r>
              <a:rPr lang="en-US" sz="1200"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                    </a:t>
            </a:r>
            <a:r>
              <a:rPr lang="en-US" sz="1200" b="1" dirty="0" smtClean="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         480V  </a:t>
            </a:r>
            <a:r>
              <a:rPr lang="en-US" sz="1200"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1.0-2000KW</a:t>
            </a:r>
          </a:p>
          <a:p>
            <a:pPr marL="171450" lvl="0" indent="-171450" algn="l" eaLnBrk="1" hangingPunct="1">
              <a:lnSpc>
                <a:spcPct val="150000"/>
              </a:lnSpc>
              <a:spcBef>
                <a:spcPct val="0"/>
              </a:spcBef>
            </a:pPr>
            <a:r>
              <a:rPr lang="en-US" sz="1200" b="1" dirty="0">
                <a:solidFill>
                  <a:srgbClr val="000000"/>
                </a:solidFill>
                <a:latin typeface="Arial" panose="020B0604020202020204" pitchFamily="34" charset="0"/>
                <a:ea typeface="微软雅黑" panose="020B0503020204020204" pitchFamily="34" charset="-122"/>
                <a:cs typeface="Arial" panose="020B0604020202020204" pitchFamily="34" charset="0"/>
              </a:rPr>
              <a:t> Frequency: 50/60Hz</a:t>
            </a:r>
          </a:p>
        </p:txBody>
      </p:sp>
      <p:pic>
        <p:nvPicPr>
          <p:cNvPr id="12" name="图片 11" descr="电动葫芦框架"/>
          <p:cNvPicPr>
            <a:picLocks noChangeAspect="1"/>
          </p:cNvPicPr>
          <p:nvPr>
            <p:custDataLst>
              <p:tags r:id="rId5"/>
            </p:custDataLst>
          </p:nvPr>
        </p:nvPicPr>
        <p:blipFill>
          <a:blip r:embed="rId10"/>
          <a:srcRect l="3685" t="4372" r="2315" b="7107"/>
          <a:stretch>
            <a:fillRect/>
          </a:stretch>
        </p:blipFill>
        <p:spPr>
          <a:xfrm>
            <a:off x="6242050" y="1916430"/>
            <a:ext cx="3011170" cy="2154555"/>
          </a:xfrm>
          <a:prstGeom prst="rect">
            <a:avLst/>
          </a:prstGeom>
        </p:spPr>
      </p:pic>
      <p:pic>
        <p:nvPicPr>
          <p:cNvPr id="13" name="图片 12" descr="负载总成实物"/>
          <p:cNvPicPr>
            <a:picLocks noChangeAspect="1"/>
          </p:cNvPicPr>
          <p:nvPr>
            <p:custDataLst>
              <p:tags r:id="rId6"/>
            </p:custDataLst>
          </p:nvPr>
        </p:nvPicPr>
        <p:blipFill>
          <a:blip r:embed="rId11"/>
          <a:srcRect t="13156" b="15734"/>
          <a:stretch>
            <a:fillRect/>
          </a:stretch>
        </p:blipFill>
        <p:spPr>
          <a:xfrm>
            <a:off x="287655" y="4287520"/>
            <a:ext cx="3061970" cy="2332990"/>
          </a:xfrm>
          <a:prstGeom prst="rect">
            <a:avLst/>
          </a:prstGeom>
        </p:spPr>
      </p:pic>
      <p:pic>
        <p:nvPicPr>
          <p:cNvPr id="2" name="图片 1"/>
          <p:cNvPicPr>
            <a:picLocks noChangeAspect="1"/>
          </p:cNvPicPr>
          <p:nvPr/>
        </p:nvPicPr>
        <p:blipFill>
          <a:blip r:embed="rId12"/>
          <a:srcRect t="10531" b="6039"/>
          <a:stretch>
            <a:fillRect/>
          </a:stretch>
        </p:blipFill>
        <p:spPr>
          <a:xfrm>
            <a:off x="6263005" y="4275455"/>
            <a:ext cx="2990850" cy="2326640"/>
          </a:xfrm>
          <a:prstGeom prst="rect">
            <a:avLst/>
          </a:prstGeom>
        </p:spPr>
      </p:pic>
      <p:sp>
        <p:nvSpPr>
          <p:cNvPr id="7" name="文本框 6"/>
          <p:cNvSpPr txBox="1"/>
          <p:nvPr/>
        </p:nvSpPr>
        <p:spPr>
          <a:xfrm>
            <a:off x="1921510" y="207645"/>
            <a:ext cx="6096000" cy="707886"/>
          </a:xfrm>
          <a:prstGeom prst="rect">
            <a:avLst/>
          </a:prstGeom>
          <a:noFill/>
        </p:spPr>
        <p:txBody>
          <a:bodyPr wrap="square" rtlCol="0" anchor="t">
            <a:spAutoFit/>
          </a:bodyPr>
          <a:lstStyle/>
          <a:p>
            <a:pPr algn="l"/>
            <a:r>
              <a:rPr lang="en-US" sz="3200" b="1" dirty="0">
                <a:effectLst>
                  <a:outerShdw blurRad="38100" dist="38100" dir="2700000" algn="tl">
                    <a:srgbClr val="000000">
                      <a:alpha val="43137"/>
                    </a:srgbClr>
                  </a:outerShdw>
                </a:effectLst>
                <a:ea typeface="微软雅黑" panose="020B0503020204020204" pitchFamily="34" charset="-122"/>
                <a:cs typeface="Arial" panose="020B0604020202020204" pitchFamily="34" charset="0"/>
                <a:sym typeface="+mn-ea"/>
              </a:rPr>
              <a:t>III. Process</a:t>
            </a:r>
            <a:r>
              <a:rPr lang="en-US" b="1" dirty="0">
                <a:effectLst>
                  <a:outerShdw blurRad="38100" dist="38100" dir="2700000" algn="tl">
                    <a:srgbClr val="000000">
                      <a:alpha val="43137"/>
                    </a:srgbClr>
                  </a:outerShdw>
                </a:effectLst>
                <a:ea typeface="微软雅黑" panose="020B0503020204020204" pitchFamily="34" charset="-122"/>
                <a:cs typeface="Arial" panose="020B0604020202020204" pitchFamily="34" charset="0"/>
                <a:sym typeface="+mn-ea"/>
              </a:rPr>
              <a:t>-</a:t>
            </a:r>
            <a:r>
              <a:rPr lang="en-US" sz="4000" b="1" dirty="0">
                <a:solidFill>
                  <a:srgbClr val="FF0000"/>
                </a:solidFill>
                <a:effectLst>
                  <a:outerShdw blurRad="38100" dist="38100" dir="2700000" algn="tl">
                    <a:srgbClr val="000000">
                      <a:alpha val="43137"/>
                    </a:srgbClr>
                  </a:outerShdw>
                </a:effectLst>
                <a:ea typeface="微软雅黑" panose="020B0503020204020204" pitchFamily="34" charset="-122"/>
                <a:cs typeface="Arial" panose="020B0604020202020204" pitchFamily="34" charset="0"/>
                <a:sym typeface="+mn-ea"/>
              </a:rPr>
              <a:t>Oriented</a:t>
            </a:r>
          </a:p>
        </p:txBody>
      </p:sp>
      <p:sp>
        <p:nvSpPr>
          <p:cNvPr id="26" name="文本框 25"/>
          <p:cNvSpPr txBox="1"/>
          <p:nvPr>
            <p:custDataLst>
              <p:tags r:id="rId7"/>
            </p:custDataLst>
          </p:nvPr>
        </p:nvSpPr>
        <p:spPr>
          <a:xfrm>
            <a:off x="625475" y="1052195"/>
            <a:ext cx="10945514" cy="830997"/>
          </a:xfrm>
          <a:prstGeom prst="rect">
            <a:avLst/>
          </a:prstGeom>
          <a:noFill/>
        </p:spPr>
        <p:txBody>
          <a:bodyPr wrap="square" rtlCol="0">
            <a:spAutoFit/>
          </a:bodyPr>
          <a:lstStyle>
            <a:defPPr>
              <a:defRPr lang="zh-CN"/>
            </a:defPPr>
            <a:lvl1pPr>
              <a:defRPr sz="2400" b="1">
                <a:solidFill>
                  <a:srgbClr val="C00000"/>
                </a:solidFill>
                <a:latin typeface="微软雅黑" panose="020B0503020204020204" pitchFamily="34" charset="-122"/>
                <a:ea typeface="微软雅黑" panose="020B0503020204020204" pitchFamily="34" charset="-122"/>
              </a:defRPr>
            </a:lvl1pPr>
          </a:lstStyle>
          <a:p>
            <a:r>
              <a:rPr lang="en-US" dirty="0" smtClean="0">
                <a:latin typeface="Arial" panose="020B0604020202020204" pitchFamily="34" charset="0"/>
                <a:cs typeface="Arial" panose="020B0604020202020204" pitchFamily="34" charset="0"/>
              </a:rPr>
              <a:t>1. Strong </a:t>
            </a:r>
            <a:r>
              <a:rPr lang="en-US" dirty="0">
                <a:latin typeface="Arial" panose="020B0604020202020204" pitchFamily="34" charset="0"/>
                <a:cs typeface="Arial" panose="020B0604020202020204" pitchFamily="34" charset="0"/>
              </a:rPr>
              <a:t>manufacturing capability - Professional production equipment, capable of producing 1000 generators annually</a:t>
            </a:r>
          </a:p>
        </p:txBody>
      </p:sp>
      <p:pic>
        <p:nvPicPr>
          <p:cNvPr id="3" name="图片 2"/>
          <p:cNvPicPr>
            <a:picLocks noChangeAspect="1"/>
          </p:cNvPicPr>
          <p:nvPr/>
        </p:nvPicPr>
        <p:blipFill>
          <a:blip r:embed="rId13"/>
          <a:srcRect r="3287"/>
          <a:stretch>
            <a:fillRect/>
          </a:stretch>
        </p:blipFill>
        <p:spPr>
          <a:xfrm>
            <a:off x="294640" y="1874520"/>
            <a:ext cx="3063240" cy="21932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Tm="5949">
        <p14:prism dir="u"/>
      </p:transition>
    </mc:Choice>
    <mc:Fallback xmlns="">
      <p:transition spd="slow" advTm="59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anim calcmode="lin" valueType="num">
                                      <p:cBhvr>
                                        <p:cTn id="8" dur="300" fill="hold"/>
                                        <p:tgtEl>
                                          <p:spTgt spid="31"/>
                                        </p:tgtEl>
                                        <p:attrNameLst>
                                          <p:attrName>ppt_x</p:attrName>
                                        </p:attrNameLst>
                                      </p:cBhvr>
                                      <p:tavLst>
                                        <p:tav tm="0">
                                          <p:val>
                                            <p:strVal val="#ppt_x"/>
                                          </p:val>
                                        </p:tav>
                                        <p:tav tm="100000">
                                          <p:val>
                                            <p:strVal val="#ppt_x"/>
                                          </p:val>
                                        </p:tav>
                                      </p:tavLst>
                                    </p:anim>
                                    <p:anim calcmode="lin" valueType="num">
                                      <p:cBhvr>
                                        <p:cTn id="9" dur="3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300" fill="hold"/>
                                        <p:tgtEl>
                                          <p:spTgt spid="32"/>
                                        </p:tgtEl>
                                        <p:attrNameLst>
                                          <p:attrName>ppt_w</p:attrName>
                                        </p:attrNameLst>
                                      </p:cBhvr>
                                      <p:tavLst>
                                        <p:tav tm="0">
                                          <p:val>
                                            <p:fltVal val="0"/>
                                          </p:val>
                                        </p:tav>
                                        <p:tav tm="100000">
                                          <p:val>
                                            <p:strVal val="#ppt_w"/>
                                          </p:val>
                                        </p:tav>
                                      </p:tavLst>
                                    </p:anim>
                                    <p:anim calcmode="lin" valueType="num">
                                      <p:cBhvr>
                                        <p:cTn id="14" dur="300" fill="hold"/>
                                        <p:tgtEl>
                                          <p:spTgt spid="32"/>
                                        </p:tgtEl>
                                        <p:attrNameLst>
                                          <p:attrName>ppt_h</p:attrName>
                                        </p:attrNameLst>
                                      </p:cBhvr>
                                      <p:tavLst>
                                        <p:tav tm="0">
                                          <p:val>
                                            <p:fltVal val="0"/>
                                          </p:val>
                                        </p:tav>
                                        <p:tav tm="100000">
                                          <p:val>
                                            <p:strVal val="#ppt_h"/>
                                          </p:val>
                                        </p:tav>
                                      </p:tavLst>
                                    </p:anim>
                                    <p:anim calcmode="lin" valueType="num">
                                      <p:cBhvr>
                                        <p:cTn id="15" dur="300" fill="hold"/>
                                        <p:tgtEl>
                                          <p:spTgt spid="32"/>
                                        </p:tgtEl>
                                        <p:attrNameLst>
                                          <p:attrName>style.rotation</p:attrName>
                                        </p:attrNameLst>
                                      </p:cBhvr>
                                      <p:tavLst>
                                        <p:tav tm="0">
                                          <p:val>
                                            <p:fltVal val="90"/>
                                          </p:val>
                                        </p:tav>
                                        <p:tav tm="100000">
                                          <p:val>
                                            <p:fltVal val="0"/>
                                          </p:val>
                                        </p:tav>
                                      </p:tavLst>
                                    </p:anim>
                                    <p:animEffect transition="in" filter="fade">
                                      <p:cBhvr>
                                        <p:cTn id="16" dur="3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PPT设计宝典_4058"/>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cs typeface="Arial" panose="020B0604020202020204" pitchFamily="34" charset="0"/>
            </a:endParaRPr>
          </a:p>
        </p:txBody>
      </p:sp>
      <p:sp>
        <p:nvSpPr>
          <p:cNvPr id="32" name="PPT设计宝典_4058"/>
          <p:cNvSpPr>
            <a:spLocks noChangeAspect="1"/>
          </p:cNvSpPr>
          <p:nvPr/>
        </p:nvSpPr>
        <p:spPr bwMode="auto">
          <a:xfrm>
            <a:off x="832565" y="233916"/>
            <a:ext cx="484924" cy="455864"/>
          </a:xfrm>
          <a:custGeom>
            <a:avLst/>
            <a:gdLst>
              <a:gd name="connsiteX0" fmla="*/ 281174 w 591050"/>
              <a:gd name="connsiteY0" fmla="*/ 186505 h 555630"/>
              <a:gd name="connsiteX1" fmla="*/ 315832 w 591050"/>
              <a:gd name="connsiteY1" fmla="*/ 186505 h 555630"/>
              <a:gd name="connsiteX2" fmla="*/ 315832 w 591050"/>
              <a:gd name="connsiteY2" fmla="*/ 301575 h 555630"/>
              <a:gd name="connsiteX3" fmla="*/ 304939 w 591050"/>
              <a:gd name="connsiteY3" fmla="*/ 312487 h 555630"/>
              <a:gd name="connsiteX4" fmla="*/ 270281 w 591050"/>
              <a:gd name="connsiteY4" fmla="*/ 312487 h 555630"/>
              <a:gd name="connsiteX5" fmla="*/ 270281 w 591050"/>
              <a:gd name="connsiteY5" fmla="*/ 197417 h 555630"/>
              <a:gd name="connsiteX6" fmla="*/ 281174 w 591050"/>
              <a:gd name="connsiteY6" fmla="*/ 186505 h 555630"/>
              <a:gd name="connsiteX7" fmla="*/ 201736 w 591050"/>
              <a:gd name="connsiteY7" fmla="*/ 143821 h 555630"/>
              <a:gd name="connsiteX8" fmla="*/ 236515 w 591050"/>
              <a:gd name="connsiteY8" fmla="*/ 143821 h 555630"/>
              <a:gd name="connsiteX9" fmla="*/ 236515 w 591050"/>
              <a:gd name="connsiteY9" fmla="*/ 301574 h 555630"/>
              <a:gd name="connsiteX10" fmla="*/ 225584 w 591050"/>
              <a:gd name="connsiteY10" fmla="*/ 312488 h 555630"/>
              <a:gd name="connsiteX11" fmla="*/ 190805 w 591050"/>
              <a:gd name="connsiteY11" fmla="*/ 312488 h 555630"/>
              <a:gd name="connsiteX12" fmla="*/ 190805 w 591050"/>
              <a:gd name="connsiteY12" fmla="*/ 155727 h 555630"/>
              <a:gd name="connsiteX13" fmla="*/ 201736 w 591050"/>
              <a:gd name="connsiteY13" fmla="*/ 143821 h 555630"/>
              <a:gd name="connsiteX14" fmla="*/ 365625 w 591050"/>
              <a:gd name="connsiteY14" fmla="*/ 101136 h 555630"/>
              <a:gd name="connsiteX15" fmla="*/ 400404 w 591050"/>
              <a:gd name="connsiteY15" fmla="*/ 101136 h 555630"/>
              <a:gd name="connsiteX16" fmla="*/ 400404 w 591050"/>
              <a:gd name="connsiteY16" fmla="*/ 301572 h 555630"/>
              <a:gd name="connsiteX17" fmla="*/ 389473 w 591050"/>
              <a:gd name="connsiteY17" fmla="*/ 312487 h 555630"/>
              <a:gd name="connsiteX18" fmla="*/ 354694 w 591050"/>
              <a:gd name="connsiteY18" fmla="*/ 312487 h 555630"/>
              <a:gd name="connsiteX19" fmla="*/ 354694 w 591050"/>
              <a:gd name="connsiteY19" fmla="*/ 112051 h 555630"/>
              <a:gd name="connsiteX20" fmla="*/ 365625 w 591050"/>
              <a:gd name="connsiteY20" fmla="*/ 101136 h 555630"/>
              <a:gd name="connsiteX21" fmla="*/ 73509 w 591050"/>
              <a:gd name="connsiteY21" fmla="*/ 51580 h 555630"/>
              <a:gd name="connsiteX22" fmla="*/ 47681 w 591050"/>
              <a:gd name="connsiteY22" fmla="*/ 78362 h 555630"/>
              <a:gd name="connsiteX23" fmla="*/ 47681 w 591050"/>
              <a:gd name="connsiteY23" fmla="*/ 352131 h 555630"/>
              <a:gd name="connsiteX24" fmla="*/ 516548 w 591050"/>
              <a:gd name="connsiteY24" fmla="*/ 352131 h 555630"/>
              <a:gd name="connsiteX25" fmla="*/ 543369 w 591050"/>
              <a:gd name="connsiteY25" fmla="*/ 325349 h 555630"/>
              <a:gd name="connsiteX26" fmla="*/ 543369 w 591050"/>
              <a:gd name="connsiteY26" fmla="*/ 51580 h 555630"/>
              <a:gd name="connsiteX27" fmla="*/ 58608 w 591050"/>
              <a:gd name="connsiteY27" fmla="*/ 0 h 555630"/>
              <a:gd name="connsiteX28" fmla="*/ 591050 w 591050"/>
              <a:gd name="connsiteY28" fmla="*/ 0 h 555630"/>
              <a:gd name="connsiteX29" fmla="*/ 591050 w 591050"/>
              <a:gd name="connsiteY29" fmla="*/ 342212 h 555630"/>
              <a:gd name="connsiteX30" fmla="*/ 532442 w 591050"/>
              <a:gd name="connsiteY30" fmla="*/ 400735 h 555630"/>
              <a:gd name="connsiteX31" fmla="*/ 390391 w 591050"/>
              <a:gd name="connsiteY31" fmla="*/ 400735 h 555630"/>
              <a:gd name="connsiteX32" fmla="*/ 447013 w 591050"/>
              <a:gd name="connsiteY32" fmla="*/ 493976 h 555630"/>
              <a:gd name="connsiteX33" fmla="*/ 433106 w 591050"/>
              <a:gd name="connsiteY33" fmla="*/ 549523 h 555630"/>
              <a:gd name="connsiteX34" fmla="*/ 376484 w 591050"/>
              <a:gd name="connsiteY34" fmla="*/ 535636 h 555630"/>
              <a:gd name="connsiteX35" fmla="*/ 299002 w 591050"/>
              <a:gd name="connsiteY35" fmla="*/ 408671 h 555630"/>
              <a:gd name="connsiteX36" fmla="*/ 295028 w 591050"/>
              <a:gd name="connsiteY36" fmla="*/ 400735 h 555630"/>
              <a:gd name="connsiteX37" fmla="*/ 275161 w 591050"/>
              <a:gd name="connsiteY37" fmla="*/ 400735 h 555630"/>
              <a:gd name="connsiteX38" fmla="*/ 271188 w 591050"/>
              <a:gd name="connsiteY38" fmla="*/ 408671 h 555630"/>
              <a:gd name="connsiteX39" fmla="*/ 194699 w 591050"/>
              <a:gd name="connsiteY39" fmla="*/ 535636 h 555630"/>
              <a:gd name="connsiteX40" fmla="*/ 138077 w 591050"/>
              <a:gd name="connsiteY40" fmla="*/ 549523 h 555630"/>
              <a:gd name="connsiteX41" fmla="*/ 124170 w 591050"/>
              <a:gd name="connsiteY41" fmla="*/ 493976 h 555630"/>
              <a:gd name="connsiteX42" fmla="*/ 180792 w 591050"/>
              <a:gd name="connsiteY42" fmla="*/ 400735 h 555630"/>
              <a:gd name="connsiteX43" fmla="*/ 0 w 591050"/>
              <a:gd name="connsiteY43" fmla="*/ 400735 h 555630"/>
              <a:gd name="connsiteX44" fmla="*/ 0 w 591050"/>
              <a:gd name="connsiteY44" fmla="*/ 58523 h 555630"/>
              <a:gd name="connsiteX45" fmla="*/ 58608 w 591050"/>
              <a:gd name="connsiteY45" fmla="*/ 0 h 55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1050" h="555630">
                <a:moveTo>
                  <a:pt x="281174" y="186505"/>
                </a:moveTo>
                <a:lnTo>
                  <a:pt x="315832" y="186505"/>
                </a:lnTo>
                <a:lnTo>
                  <a:pt x="315832" y="301575"/>
                </a:lnTo>
                <a:cubicBezTo>
                  <a:pt x="315832" y="307527"/>
                  <a:pt x="310881" y="312487"/>
                  <a:pt x="304939" y="312487"/>
                </a:cubicBezTo>
                <a:lnTo>
                  <a:pt x="270281" y="312487"/>
                </a:lnTo>
                <a:lnTo>
                  <a:pt x="270281" y="197417"/>
                </a:lnTo>
                <a:cubicBezTo>
                  <a:pt x="270281" y="191465"/>
                  <a:pt x="275232" y="186505"/>
                  <a:pt x="281174" y="186505"/>
                </a:cubicBezTo>
                <a:close/>
                <a:moveTo>
                  <a:pt x="201736" y="143821"/>
                </a:moveTo>
                <a:lnTo>
                  <a:pt x="236515" y="143821"/>
                </a:lnTo>
                <a:lnTo>
                  <a:pt x="236515" y="301574"/>
                </a:lnTo>
                <a:cubicBezTo>
                  <a:pt x="236515" y="307527"/>
                  <a:pt x="231546" y="312488"/>
                  <a:pt x="225584" y="312488"/>
                </a:cubicBezTo>
                <a:lnTo>
                  <a:pt x="190805" y="312488"/>
                </a:lnTo>
                <a:lnTo>
                  <a:pt x="190805" y="155727"/>
                </a:lnTo>
                <a:cubicBezTo>
                  <a:pt x="190805" y="148782"/>
                  <a:pt x="195773" y="143821"/>
                  <a:pt x="201736" y="143821"/>
                </a:cubicBezTo>
                <a:close/>
                <a:moveTo>
                  <a:pt x="365625" y="101136"/>
                </a:moveTo>
                <a:lnTo>
                  <a:pt x="400404" y="101136"/>
                </a:lnTo>
                <a:lnTo>
                  <a:pt x="400404" y="301572"/>
                </a:lnTo>
                <a:cubicBezTo>
                  <a:pt x="400404" y="307526"/>
                  <a:pt x="395436" y="312487"/>
                  <a:pt x="389473" y="312487"/>
                </a:cubicBezTo>
                <a:lnTo>
                  <a:pt x="354694" y="312487"/>
                </a:lnTo>
                <a:lnTo>
                  <a:pt x="354694" y="112051"/>
                </a:lnTo>
                <a:cubicBezTo>
                  <a:pt x="354694" y="106097"/>
                  <a:pt x="359663" y="101136"/>
                  <a:pt x="365625" y="101136"/>
                </a:cubicBezTo>
                <a:close/>
                <a:moveTo>
                  <a:pt x="73509" y="51580"/>
                </a:moveTo>
                <a:cubicBezTo>
                  <a:pt x="59602" y="51580"/>
                  <a:pt x="47681" y="63483"/>
                  <a:pt x="47681" y="78362"/>
                </a:cubicBezTo>
                <a:lnTo>
                  <a:pt x="47681" y="352131"/>
                </a:lnTo>
                <a:lnTo>
                  <a:pt x="516548" y="352131"/>
                </a:lnTo>
                <a:cubicBezTo>
                  <a:pt x="531448" y="352131"/>
                  <a:pt x="543369" y="340228"/>
                  <a:pt x="543369" y="325349"/>
                </a:cubicBezTo>
                <a:lnTo>
                  <a:pt x="543369" y="51580"/>
                </a:lnTo>
                <a:close/>
                <a:moveTo>
                  <a:pt x="58608" y="0"/>
                </a:moveTo>
                <a:lnTo>
                  <a:pt x="591050" y="0"/>
                </a:lnTo>
                <a:lnTo>
                  <a:pt x="591050" y="342212"/>
                </a:lnTo>
                <a:cubicBezTo>
                  <a:pt x="591050" y="374945"/>
                  <a:pt x="564229" y="400735"/>
                  <a:pt x="532442" y="400735"/>
                </a:cubicBezTo>
                <a:lnTo>
                  <a:pt x="390391" y="400735"/>
                </a:lnTo>
                <a:lnTo>
                  <a:pt x="447013" y="493976"/>
                </a:lnTo>
                <a:cubicBezTo>
                  <a:pt x="457940" y="512822"/>
                  <a:pt x="451979" y="538612"/>
                  <a:pt x="433106" y="549523"/>
                </a:cubicBezTo>
                <a:cubicBezTo>
                  <a:pt x="413238" y="561426"/>
                  <a:pt x="388404" y="555474"/>
                  <a:pt x="376484" y="535636"/>
                </a:cubicBezTo>
                <a:lnTo>
                  <a:pt x="299002" y="408671"/>
                </a:lnTo>
                <a:cubicBezTo>
                  <a:pt x="298008" y="405695"/>
                  <a:pt x="296022" y="403711"/>
                  <a:pt x="295028" y="400735"/>
                </a:cubicBezTo>
                <a:lnTo>
                  <a:pt x="275161" y="400735"/>
                </a:lnTo>
                <a:cubicBezTo>
                  <a:pt x="274168" y="403711"/>
                  <a:pt x="273174" y="405695"/>
                  <a:pt x="271188" y="408671"/>
                </a:cubicBezTo>
                <a:lnTo>
                  <a:pt x="194699" y="535636"/>
                </a:lnTo>
                <a:cubicBezTo>
                  <a:pt x="182778" y="555474"/>
                  <a:pt x="156951" y="561426"/>
                  <a:pt x="138077" y="549523"/>
                </a:cubicBezTo>
                <a:cubicBezTo>
                  <a:pt x="118210" y="538612"/>
                  <a:pt x="112250" y="512822"/>
                  <a:pt x="124170" y="493976"/>
                </a:cubicBezTo>
                <a:lnTo>
                  <a:pt x="180792" y="400735"/>
                </a:lnTo>
                <a:lnTo>
                  <a:pt x="0" y="400735"/>
                </a:lnTo>
                <a:lnTo>
                  <a:pt x="0" y="58523"/>
                </a:lnTo>
                <a:cubicBezTo>
                  <a:pt x="0" y="26782"/>
                  <a:pt x="25827" y="0"/>
                  <a:pt x="58608" y="0"/>
                </a:cubicBezTo>
                <a:close/>
              </a:path>
            </a:pathLst>
          </a:custGeom>
          <a:solidFill>
            <a:schemeClr val="bg1"/>
          </a:solidFill>
          <a:ln>
            <a:noFill/>
          </a:ln>
        </p:spPr>
      </p:sp>
      <p:sp>
        <p:nvSpPr>
          <p:cNvPr id="40966" name="矩形 8"/>
          <p:cNvSpPr/>
          <p:nvPr>
            <p:custDataLst>
              <p:tags r:id="rId1"/>
            </p:custDataLst>
          </p:nvPr>
        </p:nvSpPr>
        <p:spPr>
          <a:xfrm>
            <a:off x="3374073" y="4004945"/>
            <a:ext cx="2580292" cy="170816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等线" panose="02010600030101010101" pitchFamily="2" charset="-122"/>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等线" panose="02010600030101010101" pitchFamily="2" charset="-122"/>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等线" panose="02010600030101010101" pitchFamily="2" charset="-122"/>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5pPr>
          </a:lstStyle>
          <a:p>
            <a:pPr marL="171450" lvl="0" indent="-171450" eaLnBrk="1" hangingPunct="1">
              <a:lnSpc>
                <a:spcPct val="150000"/>
              </a:lnSpc>
              <a:spcBef>
                <a:spcPct val="0"/>
              </a:spcBef>
            </a:pPr>
            <a:r>
              <a:rPr lang="en-US" sz="1400" b="1" dirty="0">
                <a:solidFill>
                  <a:srgbClr val="000000"/>
                </a:solidFill>
                <a:latin typeface="Arial" panose="020B0604020202020204" pitchFamily="34" charset="0"/>
                <a:ea typeface="微软雅黑" panose="020B0503020204020204" pitchFamily="34" charset="-122"/>
                <a:cs typeface="Arial" panose="020B0604020202020204" pitchFamily="34" charset="0"/>
              </a:rPr>
              <a:t>CNC Bending Machine</a:t>
            </a:r>
          </a:p>
          <a:p>
            <a:pPr marL="171450" lvl="0" indent="-171450" eaLnBrk="1" hangingPunct="1">
              <a:lnSpc>
                <a:spcPct val="150000"/>
              </a:lnSpc>
              <a:spcBef>
                <a:spcPct val="0"/>
              </a:spcBef>
            </a:pPr>
            <a:r>
              <a:rPr lang="en-US" sz="1400" b="1" dirty="0">
                <a:solidFill>
                  <a:srgbClr val="000000"/>
                </a:solidFill>
                <a:latin typeface="Arial" panose="020B0604020202020204" pitchFamily="34" charset="0"/>
                <a:ea typeface="微软雅黑" panose="020B0503020204020204" pitchFamily="34" charset="-122"/>
                <a:cs typeface="Arial" panose="020B0604020202020204" pitchFamily="34" charset="0"/>
              </a:rPr>
              <a:t>Number of devices: 3 units</a:t>
            </a:r>
          </a:p>
          <a:p>
            <a:pPr marL="171450" lvl="0" indent="-171450" eaLnBrk="1" hangingPunct="1">
              <a:lnSpc>
                <a:spcPct val="150000"/>
              </a:lnSpc>
              <a:spcBef>
                <a:spcPct val="0"/>
              </a:spcBef>
            </a:pPr>
            <a:r>
              <a:rPr lang="en-US" sz="1400" b="1" dirty="0">
                <a:solidFill>
                  <a:srgbClr val="000000"/>
                </a:solidFill>
                <a:latin typeface="Arial" panose="020B0604020202020204" pitchFamily="34" charset="0"/>
                <a:ea typeface="微软雅黑" panose="020B0503020204020204" pitchFamily="34" charset="-122"/>
                <a:cs typeface="Arial" panose="020B0604020202020204" pitchFamily="34" charset="0"/>
              </a:rPr>
              <a:t>Purpose: Processing of chassis parts</a:t>
            </a:r>
          </a:p>
        </p:txBody>
      </p:sp>
      <p:sp>
        <p:nvSpPr>
          <p:cNvPr id="40972" name="矩形 29"/>
          <p:cNvSpPr/>
          <p:nvPr>
            <p:custDataLst>
              <p:tags r:id="rId2"/>
            </p:custDataLst>
          </p:nvPr>
        </p:nvSpPr>
        <p:spPr>
          <a:xfrm>
            <a:off x="9409748" y="4291648"/>
            <a:ext cx="2665297" cy="1061829"/>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等线" panose="02010600030101010101" pitchFamily="2" charset="-122"/>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等线" panose="02010600030101010101" pitchFamily="2" charset="-122"/>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等线" panose="02010600030101010101" pitchFamily="2" charset="-122"/>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5pPr>
          </a:lstStyle>
          <a:p>
            <a:pPr marL="171450" lvl="0" indent="-171450" eaLnBrk="1" hangingPunct="1">
              <a:lnSpc>
                <a:spcPct val="150000"/>
              </a:lnSpc>
              <a:spcBef>
                <a:spcPct val="0"/>
              </a:spcBef>
            </a:pPr>
            <a:r>
              <a:rPr lang="en-US" sz="1400" b="1" dirty="0">
                <a:solidFill>
                  <a:srgbClr val="000000"/>
                </a:solidFill>
                <a:latin typeface="Arial" panose="020B0604020202020204" pitchFamily="34" charset="0"/>
                <a:ea typeface="微软雅黑" panose="020B0503020204020204" pitchFamily="34" charset="-122"/>
                <a:cs typeface="Arial" panose="020B0604020202020204" pitchFamily="34" charset="0"/>
              </a:rPr>
              <a:t>Powder Coating Line</a:t>
            </a:r>
          </a:p>
          <a:p>
            <a:pPr marL="171450" lvl="0" indent="-171450" eaLnBrk="1" hangingPunct="1">
              <a:lnSpc>
                <a:spcPct val="150000"/>
              </a:lnSpc>
              <a:spcBef>
                <a:spcPct val="0"/>
              </a:spcBef>
            </a:pPr>
            <a:r>
              <a:rPr lang="en-US" sz="1400" b="1" dirty="0" smtClean="0">
                <a:solidFill>
                  <a:srgbClr val="000000"/>
                </a:solidFill>
                <a:latin typeface="Arial" panose="020B0604020202020204" pitchFamily="34" charset="0"/>
                <a:ea typeface="微软雅黑" panose="020B0503020204020204" pitchFamily="34" charset="-122"/>
                <a:cs typeface="Arial" panose="020B0604020202020204" pitchFamily="34" charset="0"/>
              </a:rPr>
              <a:t>Can </a:t>
            </a:r>
            <a:r>
              <a:rPr lang="en-US" sz="1400" b="1" dirty="0">
                <a:solidFill>
                  <a:srgbClr val="000000"/>
                </a:solidFill>
                <a:latin typeface="Arial" panose="020B0604020202020204" pitchFamily="34" charset="0"/>
                <a:ea typeface="微软雅黑" panose="020B0503020204020204" pitchFamily="34" charset="-122"/>
                <a:cs typeface="Arial" panose="020B0604020202020204" pitchFamily="34" charset="0"/>
              </a:rPr>
              <a:t>meet customer color customization needs</a:t>
            </a:r>
          </a:p>
        </p:txBody>
      </p:sp>
      <p:sp>
        <p:nvSpPr>
          <p:cNvPr id="41990" name="矩形 10"/>
          <p:cNvSpPr/>
          <p:nvPr>
            <p:custDataLst>
              <p:tags r:id="rId3"/>
            </p:custDataLst>
          </p:nvPr>
        </p:nvSpPr>
        <p:spPr>
          <a:xfrm>
            <a:off x="9257665" y="1438612"/>
            <a:ext cx="2736229" cy="203132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等线" panose="02010600030101010101" pitchFamily="2" charset="-122"/>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等线" panose="02010600030101010101" pitchFamily="2" charset="-122"/>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等线" panose="02010600030101010101" pitchFamily="2" charset="-122"/>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5pPr>
          </a:lstStyle>
          <a:p>
            <a:pPr marL="171450" lvl="0" indent="-171450" eaLnBrk="1" hangingPunct="1">
              <a:lnSpc>
                <a:spcPct val="150000"/>
              </a:lnSpc>
              <a:spcBef>
                <a:spcPct val="0"/>
              </a:spcBef>
            </a:pPr>
            <a:r>
              <a:rPr lang="en-US" sz="1400" b="1" dirty="0">
                <a:solidFill>
                  <a:srgbClr val="000000"/>
                </a:solidFill>
                <a:latin typeface="Arial" panose="020B0604020202020204" pitchFamily="34" charset="0"/>
                <a:ea typeface="微软雅黑" panose="020B0503020204020204" pitchFamily="34" charset="-122"/>
                <a:cs typeface="Arial" panose="020B0604020202020204" pitchFamily="34" charset="0"/>
              </a:rPr>
              <a:t>Laser Cutting Machine</a:t>
            </a:r>
          </a:p>
          <a:p>
            <a:pPr marL="171450" lvl="0" indent="-171450" eaLnBrk="1" hangingPunct="1">
              <a:lnSpc>
                <a:spcPct val="150000"/>
              </a:lnSpc>
              <a:spcBef>
                <a:spcPct val="0"/>
              </a:spcBef>
            </a:pPr>
            <a:r>
              <a:rPr lang="en-US" sz="1400" b="1" dirty="0">
                <a:solidFill>
                  <a:srgbClr val="000000"/>
                </a:solidFill>
                <a:latin typeface="Arial" panose="020B0604020202020204" pitchFamily="34" charset="0"/>
                <a:ea typeface="微软雅黑" panose="020B0503020204020204" pitchFamily="34" charset="-122"/>
                <a:cs typeface="Arial" panose="020B0604020202020204" pitchFamily="34" charset="0"/>
              </a:rPr>
              <a:t>Number of devices: 5</a:t>
            </a:r>
          </a:p>
          <a:p>
            <a:pPr marL="171450" lvl="0" indent="-171450" eaLnBrk="1" hangingPunct="1">
              <a:lnSpc>
                <a:spcPct val="150000"/>
              </a:lnSpc>
              <a:spcBef>
                <a:spcPct val="0"/>
              </a:spcBef>
            </a:pPr>
            <a:r>
              <a:rPr lang="en-US" sz="1400" b="1" dirty="0">
                <a:solidFill>
                  <a:srgbClr val="000000"/>
                </a:solidFill>
                <a:latin typeface="Arial" panose="020B0604020202020204" pitchFamily="34" charset="0"/>
                <a:ea typeface="微软雅黑" panose="020B0503020204020204" pitchFamily="34" charset="-122"/>
                <a:cs typeface="Arial" panose="020B0604020202020204" pitchFamily="34" charset="0"/>
              </a:rPr>
              <a:t>Maximum equipment power: 20000W</a:t>
            </a:r>
          </a:p>
          <a:p>
            <a:pPr marL="171450" lvl="0" indent="-171450" eaLnBrk="1" hangingPunct="1">
              <a:lnSpc>
                <a:spcPct val="150000"/>
              </a:lnSpc>
              <a:spcBef>
                <a:spcPct val="0"/>
              </a:spcBef>
            </a:pPr>
            <a:r>
              <a:rPr lang="en-US" sz="1400" b="1" dirty="0">
                <a:solidFill>
                  <a:srgbClr val="000000"/>
                </a:solidFill>
                <a:latin typeface="Arial" panose="020B0604020202020204" pitchFamily="34" charset="0"/>
                <a:ea typeface="微软雅黑" panose="020B0503020204020204" pitchFamily="34" charset="-122"/>
                <a:cs typeface="Arial" panose="020B0604020202020204" pitchFamily="34" charset="0"/>
              </a:rPr>
              <a:t>Purpose: Processing of chassis parts</a:t>
            </a:r>
          </a:p>
        </p:txBody>
      </p:sp>
      <p:sp>
        <p:nvSpPr>
          <p:cNvPr id="5" name="矩形 12"/>
          <p:cNvSpPr/>
          <p:nvPr>
            <p:custDataLst>
              <p:tags r:id="rId4"/>
            </p:custDataLst>
          </p:nvPr>
        </p:nvSpPr>
        <p:spPr>
          <a:xfrm>
            <a:off x="3374390" y="1412875"/>
            <a:ext cx="2651983" cy="170816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等线" panose="02010600030101010101" pitchFamily="2" charset="-122"/>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等线" panose="02010600030101010101" pitchFamily="2" charset="-122"/>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等线" panose="02010600030101010101" pitchFamily="2" charset="-122"/>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5pPr>
          </a:lstStyle>
          <a:p>
            <a:pPr marL="171450" lvl="0" indent="-171450" algn="l" eaLnBrk="1" hangingPunct="1">
              <a:lnSpc>
                <a:spcPct val="150000"/>
              </a:lnSpc>
              <a:spcBef>
                <a:spcPct val="0"/>
              </a:spcBef>
            </a:pPr>
            <a:r>
              <a:rPr lang="en-US" sz="1400" b="1" dirty="0">
                <a:solidFill>
                  <a:srgbClr val="000000"/>
                </a:solidFill>
                <a:latin typeface="Arial" panose="020B0604020202020204" pitchFamily="34" charset="0"/>
                <a:ea typeface="微软雅黑" panose="020B0503020204020204" pitchFamily="34" charset="-122"/>
                <a:cs typeface="Arial" panose="020B0604020202020204" pitchFamily="34" charset="0"/>
              </a:rPr>
              <a:t>CNC processing equipment</a:t>
            </a:r>
          </a:p>
          <a:p>
            <a:pPr marL="171450" lvl="0" indent="-171450" algn="l" eaLnBrk="1" hangingPunct="1">
              <a:lnSpc>
                <a:spcPct val="150000"/>
              </a:lnSpc>
              <a:spcBef>
                <a:spcPct val="0"/>
              </a:spcBef>
            </a:pPr>
            <a:r>
              <a:rPr lang="en-US" sz="1400" b="1" dirty="0">
                <a:solidFill>
                  <a:srgbClr val="000000"/>
                </a:solidFill>
                <a:latin typeface="Arial" panose="020B0604020202020204" pitchFamily="34" charset="0"/>
                <a:ea typeface="微软雅黑" panose="020B0503020204020204" pitchFamily="34" charset="-122"/>
                <a:cs typeface="Arial" panose="020B0604020202020204" pitchFamily="34" charset="0"/>
              </a:rPr>
              <a:t>Number of devices: 8 units</a:t>
            </a:r>
          </a:p>
          <a:p>
            <a:pPr marL="171450" lvl="0" indent="-171450" algn="l" eaLnBrk="1" hangingPunct="1">
              <a:lnSpc>
                <a:spcPct val="150000"/>
              </a:lnSpc>
              <a:spcBef>
                <a:spcPct val="0"/>
              </a:spcBef>
            </a:pPr>
            <a:r>
              <a:rPr lang="en-US" sz="1400" b="1" dirty="0">
                <a:solidFill>
                  <a:srgbClr val="000000"/>
                </a:solidFill>
                <a:latin typeface="Arial" panose="020B0604020202020204" pitchFamily="34" charset="0"/>
                <a:ea typeface="微软雅黑" panose="020B0503020204020204" pitchFamily="34" charset="-122"/>
                <a:cs typeface="Arial" panose="020B0604020202020204" pitchFamily="34" charset="0"/>
              </a:rPr>
              <a:t>Purpose: Processing of chassis parts</a:t>
            </a:r>
          </a:p>
        </p:txBody>
      </p:sp>
      <p:pic>
        <p:nvPicPr>
          <p:cNvPr id="3" name="图片 2"/>
          <p:cNvPicPr>
            <a:picLocks noChangeAspect="1"/>
          </p:cNvPicPr>
          <p:nvPr>
            <p:custDataLst>
              <p:tags r:id="rId5"/>
            </p:custDataLst>
          </p:nvPr>
        </p:nvPicPr>
        <p:blipFill>
          <a:blip r:embed="rId12"/>
          <a:stretch>
            <a:fillRect/>
          </a:stretch>
        </p:blipFill>
        <p:spPr>
          <a:xfrm>
            <a:off x="329565" y="3789045"/>
            <a:ext cx="3032125" cy="2273935"/>
          </a:xfrm>
          <a:prstGeom prst="rect">
            <a:avLst/>
          </a:prstGeom>
        </p:spPr>
      </p:pic>
      <p:pic>
        <p:nvPicPr>
          <p:cNvPr id="4" name="图片 3"/>
          <p:cNvPicPr>
            <a:picLocks noChangeAspect="1"/>
          </p:cNvPicPr>
          <p:nvPr>
            <p:custDataLst>
              <p:tags r:id="rId6"/>
            </p:custDataLst>
          </p:nvPr>
        </p:nvPicPr>
        <p:blipFill>
          <a:blip r:embed="rId13"/>
          <a:stretch>
            <a:fillRect/>
          </a:stretch>
        </p:blipFill>
        <p:spPr>
          <a:xfrm>
            <a:off x="6247765" y="1347470"/>
            <a:ext cx="2952115" cy="2213610"/>
          </a:xfrm>
          <a:prstGeom prst="rect">
            <a:avLst/>
          </a:prstGeom>
        </p:spPr>
      </p:pic>
      <p:pic>
        <p:nvPicPr>
          <p:cNvPr id="36865" name="Picture 7"/>
          <p:cNvPicPr>
            <a:picLocks noChangeAspect="1"/>
          </p:cNvPicPr>
          <p:nvPr>
            <p:custDataLst>
              <p:tags r:id="rId7"/>
            </p:custDataLst>
          </p:nvPr>
        </p:nvPicPr>
        <p:blipFill>
          <a:blip r:embed="rId14"/>
          <a:stretch>
            <a:fillRect/>
          </a:stretch>
        </p:blipFill>
        <p:spPr>
          <a:xfrm>
            <a:off x="356870" y="1340485"/>
            <a:ext cx="3017520" cy="2087245"/>
          </a:xfrm>
          <a:prstGeom prst="rect">
            <a:avLst/>
          </a:prstGeom>
          <a:noFill/>
          <a:ln w="9525">
            <a:noFill/>
          </a:ln>
        </p:spPr>
      </p:pic>
      <p:sp>
        <p:nvSpPr>
          <p:cNvPr id="26" name="文本框 25"/>
          <p:cNvSpPr txBox="1"/>
          <p:nvPr>
            <p:custDataLst>
              <p:tags r:id="rId8"/>
            </p:custDataLst>
          </p:nvPr>
        </p:nvSpPr>
        <p:spPr>
          <a:xfrm>
            <a:off x="1571133" y="461285"/>
            <a:ext cx="10635270" cy="461665"/>
          </a:xfrm>
          <a:prstGeom prst="rect">
            <a:avLst/>
          </a:prstGeom>
          <a:noFill/>
        </p:spPr>
        <p:txBody>
          <a:bodyPr wrap="square" rtlCol="0">
            <a:spAutoFit/>
          </a:bodyPr>
          <a:lstStyle>
            <a:defPPr>
              <a:defRPr lang="zh-CN"/>
            </a:defPPr>
            <a:lvl1pPr>
              <a:defRPr sz="2400" b="1">
                <a:solidFill>
                  <a:srgbClr val="C00000"/>
                </a:solidFill>
                <a:latin typeface="微软雅黑" panose="020B0503020204020204" pitchFamily="34" charset="-122"/>
                <a:ea typeface="微软雅黑" panose="020B0503020204020204" pitchFamily="34" charset="-122"/>
              </a:defRPr>
            </a:lvl1pPr>
          </a:lstStyle>
          <a:p>
            <a:r>
              <a:rPr lang="en-US" dirty="0">
                <a:latin typeface="Arial" panose="020B0604020202020204" pitchFamily="34" charset="0"/>
                <a:cs typeface="Arial" panose="020B0604020202020204" pitchFamily="34" charset="0"/>
              </a:rPr>
              <a:t>Strong manufacturing capabilities - professional production equipment</a:t>
            </a:r>
          </a:p>
        </p:txBody>
      </p:sp>
      <p:pic>
        <p:nvPicPr>
          <p:cNvPr id="7" name="图片 6"/>
          <p:cNvPicPr>
            <a:picLocks noChangeAspect="1"/>
          </p:cNvPicPr>
          <p:nvPr>
            <p:custDataLst>
              <p:tags r:id="rId9"/>
            </p:custDataLst>
          </p:nvPr>
        </p:nvPicPr>
        <p:blipFill>
          <a:blip r:embed="rId15"/>
          <a:stretch>
            <a:fillRect/>
          </a:stretch>
        </p:blipFill>
        <p:spPr>
          <a:xfrm>
            <a:off x="6170295" y="3789045"/>
            <a:ext cx="3087370" cy="22205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Tm="5949">
        <p14:prism dir="u"/>
      </p:transition>
    </mc:Choice>
    <mc:Fallback xmlns="">
      <p:transition spd="slow" advTm="59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anim calcmode="lin" valueType="num">
                                      <p:cBhvr>
                                        <p:cTn id="8" dur="300" fill="hold"/>
                                        <p:tgtEl>
                                          <p:spTgt spid="31"/>
                                        </p:tgtEl>
                                        <p:attrNameLst>
                                          <p:attrName>ppt_x</p:attrName>
                                        </p:attrNameLst>
                                      </p:cBhvr>
                                      <p:tavLst>
                                        <p:tav tm="0">
                                          <p:val>
                                            <p:strVal val="#ppt_x"/>
                                          </p:val>
                                        </p:tav>
                                        <p:tav tm="100000">
                                          <p:val>
                                            <p:strVal val="#ppt_x"/>
                                          </p:val>
                                        </p:tav>
                                      </p:tavLst>
                                    </p:anim>
                                    <p:anim calcmode="lin" valueType="num">
                                      <p:cBhvr>
                                        <p:cTn id="9" dur="3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300" fill="hold"/>
                                        <p:tgtEl>
                                          <p:spTgt spid="32"/>
                                        </p:tgtEl>
                                        <p:attrNameLst>
                                          <p:attrName>ppt_w</p:attrName>
                                        </p:attrNameLst>
                                      </p:cBhvr>
                                      <p:tavLst>
                                        <p:tav tm="0">
                                          <p:val>
                                            <p:fltVal val="0"/>
                                          </p:val>
                                        </p:tav>
                                        <p:tav tm="100000">
                                          <p:val>
                                            <p:strVal val="#ppt_w"/>
                                          </p:val>
                                        </p:tav>
                                      </p:tavLst>
                                    </p:anim>
                                    <p:anim calcmode="lin" valueType="num">
                                      <p:cBhvr>
                                        <p:cTn id="14" dur="300" fill="hold"/>
                                        <p:tgtEl>
                                          <p:spTgt spid="32"/>
                                        </p:tgtEl>
                                        <p:attrNameLst>
                                          <p:attrName>ppt_h</p:attrName>
                                        </p:attrNameLst>
                                      </p:cBhvr>
                                      <p:tavLst>
                                        <p:tav tm="0">
                                          <p:val>
                                            <p:fltVal val="0"/>
                                          </p:val>
                                        </p:tav>
                                        <p:tav tm="100000">
                                          <p:val>
                                            <p:strVal val="#ppt_h"/>
                                          </p:val>
                                        </p:tav>
                                      </p:tavLst>
                                    </p:anim>
                                    <p:anim calcmode="lin" valueType="num">
                                      <p:cBhvr>
                                        <p:cTn id="15" dur="300" fill="hold"/>
                                        <p:tgtEl>
                                          <p:spTgt spid="32"/>
                                        </p:tgtEl>
                                        <p:attrNameLst>
                                          <p:attrName>style.rotation</p:attrName>
                                        </p:attrNameLst>
                                      </p:cBhvr>
                                      <p:tavLst>
                                        <p:tav tm="0">
                                          <p:val>
                                            <p:fltVal val="90"/>
                                          </p:val>
                                        </p:tav>
                                        <p:tav tm="100000">
                                          <p:val>
                                            <p:fltVal val="0"/>
                                          </p:val>
                                        </p:tav>
                                      </p:tavLst>
                                    </p:anim>
                                    <p:animEffect transition="in" filter="fade">
                                      <p:cBhvr>
                                        <p:cTn id="16" dur="3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PPT设计宝典_4058"/>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cs typeface="Arial" panose="020B0604020202020204" pitchFamily="34" charset="0"/>
            </a:endParaRPr>
          </a:p>
        </p:txBody>
      </p:sp>
      <p:sp>
        <p:nvSpPr>
          <p:cNvPr id="32" name="PPT设计宝典_4058"/>
          <p:cNvSpPr>
            <a:spLocks noChangeAspect="1"/>
          </p:cNvSpPr>
          <p:nvPr/>
        </p:nvSpPr>
        <p:spPr bwMode="auto">
          <a:xfrm>
            <a:off x="832565" y="233916"/>
            <a:ext cx="484924" cy="455864"/>
          </a:xfrm>
          <a:custGeom>
            <a:avLst/>
            <a:gdLst>
              <a:gd name="connsiteX0" fmla="*/ 281174 w 591050"/>
              <a:gd name="connsiteY0" fmla="*/ 186505 h 555630"/>
              <a:gd name="connsiteX1" fmla="*/ 315832 w 591050"/>
              <a:gd name="connsiteY1" fmla="*/ 186505 h 555630"/>
              <a:gd name="connsiteX2" fmla="*/ 315832 w 591050"/>
              <a:gd name="connsiteY2" fmla="*/ 301575 h 555630"/>
              <a:gd name="connsiteX3" fmla="*/ 304939 w 591050"/>
              <a:gd name="connsiteY3" fmla="*/ 312487 h 555630"/>
              <a:gd name="connsiteX4" fmla="*/ 270281 w 591050"/>
              <a:gd name="connsiteY4" fmla="*/ 312487 h 555630"/>
              <a:gd name="connsiteX5" fmla="*/ 270281 w 591050"/>
              <a:gd name="connsiteY5" fmla="*/ 197417 h 555630"/>
              <a:gd name="connsiteX6" fmla="*/ 281174 w 591050"/>
              <a:gd name="connsiteY6" fmla="*/ 186505 h 555630"/>
              <a:gd name="connsiteX7" fmla="*/ 201736 w 591050"/>
              <a:gd name="connsiteY7" fmla="*/ 143821 h 555630"/>
              <a:gd name="connsiteX8" fmla="*/ 236515 w 591050"/>
              <a:gd name="connsiteY8" fmla="*/ 143821 h 555630"/>
              <a:gd name="connsiteX9" fmla="*/ 236515 w 591050"/>
              <a:gd name="connsiteY9" fmla="*/ 301574 h 555630"/>
              <a:gd name="connsiteX10" fmla="*/ 225584 w 591050"/>
              <a:gd name="connsiteY10" fmla="*/ 312488 h 555630"/>
              <a:gd name="connsiteX11" fmla="*/ 190805 w 591050"/>
              <a:gd name="connsiteY11" fmla="*/ 312488 h 555630"/>
              <a:gd name="connsiteX12" fmla="*/ 190805 w 591050"/>
              <a:gd name="connsiteY12" fmla="*/ 155727 h 555630"/>
              <a:gd name="connsiteX13" fmla="*/ 201736 w 591050"/>
              <a:gd name="connsiteY13" fmla="*/ 143821 h 555630"/>
              <a:gd name="connsiteX14" fmla="*/ 365625 w 591050"/>
              <a:gd name="connsiteY14" fmla="*/ 101136 h 555630"/>
              <a:gd name="connsiteX15" fmla="*/ 400404 w 591050"/>
              <a:gd name="connsiteY15" fmla="*/ 101136 h 555630"/>
              <a:gd name="connsiteX16" fmla="*/ 400404 w 591050"/>
              <a:gd name="connsiteY16" fmla="*/ 301572 h 555630"/>
              <a:gd name="connsiteX17" fmla="*/ 389473 w 591050"/>
              <a:gd name="connsiteY17" fmla="*/ 312487 h 555630"/>
              <a:gd name="connsiteX18" fmla="*/ 354694 w 591050"/>
              <a:gd name="connsiteY18" fmla="*/ 312487 h 555630"/>
              <a:gd name="connsiteX19" fmla="*/ 354694 w 591050"/>
              <a:gd name="connsiteY19" fmla="*/ 112051 h 555630"/>
              <a:gd name="connsiteX20" fmla="*/ 365625 w 591050"/>
              <a:gd name="connsiteY20" fmla="*/ 101136 h 555630"/>
              <a:gd name="connsiteX21" fmla="*/ 73509 w 591050"/>
              <a:gd name="connsiteY21" fmla="*/ 51580 h 555630"/>
              <a:gd name="connsiteX22" fmla="*/ 47681 w 591050"/>
              <a:gd name="connsiteY22" fmla="*/ 78362 h 555630"/>
              <a:gd name="connsiteX23" fmla="*/ 47681 w 591050"/>
              <a:gd name="connsiteY23" fmla="*/ 352131 h 555630"/>
              <a:gd name="connsiteX24" fmla="*/ 516548 w 591050"/>
              <a:gd name="connsiteY24" fmla="*/ 352131 h 555630"/>
              <a:gd name="connsiteX25" fmla="*/ 543369 w 591050"/>
              <a:gd name="connsiteY25" fmla="*/ 325349 h 555630"/>
              <a:gd name="connsiteX26" fmla="*/ 543369 w 591050"/>
              <a:gd name="connsiteY26" fmla="*/ 51580 h 555630"/>
              <a:gd name="connsiteX27" fmla="*/ 58608 w 591050"/>
              <a:gd name="connsiteY27" fmla="*/ 0 h 555630"/>
              <a:gd name="connsiteX28" fmla="*/ 591050 w 591050"/>
              <a:gd name="connsiteY28" fmla="*/ 0 h 555630"/>
              <a:gd name="connsiteX29" fmla="*/ 591050 w 591050"/>
              <a:gd name="connsiteY29" fmla="*/ 342212 h 555630"/>
              <a:gd name="connsiteX30" fmla="*/ 532442 w 591050"/>
              <a:gd name="connsiteY30" fmla="*/ 400735 h 555630"/>
              <a:gd name="connsiteX31" fmla="*/ 390391 w 591050"/>
              <a:gd name="connsiteY31" fmla="*/ 400735 h 555630"/>
              <a:gd name="connsiteX32" fmla="*/ 447013 w 591050"/>
              <a:gd name="connsiteY32" fmla="*/ 493976 h 555630"/>
              <a:gd name="connsiteX33" fmla="*/ 433106 w 591050"/>
              <a:gd name="connsiteY33" fmla="*/ 549523 h 555630"/>
              <a:gd name="connsiteX34" fmla="*/ 376484 w 591050"/>
              <a:gd name="connsiteY34" fmla="*/ 535636 h 555630"/>
              <a:gd name="connsiteX35" fmla="*/ 299002 w 591050"/>
              <a:gd name="connsiteY35" fmla="*/ 408671 h 555630"/>
              <a:gd name="connsiteX36" fmla="*/ 295028 w 591050"/>
              <a:gd name="connsiteY36" fmla="*/ 400735 h 555630"/>
              <a:gd name="connsiteX37" fmla="*/ 275161 w 591050"/>
              <a:gd name="connsiteY37" fmla="*/ 400735 h 555630"/>
              <a:gd name="connsiteX38" fmla="*/ 271188 w 591050"/>
              <a:gd name="connsiteY38" fmla="*/ 408671 h 555630"/>
              <a:gd name="connsiteX39" fmla="*/ 194699 w 591050"/>
              <a:gd name="connsiteY39" fmla="*/ 535636 h 555630"/>
              <a:gd name="connsiteX40" fmla="*/ 138077 w 591050"/>
              <a:gd name="connsiteY40" fmla="*/ 549523 h 555630"/>
              <a:gd name="connsiteX41" fmla="*/ 124170 w 591050"/>
              <a:gd name="connsiteY41" fmla="*/ 493976 h 555630"/>
              <a:gd name="connsiteX42" fmla="*/ 180792 w 591050"/>
              <a:gd name="connsiteY42" fmla="*/ 400735 h 555630"/>
              <a:gd name="connsiteX43" fmla="*/ 0 w 591050"/>
              <a:gd name="connsiteY43" fmla="*/ 400735 h 555630"/>
              <a:gd name="connsiteX44" fmla="*/ 0 w 591050"/>
              <a:gd name="connsiteY44" fmla="*/ 58523 h 555630"/>
              <a:gd name="connsiteX45" fmla="*/ 58608 w 591050"/>
              <a:gd name="connsiteY45" fmla="*/ 0 h 55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1050" h="555630">
                <a:moveTo>
                  <a:pt x="281174" y="186505"/>
                </a:moveTo>
                <a:lnTo>
                  <a:pt x="315832" y="186505"/>
                </a:lnTo>
                <a:lnTo>
                  <a:pt x="315832" y="301575"/>
                </a:lnTo>
                <a:cubicBezTo>
                  <a:pt x="315832" y="307527"/>
                  <a:pt x="310881" y="312487"/>
                  <a:pt x="304939" y="312487"/>
                </a:cubicBezTo>
                <a:lnTo>
                  <a:pt x="270281" y="312487"/>
                </a:lnTo>
                <a:lnTo>
                  <a:pt x="270281" y="197417"/>
                </a:lnTo>
                <a:cubicBezTo>
                  <a:pt x="270281" y="191465"/>
                  <a:pt x="275232" y="186505"/>
                  <a:pt x="281174" y="186505"/>
                </a:cubicBezTo>
                <a:close/>
                <a:moveTo>
                  <a:pt x="201736" y="143821"/>
                </a:moveTo>
                <a:lnTo>
                  <a:pt x="236515" y="143821"/>
                </a:lnTo>
                <a:lnTo>
                  <a:pt x="236515" y="301574"/>
                </a:lnTo>
                <a:cubicBezTo>
                  <a:pt x="236515" y="307527"/>
                  <a:pt x="231546" y="312488"/>
                  <a:pt x="225584" y="312488"/>
                </a:cubicBezTo>
                <a:lnTo>
                  <a:pt x="190805" y="312488"/>
                </a:lnTo>
                <a:lnTo>
                  <a:pt x="190805" y="155727"/>
                </a:lnTo>
                <a:cubicBezTo>
                  <a:pt x="190805" y="148782"/>
                  <a:pt x="195773" y="143821"/>
                  <a:pt x="201736" y="143821"/>
                </a:cubicBezTo>
                <a:close/>
                <a:moveTo>
                  <a:pt x="365625" y="101136"/>
                </a:moveTo>
                <a:lnTo>
                  <a:pt x="400404" y="101136"/>
                </a:lnTo>
                <a:lnTo>
                  <a:pt x="400404" y="301572"/>
                </a:lnTo>
                <a:cubicBezTo>
                  <a:pt x="400404" y="307526"/>
                  <a:pt x="395436" y="312487"/>
                  <a:pt x="389473" y="312487"/>
                </a:cubicBezTo>
                <a:lnTo>
                  <a:pt x="354694" y="312487"/>
                </a:lnTo>
                <a:lnTo>
                  <a:pt x="354694" y="112051"/>
                </a:lnTo>
                <a:cubicBezTo>
                  <a:pt x="354694" y="106097"/>
                  <a:pt x="359663" y="101136"/>
                  <a:pt x="365625" y="101136"/>
                </a:cubicBezTo>
                <a:close/>
                <a:moveTo>
                  <a:pt x="73509" y="51580"/>
                </a:moveTo>
                <a:cubicBezTo>
                  <a:pt x="59602" y="51580"/>
                  <a:pt x="47681" y="63483"/>
                  <a:pt x="47681" y="78362"/>
                </a:cubicBezTo>
                <a:lnTo>
                  <a:pt x="47681" y="352131"/>
                </a:lnTo>
                <a:lnTo>
                  <a:pt x="516548" y="352131"/>
                </a:lnTo>
                <a:cubicBezTo>
                  <a:pt x="531448" y="352131"/>
                  <a:pt x="543369" y="340228"/>
                  <a:pt x="543369" y="325349"/>
                </a:cubicBezTo>
                <a:lnTo>
                  <a:pt x="543369" y="51580"/>
                </a:lnTo>
                <a:close/>
                <a:moveTo>
                  <a:pt x="58608" y="0"/>
                </a:moveTo>
                <a:lnTo>
                  <a:pt x="591050" y="0"/>
                </a:lnTo>
                <a:lnTo>
                  <a:pt x="591050" y="342212"/>
                </a:lnTo>
                <a:cubicBezTo>
                  <a:pt x="591050" y="374945"/>
                  <a:pt x="564229" y="400735"/>
                  <a:pt x="532442" y="400735"/>
                </a:cubicBezTo>
                <a:lnTo>
                  <a:pt x="390391" y="400735"/>
                </a:lnTo>
                <a:lnTo>
                  <a:pt x="447013" y="493976"/>
                </a:lnTo>
                <a:cubicBezTo>
                  <a:pt x="457940" y="512822"/>
                  <a:pt x="451979" y="538612"/>
                  <a:pt x="433106" y="549523"/>
                </a:cubicBezTo>
                <a:cubicBezTo>
                  <a:pt x="413238" y="561426"/>
                  <a:pt x="388404" y="555474"/>
                  <a:pt x="376484" y="535636"/>
                </a:cubicBezTo>
                <a:lnTo>
                  <a:pt x="299002" y="408671"/>
                </a:lnTo>
                <a:cubicBezTo>
                  <a:pt x="298008" y="405695"/>
                  <a:pt x="296022" y="403711"/>
                  <a:pt x="295028" y="400735"/>
                </a:cubicBezTo>
                <a:lnTo>
                  <a:pt x="275161" y="400735"/>
                </a:lnTo>
                <a:cubicBezTo>
                  <a:pt x="274168" y="403711"/>
                  <a:pt x="273174" y="405695"/>
                  <a:pt x="271188" y="408671"/>
                </a:cubicBezTo>
                <a:lnTo>
                  <a:pt x="194699" y="535636"/>
                </a:lnTo>
                <a:cubicBezTo>
                  <a:pt x="182778" y="555474"/>
                  <a:pt x="156951" y="561426"/>
                  <a:pt x="138077" y="549523"/>
                </a:cubicBezTo>
                <a:cubicBezTo>
                  <a:pt x="118210" y="538612"/>
                  <a:pt x="112250" y="512822"/>
                  <a:pt x="124170" y="493976"/>
                </a:cubicBezTo>
                <a:lnTo>
                  <a:pt x="180792" y="400735"/>
                </a:lnTo>
                <a:lnTo>
                  <a:pt x="0" y="400735"/>
                </a:lnTo>
                <a:lnTo>
                  <a:pt x="0" y="58523"/>
                </a:lnTo>
                <a:cubicBezTo>
                  <a:pt x="0" y="26782"/>
                  <a:pt x="25827" y="0"/>
                  <a:pt x="58608" y="0"/>
                </a:cubicBezTo>
                <a:close/>
              </a:path>
            </a:pathLst>
          </a:custGeom>
          <a:solidFill>
            <a:schemeClr val="bg1"/>
          </a:solidFill>
          <a:ln>
            <a:noFill/>
          </a:ln>
        </p:spPr>
      </p:sp>
      <p:sp>
        <p:nvSpPr>
          <p:cNvPr id="26" name="文本框 25"/>
          <p:cNvSpPr txBox="1"/>
          <p:nvPr>
            <p:custDataLst>
              <p:tags r:id="rId1"/>
            </p:custDataLst>
          </p:nvPr>
        </p:nvSpPr>
        <p:spPr>
          <a:xfrm>
            <a:off x="1561493" y="404686"/>
            <a:ext cx="5705815" cy="460375"/>
          </a:xfrm>
          <a:prstGeom prst="rect">
            <a:avLst/>
          </a:prstGeom>
          <a:noFill/>
        </p:spPr>
        <p:txBody>
          <a:bodyPr wrap="square" rtlCol="0">
            <a:spAutoFit/>
          </a:bodyPr>
          <a:lstStyle>
            <a:defPPr>
              <a:defRPr lang="zh-CN"/>
            </a:defPPr>
            <a:lvl1pPr>
              <a:defRPr sz="2400" b="1">
                <a:solidFill>
                  <a:srgbClr val="C00000"/>
                </a:solidFill>
                <a:latin typeface="微软雅黑" panose="020B0503020204020204" pitchFamily="34" charset="-122"/>
                <a:ea typeface="微软雅黑" panose="020B0503020204020204" pitchFamily="34" charset="-122"/>
              </a:defRPr>
            </a:lvl1pPr>
          </a:lstStyle>
          <a:p>
            <a:r>
              <a:rPr lang="en-US" dirty="0">
                <a:latin typeface="Arial" panose="020B0604020202020204" pitchFamily="34" charset="0"/>
                <a:cs typeface="Arial" panose="020B0604020202020204" pitchFamily="34" charset="0"/>
              </a:rPr>
              <a:t>2</a:t>
            </a:r>
            <a:r>
              <a:rPr lang="en-US" dirty="0" smtClean="0">
                <a:latin typeface="Arial" panose="020B0604020202020204" pitchFamily="34" charset="0"/>
                <a:cs typeface="Arial" panose="020B0604020202020204" pitchFamily="34" charset="0"/>
              </a:rPr>
              <a:t>. Generator </a:t>
            </a:r>
            <a:r>
              <a:rPr lang="en-US" dirty="0">
                <a:latin typeface="Arial" panose="020B0604020202020204" pitchFamily="34" charset="0"/>
                <a:cs typeface="Arial" panose="020B0604020202020204" pitchFamily="34" charset="0"/>
              </a:rPr>
              <a:t>set process flow</a:t>
            </a:r>
          </a:p>
        </p:txBody>
      </p:sp>
      <p:pic>
        <p:nvPicPr>
          <p:cNvPr id="4" name="图片 3" descr="c38e1ea2c422d81432b6cb61df8dad3"/>
          <p:cNvPicPr>
            <a:picLocks noChangeAspect="1"/>
          </p:cNvPicPr>
          <p:nvPr/>
        </p:nvPicPr>
        <p:blipFill>
          <a:blip r:embed="rId5"/>
          <a:stretch>
            <a:fillRect/>
          </a:stretch>
        </p:blipFill>
        <p:spPr>
          <a:xfrm>
            <a:off x="1993900" y="864870"/>
            <a:ext cx="9319895" cy="5840095"/>
          </a:xfrm>
          <a:prstGeom prst="rect">
            <a:avLst/>
          </a:prstGeom>
          <a:effectLst>
            <a:softEdge rad="520700"/>
          </a:effectLst>
        </p:spPr>
      </p:pic>
      <p:sp>
        <p:nvSpPr>
          <p:cNvPr id="5" name="文本框 4"/>
          <p:cNvSpPr txBox="1"/>
          <p:nvPr>
            <p:custDataLst>
              <p:tags r:id="rId2"/>
            </p:custDataLst>
          </p:nvPr>
        </p:nvSpPr>
        <p:spPr>
          <a:xfrm>
            <a:off x="712585" y="2064650"/>
            <a:ext cx="1697816" cy="2601595"/>
          </a:xfrm>
          <a:prstGeom prst="rect">
            <a:avLst/>
          </a:prstGeom>
          <a:noFill/>
        </p:spPr>
        <p:txBody>
          <a:bodyPr wrap="square" rtlCol="0">
            <a:noAutofit/>
          </a:bodyPr>
          <a:lstStyle>
            <a:defPPr>
              <a:defRPr lang="zh-CN"/>
            </a:defPPr>
            <a:lvl1pPr>
              <a:defRPr sz="2400" b="1">
                <a:solidFill>
                  <a:srgbClr val="C00000"/>
                </a:solidFill>
                <a:latin typeface="微软雅黑" panose="020B0503020204020204" pitchFamily="34" charset="-122"/>
                <a:ea typeface="微软雅黑" panose="020B0503020204020204" pitchFamily="34" charset="-122"/>
              </a:defRPr>
            </a:lvl1pPr>
          </a:lstStyle>
          <a:p>
            <a:r>
              <a:rPr lang="en-US" dirty="0">
                <a:latin typeface="Arial" panose="020B0604020202020204" pitchFamily="34" charset="0"/>
                <a:cs typeface="Arial" panose="020B0604020202020204" pitchFamily="34" charset="0"/>
              </a:rPr>
              <a:t>Control key links</a:t>
            </a:r>
          </a:p>
        </p:txBody>
      </p:sp>
      <p:sp>
        <p:nvSpPr>
          <p:cNvPr id="2" name="TextBox 1"/>
          <p:cNvSpPr txBox="1"/>
          <p:nvPr/>
        </p:nvSpPr>
        <p:spPr>
          <a:xfrm>
            <a:off x="2786013" y="1784445"/>
            <a:ext cx="360040" cy="138499"/>
          </a:xfrm>
          <a:prstGeom prst="rect">
            <a:avLst/>
          </a:prstGeom>
          <a:solidFill>
            <a:schemeClr val="bg1"/>
          </a:solidFill>
        </p:spPr>
        <p:txBody>
          <a:bodyPr wrap="square" lIns="0" tIns="0" rIns="0" bIns="0" rtlCol="0">
            <a:spAutoFit/>
          </a:bodyPr>
          <a:lstStyle/>
          <a:p>
            <a:pPr algn="l"/>
            <a:r>
              <a:rPr lang="en-US" sz="900" dirty="0">
                <a:solidFill>
                  <a:srgbClr val="1A1AFF"/>
                </a:solidFill>
                <a:cs typeface="Arial" panose="020B0604020202020204" pitchFamily="34" charset="0"/>
              </a:rPr>
              <a:t>Start</a:t>
            </a:r>
          </a:p>
        </p:txBody>
      </p:sp>
      <p:sp>
        <p:nvSpPr>
          <p:cNvPr id="8" name="TextBox 7"/>
          <p:cNvSpPr txBox="1"/>
          <p:nvPr/>
        </p:nvSpPr>
        <p:spPr>
          <a:xfrm>
            <a:off x="3322755" y="1778024"/>
            <a:ext cx="903417" cy="246221"/>
          </a:xfrm>
          <a:prstGeom prst="rect">
            <a:avLst/>
          </a:prstGeom>
          <a:solidFill>
            <a:schemeClr val="bg1"/>
          </a:solidFill>
        </p:spPr>
        <p:txBody>
          <a:bodyPr wrap="square" lIns="0" tIns="0" rIns="0" bIns="0" rtlCol="0">
            <a:spAutoFit/>
          </a:bodyPr>
          <a:lstStyle/>
          <a:p>
            <a:pPr algn="ctr"/>
            <a:r>
              <a:rPr lang="en-US" sz="800" dirty="0">
                <a:solidFill>
                  <a:srgbClr val="1A1AFF"/>
                </a:solidFill>
                <a:cs typeface="Arial" panose="020B0604020202020204" pitchFamily="34" charset="0"/>
              </a:rPr>
              <a:t>Place the common chassis</a:t>
            </a:r>
          </a:p>
        </p:txBody>
      </p:sp>
      <p:sp>
        <p:nvSpPr>
          <p:cNvPr id="9" name="TextBox 8"/>
          <p:cNvSpPr txBox="1"/>
          <p:nvPr/>
        </p:nvSpPr>
        <p:spPr>
          <a:xfrm>
            <a:off x="4375495" y="1784445"/>
            <a:ext cx="718081" cy="246221"/>
          </a:xfrm>
          <a:prstGeom prst="rect">
            <a:avLst/>
          </a:prstGeom>
          <a:solidFill>
            <a:schemeClr val="bg1"/>
          </a:solidFill>
        </p:spPr>
        <p:txBody>
          <a:bodyPr wrap="square" lIns="0" tIns="0" rIns="0" bIns="0" rtlCol="0">
            <a:spAutoFit/>
          </a:bodyPr>
          <a:lstStyle/>
          <a:p>
            <a:pPr algn="ctr"/>
            <a:r>
              <a:rPr lang="en-US" sz="800" dirty="0">
                <a:solidFill>
                  <a:srgbClr val="1A1AFF"/>
                </a:solidFill>
                <a:cs typeface="Arial" panose="020B0604020202020204" pitchFamily="34" charset="0"/>
              </a:rPr>
              <a:t>Install shock absorber</a:t>
            </a:r>
          </a:p>
        </p:txBody>
      </p:sp>
      <p:sp>
        <p:nvSpPr>
          <p:cNvPr id="10" name="TextBox 9"/>
          <p:cNvSpPr txBox="1"/>
          <p:nvPr/>
        </p:nvSpPr>
        <p:spPr>
          <a:xfrm>
            <a:off x="5143077" y="1784445"/>
            <a:ext cx="967780" cy="246221"/>
          </a:xfrm>
          <a:prstGeom prst="rect">
            <a:avLst/>
          </a:prstGeom>
          <a:solidFill>
            <a:schemeClr val="bg1"/>
          </a:solidFill>
        </p:spPr>
        <p:txBody>
          <a:bodyPr wrap="square" lIns="0" tIns="0" rIns="0" bIns="0" rtlCol="0">
            <a:spAutoFit/>
          </a:bodyPr>
          <a:lstStyle/>
          <a:p>
            <a:pPr algn="ctr"/>
            <a:r>
              <a:rPr lang="en-US" sz="800" dirty="0">
                <a:solidFill>
                  <a:srgbClr val="1A1AFF"/>
                </a:solidFill>
                <a:cs typeface="Arial" panose="020B0604020202020204" pitchFamily="34" charset="0"/>
              </a:rPr>
              <a:t>Install the night position sensor</a:t>
            </a:r>
          </a:p>
        </p:txBody>
      </p:sp>
      <p:sp>
        <p:nvSpPr>
          <p:cNvPr id="11" name="TextBox 10"/>
          <p:cNvSpPr txBox="1"/>
          <p:nvPr/>
        </p:nvSpPr>
        <p:spPr>
          <a:xfrm>
            <a:off x="6152364" y="1798019"/>
            <a:ext cx="675869" cy="159462"/>
          </a:xfrm>
          <a:prstGeom prst="rect">
            <a:avLst/>
          </a:prstGeom>
          <a:solidFill>
            <a:schemeClr val="bg1"/>
          </a:solidFill>
        </p:spPr>
        <p:txBody>
          <a:bodyPr wrap="square" lIns="0" tIns="36000" rIns="0" bIns="0" rtlCol="0">
            <a:spAutoFit/>
          </a:bodyPr>
          <a:lstStyle/>
          <a:p>
            <a:r>
              <a:rPr lang="en-US" sz="800" dirty="0">
                <a:solidFill>
                  <a:srgbClr val="1A1AFF"/>
                </a:solidFill>
                <a:cs typeface="Arial" panose="020B0604020202020204" pitchFamily="34" charset="0"/>
              </a:rPr>
              <a:t>Install Engine</a:t>
            </a:r>
          </a:p>
        </p:txBody>
      </p:sp>
      <p:sp>
        <p:nvSpPr>
          <p:cNvPr id="12" name="TextBox 11"/>
          <p:cNvSpPr txBox="1"/>
          <p:nvPr/>
        </p:nvSpPr>
        <p:spPr>
          <a:xfrm>
            <a:off x="6976277" y="1798019"/>
            <a:ext cx="675869" cy="123111"/>
          </a:xfrm>
          <a:prstGeom prst="rect">
            <a:avLst/>
          </a:prstGeom>
          <a:solidFill>
            <a:schemeClr val="bg1"/>
          </a:solidFill>
        </p:spPr>
        <p:txBody>
          <a:bodyPr wrap="square" lIns="0" tIns="0" rIns="0" bIns="0" rtlCol="0">
            <a:spAutoFit/>
          </a:bodyPr>
          <a:lstStyle/>
          <a:p>
            <a:pPr algn="ctr"/>
            <a:r>
              <a:rPr lang="en-US" sz="800" dirty="0">
                <a:solidFill>
                  <a:srgbClr val="1A1AFF"/>
                </a:solidFill>
                <a:cs typeface="Arial" panose="020B0604020202020204" pitchFamily="34" charset="0"/>
              </a:rPr>
              <a:t>Install Filter</a:t>
            </a:r>
          </a:p>
        </p:txBody>
      </p:sp>
      <p:sp>
        <p:nvSpPr>
          <p:cNvPr id="13" name="TextBox 12"/>
          <p:cNvSpPr txBox="1"/>
          <p:nvPr/>
        </p:nvSpPr>
        <p:spPr>
          <a:xfrm>
            <a:off x="7814386" y="1784445"/>
            <a:ext cx="746165" cy="246221"/>
          </a:xfrm>
          <a:prstGeom prst="rect">
            <a:avLst/>
          </a:prstGeom>
          <a:solidFill>
            <a:schemeClr val="bg1"/>
          </a:solidFill>
        </p:spPr>
        <p:txBody>
          <a:bodyPr wrap="square" lIns="0" tIns="0" rIns="0" bIns="0" rtlCol="0">
            <a:spAutoFit/>
          </a:bodyPr>
          <a:lstStyle/>
          <a:p>
            <a:pPr algn="ctr"/>
            <a:r>
              <a:rPr lang="en-US" sz="800" dirty="0">
                <a:solidFill>
                  <a:srgbClr val="1A1AFF"/>
                </a:solidFill>
                <a:cs typeface="Arial" panose="020B0604020202020204" pitchFamily="34" charset="0"/>
              </a:rPr>
              <a:t>Install Generator</a:t>
            </a:r>
          </a:p>
        </p:txBody>
      </p:sp>
      <p:sp>
        <p:nvSpPr>
          <p:cNvPr id="14" name="TextBox 13"/>
          <p:cNvSpPr txBox="1"/>
          <p:nvPr/>
        </p:nvSpPr>
        <p:spPr>
          <a:xfrm>
            <a:off x="8686803" y="1797071"/>
            <a:ext cx="767742" cy="246221"/>
          </a:xfrm>
          <a:prstGeom prst="rect">
            <a:avLst/>
          </a:prstGeom>
          <a:solidFill>
            <a:schemeClr val="bg1"/>
          </a:solidFill>
        </p:spPr>
        <p:txBody>
          <a:bodyPr wrap="square" lIns="0" tIns="0" rIns="0" bIns="0" rtlCol="0">
            <a:spAutoFit/>
          </a:bodyPr>
          <a:lstStyle/>
          <a:p>
            <a:pPr algn="ctr"/>
            <a:r>
              <a:rPr lang="en-US" sz="800" dirty="0">
                <a:solidFill>
                  <a:srgbClr val="1A1AFF"/>
                </a:solidFill>
                <a:cs typeface="Arial" panose="020B0604020202020204" pitchFamily="34" charset="0"/>
              </a:rPr>
              <a:t>Install Intake Heater</a:t>
            </a:r>
          </a:p>
        </p:txBody>
      </p:sp>
      <p:sp>
        <p:nvSpPr>
          <p:cNvPr id="15" name="TextBox 14"/>
          <p:cNvSpPr txBox="1"/>
          <p:nvPr/>
        </p:nvSpPr>
        <p:spPr>
          <a:xfrm>
            <a:off x="7900294" y="1461644"/>
            <a:ext cx="574351" cy="144073"/>
          </a:xfrm>
          <a:prstGeom prst="rect">
            <a:avLst/>
          </a:prstGeom>
          <a:solidFill>
            <a:schemeClr val="bg1"/>
          </a:solidFill>
        </p:spPr>
        <p:txBody>
          <a:bodyPr wrap="square" lIns="0" tIns="36000" rIns="0" bIns="0" rtlCol="0">
            <a:spAutoFit/>
          </a:bodyPr>
          <a:lstStyle/>
          <a:p>
            <a:r>
              <a:rPr lang="en-US" sz="700" dirty="0">
                <a:solidFill>
                  <a:srgbClr val="FF0000"/>
                </a:solidFill>
                <a:cs typeface="Arial" panose="020B0604020202020204" pitchFamily="34" charset="0"/>
              </a:rPr>
              <a:t>Key Process</a:t>
            </a:r>
          </a:p>
        </p:txBody>
      </p:sp>
      <p:sp>
        <p:nvSpPr>
          <p:cNvPr id="16" name="TextBox 15"/>
          <p:cNvSpPr txBox="1"/>
          <p:nvPr/>
        </p:nvSpPr>
        <p:spPr>
          <a:xfrm>
            <a:off x="9626773" y="1807380"/>
            <a:ext cx="675869" cy="246221"/>
          </a:xfrm>
          <a:prstGeom prst="rect">
            <a:avLst/>
          </a:prstGeom>
          <a:solidFill>
            <a:schemeClr val="bg1"/>
          </a:solidFill>
        </p:spPr>
        <p:txBody>
          <a:bodyPr wrap="square" lIns="0" tIns="0" rIns="0" bIns="0" rtlCol="0">
            <a:spAutoFit/>
          </a:bodyPr>
          <a:lstStyle/>
          <a:p>
            <a:pPr algn="ctr"/>
            <a:r>
              <a:rPr lang="en-US" sz="800" dirty="0">
                <a:solidFill>
                  <a:srgbClr val="1A1AFF"/>
                </a:solidFill>
                <a:cs typeface="Arial" panose="020B0604020202020204" pitchFamily="34" charset="0"/>
              </a:rPr>
              <a:t>Install Fuel Pump</a:t>
            </a:r>
          </a:p>
        </p:txBody>
      </p:sp>
      <p:sp>
        <p:nvSpPr>
          <p:cNvPr id="17" name="TextBox 16"/>
          <p:cNvSpPr txBox="1"/>
          <p:nvPr/>
        </p:nvSpPr>
        <p:spPr>
          <a:xfrm>
            <a:off x="3455049" y="2859640"/>
            <a:ext cx="764080" cy="159462"/>
          </a:xfrm>
          <a:prstGeom prst="rect">
            <a:avLst/>
          </a:prstGeom>
          <a:solidFill>
            <a:schemeClr val="bg1"/>
          </a:solidFill>
        </p:spPr>
        <p:txBody>
          <a:bodyPr wrap="square" lIns="0" tIns="0" rIns="0" bIns="36000" rtlCol="0">
            <a:spAutoFit/>
          </a:bodyPr>
          <a:lstStyle/>
          <a:p>
            <a:pPr algn="ctr"/>
            <a:r>
              <a:rPr lang="en-US" sz="800" dirty="0">
                <a:solidFill>
                  <a:srgbClr val="1A1AFF"/>
                </a:solidFill>
                <a:cs typeface="Arial" panose="020B0604020202020204" pitchFamily="34" charset="0"/>
              </a:rPr>
              <a:t>Add Engine Oil</a:t>
            </a:r>
          </a:p>
        </p:txBody>
      </p:sp>
      <p:sp>
        <p:nvSpPr>
          <p:cNvPr id="18" name="TextBox 17"/>
          <p:cNvSpPr txBox="1"/>
          <p:nvPr/>
        </p:nvSpPr>
        <p:spPr>
          <a:xfrm>
            <a:off x="4385844" y="2815349"/>
            <a:ext cx="675869" cy="246221"/>
          </a:xfrm>
          <a:prstGeom prst="rect">
            <a:avLst/>
          </a:prstGeom>
          <a:solidFill>
            <a:schemeClr val="bg1"/>
          </a:solidFill>
        </p:spPr>
        <p:txBody>
          <a:bodyPr wrap="square" lIns="0" tIns="0" rIns="0" bIns="0" rtlCol="0">
            <a:spAutoFit/>
          </a:bodyPr>
          <a:lstStyle/>
          <a:p>
            <a:pPr algn="ctr"/>
            <a:r>
              <a:rPr lang="en-US" sz="800" dirty="0">
                <a:solidFill>
                  <a:srgbClr val="1A1AFF"/>
                </a:solidFill>
                <a:cs typeface="Arial" panose="020B0604020202020204" pitchFamily="34" charset="0"/>
              </a:rPr>
              <a:t>Quality Inspection</a:t>
            </a:r>
          </a:p>
        </p:txBody>
      </p:sp>
      <p:sp>
        <p:nvSpPr>
          <p:cNvPr id="19" name="TextBox 18"/>
          <p:cNvSpPr txBox="1"/>
          <p:nvPr/>
        </p:nvSpPr>
        <p:spPr>
          <a:xfrm>
            <a:off x="5350502" y="2821187"/>
            <a:ext cx="675869" cy="246221"/>
          </a:xfrm>
          <a:prstGeom prst="rect">
            <a:avLst/>
          </a:prstGeom>
          <a:solidFill>
            <a:schemeClr val="bg1"/>
          </a:solidFill>
        </p:spPr>
        <p:txBody>
          <a:bodyPr wrap="square" lIns="0" tIns="0" rIns="0" bIns="0" rtlCol="0">
            <a:spAutoFit/>
          </a:bodyPr>
          <a:lstStyle/>
          <a:p>
            <a:pPr algn="ctr"/>
            <a:r>
              <a:rPr lang="en-US" sz="800" dirty="0">
                <a:solidFill>
                  <a:srgbClr val="1A1AFF"/>
                </a:solidFill>
                <a:cs typeface="Arial" panose="020B0604020202020204" pitchFamily="34" charset="0"/>
              </a:rPr>
              <a:t>Harness Organization</a:t>
            </a:r>
          </a:p>
        </p:txBody>
      </p:sp>
      <p:sp>
        <p:nvSpPr>
          <p:cNvPr id="20" name="TextBox 19"/>
          <p:cNvSpPr txBox="1"/>
          <p:nvPr/>
        </p:nvSpPr>
        <p:spPr>
          <a:xfrm>
            <a:off x="6076411" y="2821186"/>
            <a:ext cx="675869" cy="246221"/>
          </a:xfrm>
          <a:prstGeom prst="rect">
            <a:avLst/>
          </a:prstGeom>
          <a:solidFill>
            <a:schemeClr val="bg1"/>
          </a:solidFill>
        </p:spPr>
        <p:txBody>
          <a:bodyPr wrap="square" lIns="0" tIns="0" rIns="0" bIns="0" rtlCol="0">
            <a:spAutoFit/>
          </a:bodyPr>
          <a:lstStyle/>
          <a:p>
            <a:pPr algn="ctr"/>
            <a:r>
              <a:rPr lang="en-US" sz="800" dirty="0">
                <a:solidFill>
                  <a:srgbClr val="1A1AFF"/>
                </a:solidFill>
                <a:cs typeface="Arial" panose="020B0604020202020204" pitchFamily="34" charset="0"/>
              </a:rPr>
              <a:t>Install control panel</a:t>
            </a:r>
          </a:p>
        </p:txBody>
      </p:sp>
      <p:sp>
        <p:nvSpPr>
          <p:cNvPr id="21" name="TextBox 20"/>
          <p:cNvSpPr txBox="1"/>
          <p:nvPr/>
        </p:nvSpPr>
        <p:spPr>
          <a:xfrm>
            <a:off x="6884605" y="2838959"/>
            <a:ext cx="943680" cy="246221"/>
          </a:xfrm>
          <a:prstGeom prst="rect">
            <a:avLst/>
          </a:prstGeom>
          <a:solidFill>
            <a:schemeClr val="bg1"/>
          </a:solidFill>
        </p:spPr>
        <p:txBody>
          <a:bodyPr wrap="square" lIns="0" tIns="0" rIns="0" bIns="0" rtlCol="0">
            <a:spAutoFit/>
          </a:bodyPr>
          <a:lstStyle/>
          <a:p>
            <a:pPr algn="ctr"/>
            <a:r>
              <a:rPr lang="en-US" sz="800" dirty="0">
                <a:solidFill>
                  <a:srgbClr val="1A1AFF"/>
                </a:solidFill>
                <a:cs typeface="Arial" panose="020B0604020202020204" pitchFamily="34" charset="0"/>
              </a:rPr>
              <a:t>Install the radiator water pipe</a:t>
            </a:r>
          </a:p>
        </p:txBody>
      </p:sp>
      <p:sp>
        <p:nvSpPr>
          <p:cNvPr id="22" name="TextBox 21"/>
          <p:cNvSpPr txBox="1"/>
          <p:nvPr/>
        </p:nvSpPr>
        <p:spPr>
          <a:xfrm>
            <a:off x="7864845" y="2839170"/>
            <a:ext cx="724267" cy="159462"/>
          </a:xfrm>
          <a:prstGeom prst="rect">
            <a:avLst/>
          </a:prstGeom>
          <a:solidFill>
            <a:schemeClr val="bg1"/>
          </a:solidFill>
        </p:spPr>
        <p:txBody>
          <a:bodyPr wrap="square" lIns="0" tIns="0" rIns="0" bIns="36000" rtlCol="0">
            <a:spAutoFit/>
          </a:bodyPr>
          <a:lstStyle/>
          <a:p>
            <a:pPr algn="ctr"/>
            <a:r>
              <a:rPr lang="en-US" sz="800" dirty="0">
                <a:solidFill>
                  <a:srgbClr val="1A1AFF"/>
                </a:solidFill>
                <a:cs typeface="Arial" panose="020B0604020202020204" pitchFamily="34" charset="0"/>
              </a:rPr>
              <a:t>Install Radiator</a:t>
            </a:r>
          </a:p>
        </p:txBody>
      </p:sp>
      <p:sp>
        <p:nvSpPr>
          <p:cNvPr id="23" name="TextBox 22"/>
          <p:cNvSpPr txBox="1"/>
          <p:nvPr/>
        </p:nvSpPr>
        <p:spPr>
          <a:xfrm>
            <a:off x="8618660" y="2821187"/>
            <a:ext cx="747877" cy="246221"/>
          </a:xfrm>
          <a:prstGeom prst="rect">
            <a:avLst/>
          </a:prstGeom>
          <a:solidFill>
            <a:schemeClr val="bg1"/>
          </a:solidFill>
        </p:spPr>
        <p:txBody>
          <a:bodyPr wrap="square" lIns="0" tIns="0" rIns="0" bIns="0" rtlCol="0">
            <a:spAutoFit/>
          </a:bodyPr>
          <a:lstStyle/>
          <a:p>
            <a:pPr algn="ctr"/>
            <a:r>
              <a:rPr lang="en-US" sz="800" dirty="0">
                <a:solidFill>
                  <a:srgbClr val="1A1AFF"/>
                </a:solidFill>
                <a:cs typeface="Arial" panose="020B0604020202020204" pitchFamily="34" charset="0"/>
              </a:rPr>
              <a:t>Install water heater</a:t>
            </a:r>
          </a:p>
        </p:txBody>
      </p:sp>
      <p:sp>
        <p:nvSpPr>
          <p:cNvPr id="24" name="TextBox 23"/>
          <p:cNvSpPr txBox="1"/>
          <p:nvPr/>
        </p:nvSpPr>
        <p:spPr>
          <a:xfrm>
            <a:off x="9482757" y="2851830"/>
            <a:ext cx="936104" cy="246221"/>
          </a:xfrm>
          <a:prstGeom prst="rect">
            <a:avLst/>
          </a:prstGeom>
          <a:solidFill>
            <a:schemeClr val="bg1"/>
          </a:solidFill>
        </p:spPr>
        <p:txBody>
          <a:bodyPr wrap="square" lIns="0" tIns="0" rIns="0" bIns="0" rtlCol="0">
            <a:spAutoFit/>
          </a:bodyPr>
          <a:lstStyle/>
          <a:p>
            <a:pPr algn="ctr"/>
            <a:r>
              <a:rPr lang="en-US" sz="800" dirty="0">
                <a:solidFill>
                  <a:srgbClr val="1A1AFF"/>
                </a:solidFill>
                <a:cs typeface="Arial" panose="020B0604020202020204" pitchFamily="34" charset="0"/>
              </a:rPr>
              <a:t>Install the fuel drain pipe</a:t>
            </a:r>
          </a:p>
        </p:txBody>
      </p:sp>
      <p:sp>
        <p:nvSpPr>
          <p:cNvPr id="25" name="TextBox 24"/>
          <p:cNvSpPr txBox="1"/>
          <p:nvPr/>
        </p:nvSpPr>
        <p:spPr>
          <a:xfrm>
            <a:off x="3428671" y="3964412"/>
            <a:ext cx="675869" cy="246221"/>
          </a:xfrm>
          <a:prstGeom prst="rect">
            <a:avLst/>
          </a:prstGeom>
          <a:solidFill>
            <a:schemeClr val="bg1"/>
          </a:solidFill>
        </p:spPr>
        <p:txBody>
          <a:bodyPr wrap="square" lIns="0" tIns="0" rIns="0" bIns="0" rtlCol="0">
            <a:spAutoFit/>
          </a:bodyPr>
          <a:lstStyle/>
          <a:p>
            <a:pPr algn="ctr"/>
            <a:r>
              <a:rPr lang="en-US" sz="800" dirty="0">
                <a:solidFill>
                  <a:srgbClr val="1A1AFF"/>
                </a:solidFill>
                <a:cs typeface="Arial" panose="020B0604020202020204" pitchFamily="34" charset="0"/>
              </a:rPr>
              <a:t>Test preparation</a:t>
            </a:r>
          </a:p>
        </p:txBody>
      </p:sp>
      <p:sp>
        <p:nvSpPr>
          <p:cNvPr id="27" name="TextBox 26"/>
          <p:cNvSpPr txBox="1"/>
          <p:nvPr/>
        </p:nvSpPr>
        <p:spPr>
          <a:xfrm>
            <a:off x="4375494" y="3979214"/>
            <a:ext cx="675869" cy="159462"/>
          </a:xfrm>
          <a:prstGeom prst="rect">
            <a:avLst/>
          </a:prstGeom>
          <a:solidFill>
            <a:schemeClr val="bg1"/>
          </a:solidFill>
        </p:spPr>
        <p:txBody>
          <a:bodyPr wrap="square" lIns="0" tIns="36000" rIns="0" bIns="0" rtlCol="0">
            <a:spAutoFit/>
          </a:bodyPr>
          <a:lstStyle/>
          <a:p>
            <a:r>
              <a:rPr lang="en-US" sz="800" dirty="0">
                <a:solidFill>
                  <a:srgbClr val="1A1AFF"/>
                </a:solidFill>
                <a:cs typeface="Arial" panose="020B0604020202020204" pitchFamily="34" charset="0"/>
              </a:rPr>
              <a:t>Factory test</a:t>
            </a:r>
          </a:p>
        </p:txBody>
      </p:sp>
      <p:sp>
        <p:nvSpPr>
          <p:cNvPr id="28" name="TextBox 27"/>
          <p:cNvSpPr txBox="1"/>
          <p:nvPr/>
        </p:nvSpPr>
        <p:spPr>
          <a:xfrm>
            <a:off x="5243283" y="3979337"/>
            <a:ext cx="675869" cy="159462"/>
          </a:xfrm>
          <a:prstGeom prst="rect">
            <a:avLst/>
          </a:prstGeom>
          <a:solidFill>
            <a:schemeClr val="bg1"/>
          </a:solidFill>
        </p:spPr>
        <p:txBody>
          <a:bodyPr wrap="square" lIns="0" tIns="36000" rIns="0" bIns="0" rtlCol="0">
            <a:spAutoFit/>
          </a:bodyPr>
          <a:lstStyle/>
          <a:p>
            <a:r>
              <a:rPr lang="en-US" sz="800" dirty="0">
                <a:solidFill>
                  <a:srgbClr val="1A1AFF"/>
                </a:solidFill>
                <a:cs typeface="Arial" panose="020B0604020202020204" pitchFamily="34" charset="0"/>
              </a:rPr>
              <a:t>Tidying up</a:t>
            </a:r>
          </a:p>
        </p:txBody>
      </p:sp>
      <p:sp>
        <p:nvSpPr>
          <p:cNvPr id="29" name="TextBox 28"/>
          <p:cNvSpPr txBox="1"/>
          <p:nvPr/>
        </p:nvSpPr>
        <p:spPr>
          <a:xfrm>
            <a:off x="5987746" y="3964410"/>
            <a:ext cx="675869" cy="246221"/>
          </a:xfrm>
          <a:prstGeom prst="rect">
            <a:avLst/>
          </a:prstGeom>
          <a:solidFill>
            <a:schemeClr val="bg1"/>
          </a:solidFill>
        </p:spPr>
        <p:txBody>
          <a:bodyPr wrap="square" lIns="0" tIns="0" rIns="0" bIns="0" rtlCol="0">
            <a:spAutoFit/>
          </a:bodyPr>
          <a:lstStyle/>
          <a:p>
            <a:pPr algn="ctr"/>
            <a:r>
              <a:rPr lang="en-US" sz="800" dirty="0">
                <a:solidFill>
                  <a:srgbClr val="1A1AFF"/>
                </a:solidFill>
                <a:cs typeface="Arial" panose="020B0604020202020204" pitchFamily="34" charset="0"/>
              </a:rPr>
              <a:t>Quality Inspection</a:t>
            </a:r>
          </a:p>
        </p:txBody>
      </p:sp>
      <p:sp>
        <p:nvSpPr>
          <p:cNvPr id="30" name="TextBox 29"/>
          <p:cNvSpPr txBox="1"/>
          <p:nvPr/>
        </p:nvSpPr>
        <p:spPr>
          <a:xfrm>
            <a:off x="6885560" y="3984879"/>
            <a:ext cx="744212" cy="159462"/>
          </a:xfrm>
          <a:prstGeom prst="rect">
            <a:avLst/>
          </a:prstGeom>
          <a:solidFill>
            <a:schemeClr val="bg1"/>
          </a:solidFill>
        </p:spPr>
        <p:txBody>
          <a:bodyPr wrap="square" lIns="0" tIns="0" rIns="0" bIns="36000" rtlCol="0">
            <a:spAutoFit/>
          </a:bodyPr>
          <a:lstStyle/>
          <a:p>
            <a:pPr algn="ctr"/>
            <a:r>
              <a:rPr lang="en-US" sz="800" dirty="0">
                <a:solidFill>
                  <a:srgbClr val="1A1AFF"/>
                </a:solidFill>
                <a:cs typeface="Arial" panose="020B0604020202020204" pitchFamily="34" charset="0"/>
              </a:rPr>
              <a:t>Drain engine oil</a:t>
            </a:r>
          </a:p>
        </p:txBody>
      </p:sp>
      <p:sp>
        <p:nvSpPr>
          <p:cNvPr id="33" name="TextBox 32"/>
          <p:cNvSpPr txBox="1"/>
          <p:nvPr/>
        </p:nvSpPr>
        <p:spPr>
          <a:xfrm>
            <a:off x="7828285" y="3986034"/>
            <a:ext cx="675869" cy="159462"/>
          </a:xfrm>
          <a:prstGeom prst="rect">
            <a:avLst/>
          </a:prstGeom>
          <a:solidFill>
            <a:schemeClr val="bg1"/>
          </a:solidFill>
        </p:spPr>
        <p:txBody>
          <a:bodyPr wrap="square" lIns="0" tIns="0" rIns="0" bIns="36000" rtlCol="0">
            <a:spAutoFit/>
          </a:bodyPr>
          <a:lstStyle/>
          <a:p>
            <a:r>
              <a:rPr lang="en-US" sz="800" dirty="0">
                <a:solidFill>
                  <a:srgbClr val="1A1AFF"/>
                </a:solidFill>
                <a:cs typeface="Arial" panose="020B0604020202020204" pitchFamily="34" charset="0"/>
              </a:rPr>
              <a:t>Repackaging</a:t>
            </a:r>
          </a:p>
        </p:txBody>
      </p:sp>
      <p:sp>
        <p:nvSpPr>
          <p:cNvPr id="34" name="TextBox 33"/>
          <p:cNvSpPr txBox="1"/>
          <p:nvPr/>
        </p:nvSpPr>
        <p:spPr>
          <a:xfrm>
            <a:off x="8806889" y="3994611"/>
            <a:ext cx="337934" cy="123111"/>
          </a:xfrm>
          <a:prstGeom prst="rect">
            <a:avLst/>
          </a:prstGeom>
          <a:solidFill>
            <a:schemeClr val="bg1"/>
          </a:solidFill>
        </p:spPr>
        <p:txBody>
          <a:bodyPr wrap="square" lIns="0" tIns="0" rIns="0" bIns="0" rtlCol="0">
            <a:spAutoFit/>
          </a:bodyPr>
          <a:lstStyle/>
          <a:p>
            <a:r>
              <a:rPr lang="en-US" sz="800" dirty="0">
                <a:solidFill>
                  <a:srgbClr val="1A1AFF"/>
                </a:solidFill>
                <a:cs typeface="Arial" panose="020B0604020202020204" pitchFamily="34" charset="0"/>
              </a:rPr>
              <a:t>Clear</a:t>
            </a:r>
          </a:p>
        </p:txBody>
      </p:sp>
      <p:sp>
        <p:nvSpPr>
          <p:cNvPr id="35" name="TextBox 34"/>
          <p:cNvSpPr txBox="1"/>
          <p:nvPr/>
        </p:nvSpPr>
        <p:spPr>
          <a:xfrm>
            <a:off x="9498072" y="3984879"/>
            <a:ext cx="838078" cy="159462"/>
          </a:xfrm>
          <a:prstGeom prst="rect">
            <a:avLst/>
          </a:prstGeom>
          <a:solidFill>
            <a:schemeClr val="bg1"/>
          </a:solidFill>
        </p:spPr>
        <p:txBody>
          <a:bodyPr wrap="square" lIns="0" tIns="0" rIns="0" bIns="36000" rtlCol="0">
            <a:spAutoFit/>
          </a:bodyPr>
          <a:lstStyle/>
          <a:p>
            <a:r>
              <a:rPr lang="en-US" sz="800" dirty="0">
                <a:solidFill>
                  <a:srgbClr val="1A1AFF"/>
                </a:solidFill>
                <a:cs typeface="Arial" panose="020B0604020202020204" pitchFamily="34" charset="0"/>
              </a:rPr>
              <a:t>Touch-up painting</a:t>
            </a:r>
          </a:p>
        </p:txBody>
      </p:sp>
      <p:sp>
        <p:nvSpPr>
          <p:cNvPr id="36" name="TextBox 35"/>
          <p:cNvSpPr txBox="1"/>
          <p:nvPr/>
        </p:nvSpPr>
        <p:spPr>
          <a:xfrm>
            <a:off x="3428670" y="5010940"/>
            <a:ext cx="675869" cy="246221"/>
          </a:xfrm>
          <a:prstGeom prst="rect">
            <a:avLst/>
          </a:prstGeom>
          <a:solidFill>
            <a:schemeClr val="bg1"/>
          </a:solidFill>
        </p:spPr>
        <p:txBody>
          <a:bodyPr wrap="square" lIns="0" tIns="0" rIns="0" bIns="0" rtlCol="0">
            <a:spAutoFit/>
          </a:bodyPr>
          <a:lstStyle/>
          <a:p>
            <a:pPr algn="ctr"/>
            <a:r>
              <a:rPr lang="en-US" sz="800" dirty="0">
                <a:solidFill>
                  <a:srgbClr val="1A1AFF"/>
                </a:solidFill>
                <a:cs typeface="Arial" panose="020B0604020202020204" pitchFamily="34" charset="0"/>
              </a:rPr>
              <a:t>Install random materials</a:t>
            </a:r>
          </a:p>
        </p:txBody>
      </p:sp>
      <p:sp>
        <p:nvSpPr>
          <p:cNvPr id="37" name="TextBox 36"/>
          <p:cNvSpPr txBox="1"/>
          <p:nvPr/>
        </p:nvSpPr>
        <p:spPr>
          <a:xfrm>
            <a:off x="4357017" y="4997152"/>
            <a:ext cx="805260" cy="246221"/>
          </a:xfrm>
          <a:prstGeom prst="rect">
            <a:avLst/>
          </a:prstGeom>
          <a:solidFill>
            <a:schemeClr val="bg1"/>
          </a:solidFill>
        </p:spPr>
        <p:txBody>
          <a:bodyPr wrap="square" lIns="0" tIns="0" rIns="0" bIns="0" rtlCol="0">
            <a:spAutoFit/>
          </a:bodyPr>
          <a:lstStyle/>
          <a:p>
            <a:pPr algn="ctr"/>
            <a:r>
              <a:rPr lang="en-US" sz="800" dirty="0">
                <a:solidFill>
                  <a:srgbClr val="1A1AFF"/>
                </a:solidFill>
                <a:cs typeface="Arial" panose="020B0604020202020204" pitchFamily="34" charset="0"/>
              </a:rPr>
              <a:t>Place chassis parts</a:t>
            </a:r>
          </a:p>
        </p:txBody>
      </p:sp>
      <p:sp>
        <p:nvSpPr>
          <p:cNvPr id="38" name="TextBox 37"/>
          <p:cNvSpPr txBox="1"/>
          <p:nvPr/>
        </p:nvSpPr>
        <p:spPr>
          <a:xfrm>
            <a:off x="5311877" y="5013176"/>
            <a:ext cx="675869" cy="246221"/>
          </a:xfrm>
          <a:prstGeom prst="rect">
            <a:avLst/>
          </a:prstGeom>
          <a:solidFill>
            <a:schemeClr val="bg1"/>
          </a:solidFill>
        </p:spPr>
        <p:txBody>
          <a:bodyPr wrap="square" lIns="0" tIns="0" rIns="0" bIns="0" rtlCol="0">
            <a:spAutoFit/>
          </a:bodyPr>
          <a:lstStyle/>
          <a:p>
            <a:pPr algn="ctr"/>
            <a:r>
              <a:rPr lang="en-US" sz="800" dirty="0">
                <a:solidFill>
                  <a:srgbClr val="1A1AFF"/>
                </a:solidFill>
                <a:cs typeface="Arial" panose="020B0604020202020204" pitchFamily="34" charset="0"/>
              </a:rPr>
              <a:t>Product protection</a:t>
            </a:r>
          </a:p>
        </p:txBody>
      </p:sp>
      <p:sp>
        <p:nvSpPr>
          <p:cNvPr id="39" name="TextBox 38"/>
          <p:cNvSpPr txBox="1"/>
          <p:nvPr/>
        </p:nvSpPr>
        <p:spPr>
          <a:xfrm>
            <a:off x="6135868" y="5017712"/>
            <a:ext cx="675869" cy="159462"/>
          </a:xfrm>
          <a:prstGeom prst="rect">
            <a:avLst/>
          </a:prstGeom>
          <a:solidFill>
            <a:schemeClr val="bg1"/>
          </a:solidFill>
        </p:spPr>
        <p:txBody>
          <a:bodyPr wrap="square" lIns="0" tIns="0" rIns="0" bIns="36000" rtlCol="0">
            <a:spAutoFit/>
          </a:bodyPr>
          <a:lstStyle/>
          <a:p>
            <a:pPr algn="ctr"/>
            <a:r>
              <a:rPr lang="en-US" sz="800" dirty="0">
                <a:solidFill>
                  <a:srgbClr val="1A1AFF"/>
                </a:solidFill>
                <a:cs typeface="Arial" panose="020B0604020202020204" pitchFamily="34" charset="0"/>
              </a:rPr>
              <a:t>Paste labels</a:t>
            </a:r>
          </a:p>
        </p:txBody>
      </p:sp>
      <p:sp>
        <p:nvSpPr>
          <p:cNvPr id="40" name="TextBox 39"/>
          <p:cNvSpPr txBox="1"/>
          <p:nvPr/>
        </p:nvSpPr>
        <p:spPr>
          <a:xfrm>
            <a:off x="6976276" y="5008702"/>
            <a:ext cx="675869" cy="246221"/>
          </a:xfrm>
          <a:prstGeom prst="rect">
            <a:avLst/>
          </a:prstGeom>
          <a:solidFill>
            <a:schemeClr val="bg1"/>
          </a:solidFill>
        </p:spPr>
        <p:txBody>
          <a:bodyPr wrap="square" lIns="0" tIns="0" rIns="0" bIns="0" rtlCol="0">
            <a:spAutoFit/>
          </a:bodyPr>
          <a:lstStyle/>
          <a:p>
            <a:pPr algn="ctr"/>
            <a:r>
              <a:rPr lang="en-US" sz="800" dirty="0">
                <a:solidFill>
                  <a:srgbClr val="1A1AFF"/>
                </a:solidFill>
                <a:cs typeface="Arial" panose="020B0604020202020204" pitchFamily="34" charset="0"/>
              </a:rPr>
              <a:t>Print nameplate</a:t>
            </a:r>
          </a:p>
        </p:txBody>
      </p:sp>
      <p:sp>
        <p:nvSpPr>
          <p:cNvPr id="41" name="TextBox 40"/>
          <p:cNvSpPr txBox="1"/>
          <p:nvPr/>
        </p:nvSpPr>
        <p:spPr>
          <a:xfrm>
            <a:off x="7828284" y="5014705"/>
            <a:ext cx="675869" cy="159462"/>
          </a:xfrm>
          <a:prstGeom prst="rect">
            <a:avLst/>
          </a:prstGeom>
          <a:solidFill>
            <a:schemeClr val="bg1"/>
          </a:solidFill>
        </p:spPr>
        <p:txBody>
          <a:bodyPr wrap="square" lIns="0" tIns="0" rIns="0" bIns="36000" rtlCol="0">
            <a:spAutoFit/>
          </a:bodyPr>
          <a:lstStyle/>
          <a:p>
            <a:pPr algn="ctr"/>
            <a:r>
              <a:rPr lang="en-US" sz="800" dirty="0">
                <a:solidFill>
                  <a:srgbClr val="1A1AFF"/>
                </a:solidFill>
                <a:cs typeface="Arial" panose="020B0604020202020204" pitchFamily="34" charset="0"/>
              </a:rPr>
              <a:t>Install muffler</a:t>
            </a:r>
          </a:p>
        </p:txBody>
      </p:sp>
      <p:sp>
        <p:nvSpPr>
          <p:cNvPr id="42" name="TextBox 41"/>
          <p:cNvSpPr txBox="1"/>
          <p:nvPr/>
        </p:nvSpPr>
        <p:spPr>
          <a:xfrm>
            <a:off x="8690668" y="4983237"/>
            <a:ext cx="675869" cy="246221"/>
          </a:xfrm>
          <a:prstGeom prst="rect">
            <a:avLst/>
          </a:prstGeom>
          <a:solidFill>
            <a:schemeClr val="bg1"/>
          </a:solidFill>
        </p:spPr>
        <p:txBody>
          <a:bodyPr wrap="square" lIns="0" tIns="0" rIns="0" bIns="0" rtlCol="0">
            <a:spAutoFit/>
          </a:bodyPr>
          <a:lstStyle/>
          <a:p>
            <a:pPr algn="ctr"/>
            <a:r>
              <a:rPr lang="en-US" sz="800" dirty="0">
                <a:solidFill>
                  <a:srgbClr val="1A1AFF"/>
                </a:solidFill>
                <a:cs typeface="Arial" panose="020B0604020202020204" pitchFamily="34" charset="0"/>
              </a:rPr>
              <a:t>Install grounding wire</a:t>
            </a:r>
          </a:p>
        </p:txBody>
      </p:sp>
      <p:sp>
        <p:nvSpPr>
          <p:cNvPr id="43" name="TextBox 42"/>
          <p:cNvSpPr txBox="1"/>
          <p:nvPr/>
        </p:nvSpPr>
        <p:spPr>
          <a:xfrm>
            <a:off x="9626773" y="5013175"/>
            <a:ext cx="675869" cy="159462"/>
          </a:xfrm>
          <a:prstGeom prst="rect">
            <a:avLst/>
          </a:prstGeom>
          <a:solidFill>
            <a:schemeClr val="bg1"/>
          </a:solidFill>
        </p:spPr>
        <p:txBody>
          <a:bodyPr wrap="square" lIns="0" tIns="0" rIns="0" bIns="36000" rtlCol="0">
            <a:spAutoFit/>
          </a:bodyPr>
          <a:lstStyle/>
          <a:p>
            <a:pPr algn="ctr"/>
            <a:r>
              <a:rPr lang="en-US" sz="800" dirty="0">
                <a:solidFill>
                  <a:srgbClr val="1A1AFF"/>
                </a:solidFill>
                <a:cs typeface="Arial" panose="020B0604020202020204" pitchFamily="34" charset="0"/>
              </a:rPr>
              <a:t>Install battery</a:t>
            </a:r>
          </a:p>
        </p:txBody>
      </p:sp>
      <p:sp>
        <p:nvSpPr>
          <p:cNvPr id="44" name="TextBox 43"/>
          <p:cNvSpPr txBox="1"/>
          <p:nvPr/>
        </p:nvSpPr>
        <p:spPr>
          <a:xfrm>
            <a:off x="3412328" y="6149188"/>
            <a:ext cx="675869" cy="123111"/>
          </a:xfrm>
          <a:prstGeom prst="rect">
            <a:avLst/>
          </a:prstGeom>
          <a:solidFill>
            <a:schemeClr val="bg1"/>
          </a:solidFill>
        </p:spPr>
        <p:txBody>
          <a:bodyPr wrap="square" lIns="0" tIns="0" rIns="0" bIns="0" rtlCol="0">
            <a:spAutoFit/>
          </a:bodyPr>
          <a:lstStyle/>
          <a:p>
            <a:pPr algn="ctr"/>
            <a:r>
              <a:rPr lang="en-US" sz="800" dirty="0">
                <a:solidFill>
                  <a:srgbClr val="1A1AFF"/>
                </a:solidFill>
                <a:cs typeface="Arial" panose="020B0604020202020204" pitchFamily="34" charset="0"/>
              </a:rPr>
              <a:t>Quality Check</a:t>
            </a:r>
          </a:p>
        </p:txBody>
      </p:sp>
      <p:sp>
        <p:nvSpPr>
          <p:cNvPr id="45" name="TextBox 44"/>
          <p:cNvSpPr txBox="1"/>
          <p:nvPr/>
        </p:nvSpPr>
        <p:spPr>
          <a:xfrm>
            <a:off x="4438598" y="6149188"/>
            <a:ext cx="675869" cy="123111"/>
          </a:xfrm>
          <a:prstGeom prst="rect">
            <a:avLst/>
          </a:prstGeom>
          <a:solidFill>
            <a:schemeClr val="bg1"/>
          </a:solidFill>
        </p:spPr>
        <p:txBody>
          <a:bodyPr wrap="square" lIns="0" tIns="0" rIns="0" bIns="0" rtlCol="0">
            <a:spAutoFit/>
          </a:bodyPr>
          <a:lstStyle/>
          <a:p>
            <a:pPr algn="ctr"/>
            <a:r>
              <a:rPr lang="en-US" sz="800">
                <a:solidFill>
                  <a:srgbClr val="1A1AFF"/>
                </a:solidFill>
                <a:cs typeface="Arial" panose="020B0604020202020204" pitchFamily="34" charset="0"/>
              </a:rPr>
              <a:t>Packaging</a:t>
            </a:r>
          </a:p>
        </p:txBody>
      </p:sp>
      <p:sp>
        <p:nvSpPr>
          <p:cNvPr id="46" name="TextBox 45"/>
          <p:cNvSpPr txBox="1"/>
          <p:nvPr/>
        </p:nvSpPr>
        <p:spPr>
          <a:xfrm>
            <a:off x="5433244" y="6150133"/>
            <a:ext cx="675869" cy="123111"/>
          </a:xfrm>
          <a:prstGeom prst="rect">
            <a:avLst/>
          </a:prstGeom>
          <a:solidFill>
            <a:schemeClr val="bg1"/>
          </a:solidFill>
        </p:spPr>
        <p:txBody>
          <a:bodyPr wrap="square" lIns="0" tIns="0" rIns="0" bIns="0" rtlCol="0">
            <a:spAutoFit/>
          </a:bodyPr>
          <a:lstStyle/>
          <a:p>
            <a:pPr algn="ctr"/>
            <a:r>
              <a:rPr lang="en-US" sz="800" dirty="0">
                <a:solidFill>
                  <a:srgbClr val="1A1AFF"/>
                </a:solidFill>
                <a:cs typeface="Arial" panose="020B0604020202020204" pitchFamily="34" charset="0"/>
              </a:rPr>
              <a:t>Warehousing</a:t>
            </a:r>
          </a:p>
        </p:txBody>
      </p:sp>
      <p:sp>
        <p:nvSpPr>
          <p:cNvPr id="47" name="TextBox 46"/>
          <p:cNvSpPr txBox="1"/>
          <p:nvPr/>
        </p:nvSpPr>
        <p:spPr>
          <a:xfrm>
            <a:off x="6204851" y="6146171"/>
            <a:ext cx="675869" cy="159462"/>
          </a:xfrm>
          <a:prstGeom prst="rect">
            <a:avLst/>
          </a:prstGeom>
          <a:solidFill>
            <a:schemeClr val="bg1"/>
          </a:solidFill>
        </p:spPr>
        <p:txBody>
          <a:bodyPr wrap="square" lIns="0" tIns="0" rIns="0" bIns="36000" rtlCol="0">
            <a:spAutoFit/>
          </a:bodyPr>
          <a:lstStyle/>
          <a:p>
            <a:pPr algn="ctr"/>
            <a:r>
              <a:rPr lang="en-US" sz="800" dirty="0">
                <a:solidFill>
                  <a:srgbClr val="1A1AFF"/>
                </a:solidFill>
                <a:cs typeface="Arial" panose="020B0604020202020204" pitchFamily="34" charset="0"/>
              </a:rPr>
              <a:t>Shipping</a:t>
            </a:r>
          </a:p>
        </p:txBody>
      </p:sp>
    </p:spTree>
  </p:cSld>
  <p:clrMapOvr>
    <a:masterClrMapping/>
  </p:clrMapOvr>
  <mc:AlternateContent xmlns:mc="http://schemas.openxmlformats.org/markup-compatibility/2006" xmlns:p14="http://schemas.microsoft.com/office/powerpoint/2010/main">
    <mc:Choice Requires="p14">
      <p:transition spd="slow" advTm="5949">
        <p14:prism dir="u"/>
      </p:transition>
    </mc:Choice>
    <mc:Fallback xmlns="">
      <p:transition spd="slow" advTm="59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anim calcmode="lin" valueType="num">
                                      <p:cBhvr>
                                        <p:cTn id="8" dur="300" fill="hold"/>
                                        <p:tgtEl>
                                          <p:spTgt spid="31"/>
                                        </p:tgtEl>
                                        <p:attrNameLst>
                                          <p:attrName>ppt_x</p:attrName>
                                        </p:attrNameLst>
                                      </p:cBhvr>
                                      <p:tavLst>
                                        <p:tav tm="0">
                                          <p:val>
                                            <p:strVal val="#ppt_x"/>
                                          </p:val>
                                        </p:tav>
                                        <p:tav tm="100000">
                                          <p:val>
                                            <p:strVal val="#ppt_x"/>
                                          </p:val>
                                        </p:tav>
                                      </p:tavLst>
                                    </p:anim>
                                    <p:anim calcmode="lin" valueType="num">
                                      <p:cBhvr>
                                        <p:cTn id="9" dur="3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300" fill="hold"/>
                                        <p:tgtEl>
                                          <p:spTgt spid="32"/>
                                        </p:tgtEl>
                                        <p:attrNameLst>
                                          <p:attrName>ppt_w</p:attrName>
                                        </p:attrNameLst>
                                      </p:cBhvr>
                                      <p:tavLst>
                                        <p:tav tm="0">
                                          <p:val>
                                            <p:fltVal val="0"/>
                                          </p:val>
                                        </p:tav>
                                        <p:tav tm="100000">
                                          <p:val>
                                            <p:strVal val="#ppt_w"/>
                                          </p:val>
                                        </p:tav>
                                      </p:tavLst>
                                    </p:anim>
                                    <p:anim calcmode="lin" valueType="num">
                                      <p:cBhvr>
                                        <p:cTn id="14" dur="300" fill="hold"/>
                                        <p:tgtEl>
                                          <p:spTgt spid="32"/>
                                        </p:tgtEl>
                                        <p:attrNameLst>
                                          <p:attrName>ppt_h</p:attrName>
                                        </p:attrNameLst>
                                      </p:cBhvr>
                                      <p:tavLst>
                                        <p:tav tm="0">
                                          <p:val>
                                            <p:fltVal val="0"/>
                                          </p:val>
                                        </p:tav>
                                        <p:tav tm="100000">
                                          <p:val>
                                            <p:strVal val="#ppt_h"/>
                                          </p:val>
                                        </p:tav>
                                      </p:tavLst>
                                    </p:anim>
                                    <p:anim calcmode="lin" valueType="num">
                                      <p:cBhvr>
                                        <p:cTn id="15" dur="300" fill="hold"/>
                                        <p:tgtEl>
                                          <p:spTgt spid="32"/>
                                        </p:tgtEl>
                                        <p:attrNameLst>
                                          <p:attrName>style.rotation</p:attrName>
                                        </p:attrNameLst>
                                      </p:cBhvr>
                                      <p:tavLst>
                                        <p:tav tm="0">
                                          <p:val>
                                            <p:fltVal val="90"/>
                                          </p:val>
                                        </p:tav>
                                        <p:tav tm="100000">
                                          <p:val>
                                            <p:fltVal val="0"/>
                                          </p:val>
                                        </p:tav>
                                      </p:tavLst>
                                    </p:anim>
                                    <p:animEffect transition="in" filter="fade">
                                      <p:cBhvr>
                                        <p:cTn id="16" dur="3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PPT设计宝典_4058"/>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cs typeface="Arial" panose="020B0604020202020204" pitchFamily="34" charset="0"/>
            </a:endParaRPr>
          </a:p>
        </p:txBody>
      </p:sp>
      <p:sp>
        <p:nvSpPr>
          <p:cNvPr id="32" name="PPT设计宝典_4058"/>
          <p:cNvSpPr>
            <a:spLocks noChangeAspect="1"/>
          </p:cNvSpPr>
          <p:nvPr/>
        </p:nvSpPr>
        <p:spPr bwMode="auto">
          <a:xfrm>
            <a:off x="832565" y="233916"/>
            <a:ext cx="484924" cy="455864"/>
          </a:xfrm>
          <a:custGeom>
            <a:avLst/>
            <a:gdLst>
              <a:gd name="connsiteX0" fmla="*/ 281174 w 591050"/>
              <a:gd name="connsiteY0" fmla="*/ 186505 h 555630"/>
              <a:gd name="connsiteX1" fmla="*/ 315832 w 591050"/>
              <a:gd name="connsiteY1" fmla="*/ 186505 h 555630"/>
              <a:gd name="connsiteX2" fmla="*/ 315832 w 591050"/>
              <a:gd name="connsiteY2" fmla="*/ 301575 h 555630"/>
              <a:gd name="connsiteX3" fmla="*/ 304939 w 591050"/>
              <a:gd name="connsiteY3" fmla="*/ 312487 h 555630"/>
              <a:gd name="connsiteX4" fmla="*/ 270281 w 591050"/>
              <a:gd name="connsiteY4" fmla="*/ 312487 h 555630"/>
              <a:gd name="connsiteX5" fmla="*/ 270281 w 591050"/>
              <a:gd name="connsiteY5" fmla="*/ 197417 h 555630"/>
              <a:gd name="connsiteX6" fmla="*/ 281174 w 591050"/>
              <a:gd name="connsiteY6" fmla="*/ 186505 h 555630"/>
              <a:gd name="connsiteX7" fmla="*/ 201736 w 591050"/>
              <a:gd name="connsiteY7" fmla="*/ 143821 h 555630"/>
              <a:gd name="connsiteX8" fmla="*/ 236515 w 591050"/>
              <a:gd name="connsiteY8" fmla="*/ 143821 h 555630"/>
              <a:gd name="connsiteX9" fmla="*/ 236515 w 591050"/>
              <a:gd name="connsiteY9" fmla="*/ 301574 h 555630"/>
              <a:gd name="connsiteX10" fmla="*/ 225584 w 591050"/>
              <a:gd name="connsiteY10" fmla="*/ 312488 h 555630"/>
              <a:gd name="connsiteX11" fmla="*/ 190805 w 591050"/>
              <a:gd name="connsiteY11" fmla="*/ 312488 h 555630"/>
              <a:gd name="connsiteX12" fmla="*/ 190805 w 591050"/>
              <a:gd name="connsiteY12" fmla="*/ 155727 h 555630"/>
              <a:gd name="connsiteX13" fmla="*/ 201736 w 591050"/>
              <a:gd name="connsiteY13" fmla="*/ 143821 h 555630"/>
              <a:gd name="connsiteX14" fmla="*/ 365625 w 591050"/>
              <a:gd name="connsiteY14" fmla="*/ 101136 h 555630"/>
              <a:gd name="connsiteX15" fmla="*/ 400404 w 591050"/>
              <a:gd name="connsiteY15" fmla="*/ 101136 h 555630"/>
              <a:gd name="connsiteX16" fmla="*/ 400404 w 591050"/>
              <a:gd name="connsiteY16" fmla="*/ 301572 h 555630"/>
              <a:gd name="connsiteX17" fmla="*/ 389473 w 591050"/>
              <a:gd name="connsiteY17" fmla="*/ 312487 h 555630"/>
              <a:gd name="connsiteX18" fmla="*/ 354694 w 591050"/>
              <a:gd name="connsiteY18" fmla="*/ 312487 h 555630"/>
              <a:gd name="connsiteX19" fmla="*/ 354694 w 591050"/>
              <a:gd name="connsiteY19" fmla="*/ 112051 h 555630"/>
              <a:gd name="connsiteX20" fmla="*/ 365625 w 591050"/>
              <a:gd name="connsiteY20" fmla="*/ 101136 h 555630"/>
              <a:gd name="connsiteX21" fmla="*/ 73509 w 591050"/>
              <a:gd name="connsiteY21" fmla="*/ 51580 h 555630"/>
              <a:gd name="connsiteX22" fmla="*/ 47681 w 591050"/>
              <a:gd name="connsiteY22" fmla="*/ 78362 h 555630"/>
              <a:gd name="connsiteX23" fmla="*/ 47681 w 591050"/>
              <a:gd name="connsiteY23" fmla="*/ 352131 h 555630"/>
              <a:gd name="connsiteX24" fmla="*/ 516548 w 591050"/>
              <a:gd name="connsiteY24" fmla="*/ 352131 h 555630"/>
              <a:gd name="connsiteX25" fmla="*/ 543369 w 591050"/>
              <a:gd name="connsiteY25" fmla="*/ 325349 h 555630"/>
              <a:gd name="connsiteX26" fmla="*/ 543369 w 591050"/>
              <a:gd name="connsiteY26" fmla="*/ 51580 h 555630"/>
              <a:gd name="connsiteX27" fmla="*/ 58608 w 591050"/>
              <a:gd name="connsiteY27" fmla="*/ 0 h 555630"/>
              <a:gd name="connsiteX28" fmla="*/ 591050 w 591050"/>
              <a:gd name="connsiteY28" fmla="*/ 0 h 555630"/>
              <a:gd name="connsiteX29" fmla="*/ 591050 w 591050"/>
              <a:gd name="connsiteY29" fmla="*/ 342212 h 555630"/>
              <a:gd name="connsiteX30" fmla="*/ 532442 w 591050"/>
              <a:gd name="connsiteY30" fmla="*/ 400735 h 555630"/>
              <a:gd name="connsiteX31" fmla="*/ 390391 w 591050"/>
              <a:gd name="connsiteY31" fmla="*/ 400735 h 555630"/>
              <a:gd name="connsiteX32" fmla="*/ 447013 w 591050"/>
              <a:gd name="connsiteY32" fmla="*/ 493976 h 555630"/>
              <a:gd name="connsiteX33" fmla="*/ 433106 w 591050"/>
              <a:gd name="connsiteY33" fmla="*/ 549523 h 555630"/>
              <a:gd name="connsiteX34" fmla="*/ 376484 w 591050"/>
              <a:gd name="connsiteY34" fmla="*/ 535636 h 555630"/>
              <a:gd name="connsiteX35" fmla="*/ 299002 w 591050"/>
              <a:gd name="connsiteY35" fmla="*/ 408671 h 555630"/>
              <a:gd name="connsiteX36" fmla="*/ 295028 w 591050"/>
              <a:gd name="connsiteY36" fmla="*/ 400735 h 555630"/>
              <a:gd name="connsiteX37" fmla="*/ 275161 w 591050"/>
              <a:gd name="connsiteY37" fmla="*/ 400735 h 555630"/>
              <a:gd name="connsiteX38" fmla="*/ 271188 w 591050"/>
              <a:gd name="connsiteY38" fmla="*/ 408671 h 555630"/>
              <a:gd name="connsiteX39" fmla="*/ 194699 w 591050"/>
              <a:gd name="connsiteY39" fmla="*/ 535636 h 555630"/>
              <a:gd name="connsiteX40" fmla="*/ 138077 w 591050"/>
              <a:gd name="connsiteY40" fmla="*/ 549523 h 555630"/>
              <a:gd name="connsiteX41" fmla="*/ 124170 w 591050"/>
              <a:gd name="connsiteY41" fmla="*/ 493976 h 555630"/>
              <a:gd name="connsiteX42" fmla="*/ 180792 w 591050"/>
              <a:gd name="connsiteY42" fmla="*/ 400735 h 555630"/>
              <a:gd name="connsiteX43" fmla="*/ 0 w 591050"/>
              <a:gd name="connsiteY43" fmla="*/ 400735 h 555630"/>
              <a:gd name="connsiteX44" fmla="*/ 0 w 591050"/>
              <a:gd name="connsiteY44" fmla="*/ 58523 h 555630"/>
              <a:gd name="connsiteX45" fmla="*/ 58608 w 591050"/>
              <a:gd name="connsiteY45" fmla="*/ 0 h 55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1050" h="555630">
                <a:moveTo>
                  <a:pt x="281174" y="186505"/>
                </a:moveTo>
                <a:lnTo>
                  <a:pt x="315832" y="186505"/>
                </a:lnTo>
                <a:lnTo>
                  <a:pt x="315832" y="301575"/>
                </a:lnTo>
                <a:cubicBezTo>
                  <a:pt x="315832" y="307527"/>
                  <a:pt x="310881" y="312487"/>
                  <a:pt x="304939" y="312487"/>
                </a:cubicBezTo>
                <a:lnTo>
                  <a:pt x="270281" y="312487"/>
                </a:lnTo>
                <a:lnTo>
                  <a:pt x="270281" y="197417"/>
                </a:lnTo>
                <a:cubicBezTo>
                  <a:pt x="270281" y="191465"/>
                  <a:pt x="275232" y="186505"/>
                  <a:pt x="281174" y="186505"/>
                </a:cubicBezTo>
                <a:close/>
                <a:moveTo>
                  <a:pt x="201736" y="143821"/>
                </a:moveTo>
                <a:lnTo>
                  <a:pt x="236515" y="143821"/>
                </a:lnTo>
                <a:lnTo>
                  <a:pt x="236515" y="301574"/>
                </a:lnTo>
                <a:cubicBezTo>
                  <a:pt x="236515" y="307527"/>
                  <a:pt x="231546" y="312488"/>
                  <a:pt x="225584" y="312488"/>
                </a:cubicBezTo>
                <a:lnTo>
                  <a:pt x="190805" y="312488"/>
                </a:lnTo>
                <a:lnTo>
                  <a:pt x="190805" y="155727"/>
                </a:lnTo>
                <a:cubicBezTo>
                  <a:pt x="190805" y="148782"/>
                  <a:pt x="195773" y="143821"/>
                  <a:pt x="201736" y="143821"/>
                </a:cubicBezTo>
                <a:close/>
                <a:moveTo>
                  <a:pt x="365625" y="101136"/>
                </a:moveTo>
                <a:lnTo>
                  <a:pt x="400404" y="101136"/>
                </a:lnTo>
                <a:lnTo>
                  <a:pt x="400404" y="301572"/>
                </a:lnTo>
                <a:cubicBezTo>
                  <a:pt x="400404" y="307526"/>
                  <a:pt x="395436" y="312487"/>
                  <a:pt x="389473" y="312487"/>
                </a:cubicBezTo>
                <a:lnTo>
                  <a:pt x="354694" y="312487"/>
                </a:lnTo>
                <a:lnTo>
                  <a:pt x="354694" y="112051"/>
                </a:lnTo>
                <a:cubicBezTo>
                  <a:pt x="354694" y="106097"/>
                  <a:pt x="359663" y="101136"/>
                  <a:pt x="365625" y="101136"/>
                </a:cubicBezTo>
                <a:close/>
                <a:moveTo>
                  <a:pt x="73509" y="51580"/>
                </a:moveTo>
                <a:cubicBezTo>
                  <a:pt x="59602" y="51580"/>
                  <a:pt x="47681" y="63483"/>
                  <a:pt x="47681" y="78362"/>
                </a:cubicBezTo>
                <a:lnTo>
                  <a:pt x="47681" y="352131"/>
                </a:lnTo>
                <a:lnTo>
                  <a:pt x="516548" y="352131"/>
                </a:lnTo>
                <a:cubicBezTo>
                  <a:pt x="531448" y="352131"/>
                  <a:pt x="543369" y="340228"/>
                  <a:pt x="543369" y="325349"/>
                </a:cubicBezTo>
                <a:lnTo>
                  <a:pt x="543369" y="51580"/>
                </a:lnTo>
                <a:close/>
                <a:moveTo>
                  <a:pt x="58608" y="0"/>
                </a:moveTo>
                <a:lnTo>
                  <a:pt x="591050" y="0"/>
                </a:lnTo>
                <a:lnTo>
                  <a:pt x="591050" y="342212"/>
                </a:lnTo>
                <a:cubicBezTo>
                  <a:pt x="591050" y="374945"/>
                  <a:pt x="564229" y="400735"/>
                  <a:pt x="532442" y="400735"/>
                </a:cubicBezTo>
                <a:lnTo>
                  <a:pt x="390391" y="400735"/>
                </a:lnTo>
                <a:lnTo>
                  <a:pt x="447013" y="493976"/>
                </a:lnTo>
                <a:cubicBezTo>
                  <a:pt x="457940" y="512822"/>
                  <a:pt x="451979" y="538612"/>
                  <a:pt x="433106" y="549523"/>
                </a:cubicBezTo>
                <a:cubicBezTo>
                  <a:pt x="413238" y="561426"/>
                  <a:pt x="388404" y="555474"/>
                  <a:pt x="376484" y="535636"/>
                </a:cubicBezTo>
                <a:lnTo>
                  <a:pt x="299002" y="408671"/>
                </a:lnTo>
                <a:cubicBezTo>
                  <a:pt x="298008" y="405695"/>
                  <a:pt x="296022" y="403711"/>
                  <a:pt x="295028" y="400735"/>
                </a:cubicBezTo>
                <a:lnTo>
                  <a:pt x="275161" y="400735"/>
                </a:lnTo>
                <a:cubicBezTo>
                  <a:pt x="274168" y="403711"/>
                  <a:pt x="273174" y="405695"/>
                  <a:pt x="271188" y="408671"/>
                </a:cubicBezTo>
                <a:lnTo>
                  <a:pt x="194699" y="535636"/>
                </a:lnTo>
                <a:cubicBezTo>
                  <a:pt x="182778" y="555474"/>
                  <a:pt x="156951" y="561426"/>
                  <a:pt x="138077" y="549523"/>
                </a:cubicBezTo>
                <a:cubicBezTo>
                  <a:pt x="118210" y="538612"/>
                  <a:pt x="112250" y="512822"/>
                  <a:pt x="124170" y="493976"/>
                </a:cubicBezTo>
                <a:lnTo>
                  <a:pt x="180792" y="400735"/>
                </a:lnTo>
                <a:lnTo>
                  <a:pt x="0" y="400735"/>
                </a:lnTo>
                <a:lnTo>
                  <a:pt x="0" y="58523"/>
                </a:lnTo>
                <a:cubicBezTo>
                  <a:pt x="0" y="26782"/>
                  <a:pt x="25827" y="0"/>
                  <a:pt x="58608" y="0"/>
                </a:cubicBezTo>
                <a:close/>
              </a:path>
            </a:pathLst>
          </a:custGeom>
          <a:solidFill>
            <a:schemeClr val="bg1"/>
          </a:solidFill>
          <a:ln>
            <a:noFill/>
          </a:ln>
        </p:spPr>
      </p:sp>
      <p:sp>
        <p:nvSpPr>
          <p:cNvPr id="3" name="文本框 2"/>
          <p:cNvSpPr txBox="1"/>
          <p:nvPr/>
        </p:nvSpPr>
        <p:spPr>
          <a:xfrm>
            <a:off x="1921510" y="313690"/>
            <a:ext cx="6096000" cy="707886"/>
          </a:xfrm>
          <a:prstGeom prst="rect">
            <a:avLst/>
          </a:prstGeom>
          <a:noFill/>
        </p:spPr>
        <p:txBody>
          <a:bodyPr wrap="square" rtlCol="0" anchor="t">
            <a:spAutoFit/>
          </a:bodyPr>
          <a:lstStyle/>
          <a:p>
            <a:pPr algn="l"/>
            <a:r>
              <a:rPr lang="en-US" sz="3200" b="1" dirty="0">
                <a:effectLst>
                  <a:outerShdw blurRad="38100" dist="38100" dir="2700000" algn="tl">
                    <a:srgbClr val="000000">
                      <a:alpha val="43137"/>
                    </a:srgbClr>
                  </a:outerShdw>
                </a:effectLst>
                <a:ea typeface="微软雅黑" panose="020B0503020204020204" pitchFamily="34" charset="-122"/>
                <a:cs typeface="Arial" panose="020B0604020202020204" pitchFamily="34" charset="0"/>
                <a:sym typeface="+mn-ea"/>
              </a:rPr>
              <a:t>IV. </a:t>
            </a:r>
            <a:r>
              <a:rPr lang="en-US" sz="4000" b="1" dirty="0">
                <a:solidFill>
                  <a:srgbClr val="FF0000"/>
                </a:solidFill>
                <a:effectLst>
                  <a:outerShdw blurRad="38100" dist="38100" dir="2700000" algn="tl">
                    <a:srgbClr val="000000">
                      <a:alpha val="43137"/>
                    </a:srgbClr>
                  </a:outerShdw>
                </a:effectLst>
                <a:ea typeface="微软雅黑" panose="020B0503020204020204" pitchFamily="34" charset="-122"/>
                <a:cs typeface="Arial" panose="020B0604020202020204" pitchFamily="34" charset="0"/>
                <a:sym typeface="+mn-ea"/>
              </a:rPr>
              <a:t>High</a:t>
            </a:r>
            <a:r>
              <a:rPr lang="en-US" b="1" dirty="0">
                <a:effectLst>
                  <a:outerShdw blurRad="38100" dist="38100" dir="2700000" algn="tl">
                    <a:srgbClr val="000000">
                      <a:alpha val="43137"/>
                    </a:srgbClr>
                  </a:outerShdw>
                </a:effectLst>
                <a:ea typeface="微软雅黑" panose="020B0503020204020204" pitchFamily="34" charset="-122"/>
                <a:cs typeface="Arial" panose="020B0604020202020204" pitchFamily="34" charset="0"/>
                <a:sym typeface="+mn-ea"/>
              </a:rPr>
              <a:t> </a:t>
            </a:r>
            <a:r>
              <a:rPr lang="en-US" sz="3200" b="1" dirty="0">
                <a:effectLst>
                  <a:outerShdw blurRad="38100" dist="38100" dir="2700000" algn="tl">
                    <a:srgbClr val="000000">
                      <a:alpha val="43137"/>
                    </a:srgbClr>
                  </a:outerShdw>
                </a:effectLst>
                <a:ea typeface="微软雅黑" panose="020B0503020204020204" pitchFamily="34" charset="-122"/>
                <a:cs typeface="Arial" panose="020B0604020202020204" pitchFamily="34" charset="0"/>
                <a:sym typeface="+mn-ea"/>
              </a:rPr>
              <a:t>Quality</a:t>
            </a:r>
          </a:p>
        </p:txBody>
      </p:sp>
      <p:sp>
        <p:nvSpPr>
          <p:cNvPr id="17" name="文本框 16"/>
          <p:cNvSpPr txBox="1"/>
          <p:nvPr>
            <p:custDataLst>
              <p:tags r:id="rId1"/>
            </p:custDataLst>
          </p:nvPr>
        </p:nvSpPr>
        <p:spPr>
          <a:xfrm>
            <a:off x="337185" y="1268730"/>
            <a:ext cx="9433604" cy="461665"/>
          </a:xfrm>
          <a:prstGeom prst="rect">
            <a:avLst/>
          </a:prstGeom>
          <a:noFill/>
        </p:spPr>
        <p:txBody>
          <a:bodyPr wrap="square" rtlCol="0">
            <a:spAutoFit/>
          </a:bodyPr>
          <a:lstStyle/>
          <a:p>
            <a:r>
              <a:rPr lang="en-US" sz="2400" b="1" dirty="0">
                <a:solidFill>
                  <a:srgbClr val="C00000"/>
                </a:solidFill>
                <a:ea typeface="微软雅黑" panose="020B0503020204020204" pitchFamily="34" charset="-122"/>
                <a:cs typeface="Arial" panose="020B0604020202020204" pitchFamily="34" charset="0"/>
                <a:sym typeface="+mn-ea"/>
              </a:rPr>
              <a:t>1</a:t>
            </a:r>
            <a:r>
              <a:rPr lang="en-US" sz="2400" b="1" dirty="0" smtClean="0">
                <a:solidFill>
                  <a:srgbClr val="C00000"/>
                </a:solidFill>
                <a:ea typeface="微软雅黑" panose="020B0503020204020204" pitchFamily="34" charset="-122"/>
                <a:cs typeface="Arial" panose="020B0604020202020204" pitchFamily="34" charset="0"/>
                <a:sym typeface="+mn-ea"/>
              </a:rPr>
              <a:t>. Quality </a:t>
            </a:r>
            <a:r>
              <a:rPr lang="en-US" sz="2400" b="1" dirty="0">
                <a:solidFill>
                  <a:srgbClr val="C00000"/>
                </a:solidFill>
                <a:ea typeface="微软雅黑" panose="020B0503020204020204" pitchFamily="34" charset="-122"/>
                <a:cs typeface="Arial" panose="020B0604020202020204" pitchFamily="34" charset="0"/>
                <a:sym typeface="+mn-ea"/>
              </a:rPr>
              <a:t>management system </a:t>
            </a:r>
            <a:r>
              <a:rPr lang="en-US" b="1" dirty="0">
                <a:solidFill>
                  <a:srgbClr val="C00000"/>
                </a:solidFill>
                <a:ea typeface="微软雅黑" panose="020B0503020204020204" pitchFamily="34" charset="-122"/>
                <a:cs typeface="Arial" panose="020B0604020202020204" pitchFamily="34" charset="0"/>
                <a:sym typeface="+mn-ea"/>
              </a:rPr>
              <a:t>- throughout the entire product process</a:t>
            </a:r>
          </a:p>
        </p:txBody>
      </p:sp>
      <p:sp>
        <p:nvSpPr>
          <p:cNvPr id="4" name="文本框 3"/>
          <p:cNvSpPr txBox="1"/>
          <p:nvPr/>
        </p:nvSpPr>
        <p:spPr>
          <a:xfrm>
            <a:off x="440443" y="1730395"/>
            <a:ext cx="11772265" cy="1154675"/>
          </a:xfrm>
          <a:prstGeom prst="rect">
            <a:avLst/>
          </a:prstGeom>
          <a:noFill/>
        </p:spPr>
        <p:txBody>
          <a:bodyPr wrap="square" rtlCol="0" anchor="t">
            <a:spAutoFit/>
          </a:bodyPr>
          <a:lstStyle/>
          <a:p>
            <a:pPr fontAlgn="auto">
              <a:lnSpc>
                <a:spcPct val="150000"/>
              </a:lnSpc>
            </a:pPr>
            <a:r>
              <a:rPr lang="en-US" sz="1600" dirty="0">
                <a:solidFill>
                  <a:srgbClr val="000000"/>
                </a:solidFill>
                <a:ea typeface="微软雅黑" panose="020B0503020204020204" pitchFamily="34" charset="-122"/>
                <a:cs typeface="Arial" panose="020B0604020202020204" pitchFamily="34" charset="0"/>
                <a:sym typeface="+mn-ea"/>
              </a:rPr>
              <a:t>Based on the characteristics of the generator sets industry, we have established a total process quality control, integrating comprehensive quality management into the entire life cycle of generator set production and manufacturing, to improve product quality.</a:t>
            </a:r>
          </a:p>
        </p:txBody>
      </p:sp>
      <p:graphicFrame>
        <p:nvGraphicFramePr>
          <p:cNvPr id="10" name="图示 9"/>
          <p:cNvGraphicFramePr/>
          <p:nvPr/>
        </p:nvGraphicFramePr>
        <p:xfrm>
          <a:off x="398073" y="2856357"/>
          <a:ext cx="5774690" cy="35826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文本框 10"/>
          <p:cNvSpPr txBox="1"/>
          <p:nvPr/>
        </p:nvSpPr>
        <p:spPr>
          <a:xfrm>
            <a:off x="1489869" y="4147730"/>
            <a:ext cx="3600400" cy="113877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defPPr>
              <a:defRPr lang="zh-CN"/>
            </a:defPPr>
            <a:lvl1pPr>
              <a:defRPr b="1">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ctr">
              <a:defRPr/>
            </a:pPr>
            <a:r>
              <a:rPr lang="en-US" sz="2800" dirty="0">
                <a:solidFill>
                  <a:srgbClr val="FF0000"/>
                </a:solidFill>
                <a:latin typeface="Arial" panose="020B0604020202020204" pitchFamily="34" charset="0"/>
                <a:ea typeface="+mn-ea"/>
                <a:cs typeface="Arial" panose="020B0604020202020204" pitchFamily="34" charset="0"/>
              </a:rPr>
              <a:t>TQM</a:t>
            </a:r>
          </a:p>
          <a:p>
            <a:pPr algn="ctr">
              <a:defRPr/>
            </a:pPr>
            <a:r>
              <a:rPr lang="en-US" sz="2000" dirty="0">
                <a:solidFill>
                  <a:srgbClr val="002060"/>
                </a:solidFill>
                <a:latin typeface="Arial" panose="020B0604020202020204" pitchFamily="34" charset="0"/>
                <a:ea typeface="+mn-ea"/>
                <a:cs typeface="Arial" panose="020B0604020202020204" pitchFamily="34" charset="0"/>
              </a:rPr>
              <a:t>Comprehensive quality management</a:t>
            </a:r>
          </a:p>
        </p:txBody>
      </p:sp>
      <p:pic>
        <p:nvPicPr>
          <p:cNvPr id="5" name="图片 4"/>
          <p:cNvPicPr>
            <a:picLocks noChangeAspect="1"/>
          </p:cNvPicPr>
          <p:nvPr/>
        </p:nvPicPr>
        <p:blipFill>
          <a:blip r:embed="rId9"/>
          <a:stretch>
            <a:fillRect/>
          </a:stretch>
        </p:blipFill>
        <p:spPr>
          <a:xfrm>
            <a:off x="5594350" y="2493010"/>
            <a:ext cx="2447925" cy="2907030"/>
          </a:xfrm>
          <a:prstGeom prst="rect">
            <a:avLst/>
          </a:prstGeom>
        </p:spPr>
      </p:pic>
      <p:pic>
        <p:nvPicPr>
          <p:cNvPr id="6" name="图片 5"/>
          <p:cNvPicPr>
            <a:picLocks noChangeAspect="1"/>
          </p:cNvPicPr>
          <p:nvPr/>
        </p:nvPicPr>
        <p:blipFill>
          <a:blip r:embed="rId10"/>
          <a:stretch>
            <a:fillRect/>
          </a:stretch>
        </p:blipFill>
        <p:spPr>
          <a:xfrm>
            <a:off x="6386195" y="2637155"/>
            <a:ext cx="2319655" cy="2786380"/>
          </a:xfrm>
          <a:prstGeom prst="rect">
            <a:avLst/>
          </a:prstGeom>
        </p:spPr>
      </p:pic>
      <p:pic>
        <p:nvPicPr>
          <p:cNvPr id="8" name="图片 7"/>
          <p:cNvPicPr>
            <a:picLocks noChangeAspect="1"/>
          </p:cNvPicPr>
          <p:nvPr/>
        </p:nvPicPr>
        <p:blipFill>
          <a:blip r:embed="rId11"/>
          <a:stretch>
            <a:fillRect/>
          </a:stretch>
        </p:blipFill>
        <p:spPr>
          <a:xfrm>
            <a:off x="6890385" y="2997200"/>
            <a:ext cx="2108835" cy="2895600"/>
          </a:xfrm>
          <a:prstGeom prst="rect">
            <a:avLst/>
          </a:prstGeom>
        </p:spPr>
      </p:pic>
      <p:pic>
        <p:nvPicPr>
          <p:cNvPr id="13" name="图片 12"/>
          <p:cNvPicPr>
            <a:picLocks noChangeAspect="1"/>
          </p:cNvPicPr>
          <p:nvPr/>
        </p:nvPicPr>
        <p:blipFill>
          <a:blip r:embed="rId12"/>
          <a:stretch>
            <a:fillRect/>
          </a:stretch>
        </p:blipFill>
        <p:spPr>
          <a:xfrm>
            <a:off x="7865745" y="3242310"/>
            <a:ext cx="2300605" cy="3196590"/>
          </a:xfrm>
          <a:prstGeom prst="rect">
            <a:avLst/>
          </a:prstGeom>
        </p:spPr>
      </p:pic>
      <p:pic>
        <p:nvPicPr>
          <p:cNvPr id="12" name="图片 11"/>
          <p:cNvPicPr>
            <a:picLocks noChangeAspect="1"/>
          </p:cNvPicPr>
          <p:nvPr/>
        </p:nvPicPr>
        <p:blipFill>
          <a:blip r:embed="rId13"/>
          <a:stretch>
            <a:fillRect/>
          </a:stretch>
        </p:blipFill>
        <p:spPr>
          <a:xfrm>
            <a:off x="8792845" y="3495675"/>
            <a:ext cx="2219960" cy="29457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Tm="5949">
        <p14:prism dir="u"/>
      </p:transition>
    </mc:Choice>
    <mc:Fallback xmlns="">
      <p:transition spd="slow" advTm="59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anim calcmode="lin" valueType="num">
                                      <p:cBhvr>
                                        <p:cTn id="8" dur="300" fill="hold"/>
                                        <p:tgtEl>
                                          <p:spTgt spid="31"/>
                                        </p:tgtEl>
                                        <p:attrNameLst>
                                          <p:attrName>ppt_x</p:attrName>
                                        </p:attrNameLst>
                                      </p:cBhvr>
                                      <p:tavLst>
                                        <p:tav tm="0">
                                          <p:val>
                                            <p:strVal val="#ppt_x"/>
                                          </p:val>
                                        </p:tav>
                                        <p:tav tm="100000">
                                          <p:val>
                                            <p:strVal val="#ppt_x"/>
                                          </p:val>
                                        </p:tav>
                                      </p:tavLst>
                                    </p:anim>
                                    <p:anim calcmode="lin" valueType="num">
                                      <p:cBhvr>
                                        <p:cTn id="9" dur="3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300" fill="hold"/>
                                        <p:tgtEl>
                                          <p:spTgt spid="32"/>
                                        </p:tgtEl>
                                        <p:attrNameLst>
                                          <p:attrName>ppt_w</p:attrName>
                                        </p:attrNameLst>
                                      </p:cBhvr>
                                      <p:tavLst>
                                        <p:tav tm="0">
                                          <p:val>
                                            <p:fltVal val="0"/>
                                          </p:val>
                                        </p:tav>
                                        <p:tav tm="100000">
                                          <p:val>
                                            <p:strVal val="#ppt_w"/>
                                          </p:val>
                                        </p:tav>
                                      </p:tavLst>
                                    </p:anim>
                                    <p:anim calcmode="lin" valueType="num">
                                      <p:cBhvr>
                                        <p:cTn id="14" dur="300" fill="hold"/>
                                        <p:tgtEl>
                                          <p:spTgt spid="32"/>
                                        </p:tgtEl>
                                        <p:attrNameLst>
                                          <p:attrName>ppt_h</p:attrName>
                                        </p:attrNameLst>
                                      </p:cBhvr>
                                      <p:tavLst>
                                        <p:tav tm="0">
                                          <p:val>
                                            <p:fltVal val="0"/>
                                          </p:val>
                                        </p:tav>
                                        <p:tav tm="100000">
                                          <p:val>
                                            <p:strVal val="#ppt_h"/>
                                          </p:val>
                                        </p:tav>
                                      </p:tavLst>
                                    </p:anim>
                                    <p:anim calcmode="lin" valueType="num">
                                      <p:cBhvr>
                                        <p:cTn id="15" dur="300" fill="hold"/>
                                        <p:tgtEl>
                                          <p:spTgt spid="32"/>
                                        </p:tgtEl>
                                        <p:attrNameLst>
                                          <p:attrName>style.rotation</p:attrName>
                                        </p:attrNameLst>
                                      </p:cBhvr>
                                      <p:tavLst>
                                        <p:tav tm="0">
                                          <p:val>
                                            <p:fltVal val="90"/>
                                          </p:val>
                                        </p:tav>
                                        <p:tav tm="100000">
                                          <p:val>
                                            <p:fltVal val="0"/>
                                          </p:val>
                                        </p:tav>
                                      </p:tavLst>
                                    </p:anim>
                                    <p:animEffect transition="in" filter="fade">
                                      <p:cBhvr>
                                        <p:cTn id="16" dur="3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PPT设计宝典_4058"/>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cs typeface="Arial" panose="020B0604020202020204" pitchFamily="34" charset="0"/>
            </a:endParaRPr>
          </a:p>
        </p:txBody>
      </p:sp>
      <p:sp>
        <p:nvSpPr>
          <p:cNvPr id="32" name="PPT设计宝典_4058"/>
          <p:cNvSpPr>
            <a:spLocks noChangeAspect="1"/>
          </p:cNvSpPr>
          <p:nvPr/>
        </p:nvSpPr>
        <p:spPr bwMode="auto">
          <a:xfrm>
            <a:off x="832565" y="233916"/>
            <a:ext cx="484924" cy="455864"/>
          </a:xfrm>
          <a:custGeom>
            <a:avLst/>
            <a:gdLst>
              <a:gd name="connsiteX0" fmla="*/ 281174 w 591050"/>
              <a:gd name="connsiteY0" fmla="*/ 186505 h 555630"/>
              <a:gd name="connsiteX1" fmla="*/ 315832 w 591050"/>
              <a:gd name="connsiteY1" fmla="*/ 186505 h 555630"/>
              <a:gd name="connsiteX2" fmla="*/ 315832 w 591050"/>
              <a:gd name="connsiteY2" fmla="*/ 301575 h 555630"/>
              <a:gd name="connsiteX3" fmla="*/ 304939 w 591050"/>
              <a:gd name="connsiteY3" fmla="*/ 312487 h 555630"/>
              <a:gd name="connsiteX4" fmla="*/ 270281 w 591050"/>
              <a:gd name="connsiteY4" fmla="*/ 312487 h 555630"/>
              <a:gd name="connsiteX5" fmla="*/ 270281 w 591050"/>
              <a:gd name="connsiteY5" fmla="*/ 197417 h 555630"/>
              <a:gd name="connsiteX6" fmla="*/ 281174 w 591050"/>
              <a:gd name="connsiteY6" fmla="*/ 186505 h 555630"/>
              <a:gd name="connsiteX7" fmla="*/ 201736 w 591050"/>
              <a:gd name="connsiteY7" fmla="*/ 143821 h 555630"/>
              <a:gd name="connsiteX8" fmla="*/ 236515 w 591050"/>
              <a:gd name="connsiteY8" fmla="*/ 143821 h 555630"/>
              <a:gd name="connsiteX9" fmla="*/ 236515 w 591050"/>
              <a:gd name="connsiteY9" fmla="*/ 301574 h 555630"/>
              <a:gd name="connsiteX10" fmla="*/ 225584 w 591050"/>
              <a:gd name="connsiteY10" fmla="*/ 312488 h 555630"/>
              <a:gd name="connsiteX11" fmla="*/ 190805 w 591050"/>
              <a:gd name="connsiteY11" fmla="*/ 312488 h 555630"/>
              <a:gd name="connsiteX12" fmla="*/ 190805 w 591050"/>
              <a:gd name="connsiteY12" fmla="*/ 155727 h 555630"/>
              <a:gd name="connsiteX13" fmla="*/ 201736 w 591050"/>
              <a:gd name="connsiteY13" fmla="*/ 143821 h 555630"/>
              <a:gd name="connsiteX14" fmla="*/ 365625 w 591050"/>
              <a:gd name="connsiteY14" fmla="*/ 101136 h 555630"/>
              <a:gd name="connsiteX15" fmla="*/ 400404 w 591050"/>
              <a:gd name="connsiteY15" fmla="*/ 101136 h 555630"/>
              <a:gd name="connsiteX16" fmla="*/ 400404 w 591050"/>
              <a:gd name="connsiteY16" fmla="*/ 301572 h 555630"/>
              <a:gd name="connsiteX17" fmla="*/ 389473 w 591050"/>
              <a:gd name="connsiteY17" fmla="*/ 312487 h 555630"/>
              <a:gd name="connsiteX18" fmla="*/ 354694 w 591050"/>
              <a:gd name="connsiteY18" fmla="*/ 312487 h 555630"/>
              <a:gd name="connsiteX19" fmla="*/ 354694 w 591050"/>
              <a:gd name="connsiteY19" fmla="*/ 112051 h 555630"/>
              <a:gd name="connsiteX20" fmla="*/ 365625 w 591050"/>
              <a:gd name="connsiteY20" fmla="*/ 101136 h 555630"/>
              <a:gd name="connsiteX21" fmla="*/ 73509 w 591050"/>
              <a:gd name="connsiteY21" fmla="*/ 51580 h 555630"/>
              <a:gd name="connsiteX22" fmla="*/ 47681 w 591050"/>
              <a:gd name="connsiteY22" fmla="*/ 78362 h 555630"/>
              <a:gd name="connsiteX23" fmla="*/ 47681 w 591050"/>
              <a:gd name="connsiteY23" fmla="*/ 352131 h 555630"/>
              <a:gd name="connsiteX24" fmla="*/ 516548 w 591050"/>
              <a:gd name="connsiteY24" fmla="*/ 352131 h 555630"/>
              <a:gd name="connsiteX25" fmla="*/ 543369 w 591050"/>
              <a:gd name="connsiteY25" fmla="*/ 325349 h 555630"/>
              <a:gd name="connsiteX26" fmla="*/ 543369 w 591050"/>
              <a:gd name="connsiteY26" fmla="*/ 51580 h 555630"/>
              <a:gd name="connsiteX27" fmla="*/ 58608 w 591050"/>
              <a:gd name="connsiteY27" fmla="*/ 0 h 555630"/>
              <a:gd name="connsiteX28" fmla="*/ 591050 w 591050"/>
              <a:gd name="connsiteY28" fmla="*/ 0 h 555630"/>
              <a:gd name="connsiteX29" fmla="*/ 591050 w 591050"/>
              <a:gd name="connsiteY29" fmla="*/ 342212 h 555630"/>
              <a:gd name="connsiteX30" fmla="*/ 532442 w 591050"/>
              <a:gd name="connsiteY30" fmla="*/ 400735 h 555630"/>
              <a:gd name="connsiteX31" fmla="*/ 390391 w 591050"/>
              <a:gd name="connsiteY31" fmla="*/ 400735 h 555630"/>
              <a:gd name="connsiteX32" fmla="*/ 447013 w 591050"/>
              <a:gd name="connsiteY32" fmla="*/ 493976 h 555630"/>
              <a:gd name="connsiteX33" fmla="*/ 433106 w 591050"/>
              <a:gd name="connsiteY33" fmla="*/ 549523 h 555630"/>
              <a:gd name="connsiteX34" fmla="*/ 376484 w 591050"/>
              <a:gd name="connsiteY34" fmla="*/ 535636 h 555630"/>
              <a:gd name="connsiteX35" fmla="*/ 299002 w 591050"/>
              <a:gd name="connsiteY35" fmla="*/ 408671 h 555630"/>
              <a:gd name="connsiteX36" fmla="*/ 295028 w 591050"/>
              <a:gd name="connsiteY36" fmla="*/ 400735 h 555630"/>
              <a:gd name="connsiteX37" fmla="*/ 275161 w 591050"/>
              <a:gd name="connsiteY37" fmla="*/ 400735 h 555630"/>
              <a:gd name="connsiteX38" fmla="*/ 271188 w 591050"/>
              <a:gd name="connsiteY38" fmla="*/ 408671 h 555630"/>
              <a:gd name="connsiteX39" fmla="*/ 194699 w 591050"/>
              <a:gd name="connsiteY39" fmla="*/ 535636 h 555630"/>
              <a:gd name="connsiteX40" fmla="*/ 138077 w 591050"/>
              <a:gd name="connsiteY40" fmla="*/ 549523 h 555630"/>
              <a:gd name="connsiteX41" fmla="*/ 124170 w 591050"/>
              <a:gd name="connsiteY41" fmla="*/ 493976 h 555630"/>
              <a:gd name="connsiteX42" fmla="*/ 180792 w 591050"/>
              <a:gd name="connsiteY42" fmla="*/ 400735 h 555630"/>
              <a:gd name="connsiteX43" fmla="*/ 0 w 591050"/>
              <a:gd name="connsiteY43" fmla="*/ 400735 h 555630"/>
              <a:gd name="connsiteX44" fmla="*/ 0 w 591050"/>
              <a:gd name="connsiteY44" fmla="*/ 58523 h 555630"/>
              <a:gd name="connsiteX45" fmla="*/ 58608 w 591050"/>
              <a:gd name="connsiteY45" fmla="*/ 0 h 55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1050" h="555630">
                <a:moveTo>
                  <a:pt x="281174" y="186505"/>
                </a:moveTo>
                <a:lnTo>
                  <a:pt x="315832" y="186505"/>
                </a:lnTo>
                <a:lnTo>
                  <a:pt x="315832" y="301575"/>
                </a:lnTo>
                <a:cubicBezTo>
                  <a:pt x="315832" y="307527"/>
                  <a:pt x="310881" y="312487"/>
                  <a:pt x="304939" y="312487"/>
                </a:cubicBezTo>
                <a:lnTo>
                  <a:pt x="270281" y="312487"/>
                </a:lnTo>
                <a:lnTo>
                  <a:pt x="270281" y="197417"/>
                </a:lnTo>
                <a:cubicBezTo>
                  <a:pt x="270281" y="191465"/>
                  <a:pt x="275232" y="186505"/>
                  <a:pt x="281174" y="186505"/>
                </a:cubicBezTo>
                <a:close/>
                <a:moveTo>
                  <a:pt x="201736" y="143821"/>
                </a:moveTo>
                <a:lnTo>
                  <a:pt x="236515" y="143821"/>
                </a:lnTo>
                <a:lnTo>
                  <a:pt x="236515" y="301574"/>
                </a:lnTo>
                <a:cubicBezTo>
                  <a:pt x="236515" y="307527"/>
                  <a:pt x="231546" y="312488"/>
                  <a:pt x="225584" y="312488"/>
                </a:cubicBezTo>
                <a:lnTo>
                  <a:pt x="190805" y="312488"/>
                </a:lnTo>
                <a:lnTo>
                  <a:pt x="190805" y="155727"/>
                </a:lnTo>
                <a:cubicBezTo>
                  <a:pt x="190805" y="148782"/>
                  <a:pt x="195773" y="143821"/>
                  <a:pt x="201736" y="143821"/>
                </a:cubicBezTo>
                <a:close/>
                <a:moveTo>
                  <a:pt x="365625" y="101136"/>
                </a:moveTo>
                <a:lnTo>
                  <a:pt x="400404" y="101136"/>
                </a:lnTo>
                <a:lnTo>
                  <a:pt x="400404" y="301572"/>
                </a:lnTo>
                <a:cubicBezTo>
                  <a:pt x="400404" y="307526"/>
                  <a:pt x="395436" y="312487"/>
                  <a:pt x="389473" y="312487"/>
                </a:cubicBezTo>
                <a:lnTo>
                  <a:pt x="354694" y="312487"/>
                </a:lnTo>
                <a:lnTo>
                  <a:pt x="354694" y="112051"/>
                </a:lnTo>
                <a:cubicBezTo>
                  <a:pt x="354694" y="106097"/>
                  <a:pt x="359663" y="101136"/>
                  <a:pt x="365625" y="101136"/>
                </a:cubicBezTo>
                <a:close/>
                <a:moveTo>
                  <a:pt x="73509" y="51580"/>
                </a:moveTo>
                <a:cubicBezTo>
                  <a:pt x="59602" y="51580"/>
                  <a:pt x="47681" y="63483"/>
                  <a:pt x="47681" y="78362"/>
                </a:cubicBezTo>
                <a:lnTo>
                  <a:pt x="47681" y="352131"/>
                </a:lnTo>
                <a:lnTo>
                  <a:pt x="516548" y="352131"/>
                </a:lnTo>
                <a:cubicBezTo>
                  <a:pt x="531448" y="352131"/>
                  <a:pt x="543369" y="340228"/>
                  <a:pt x="543369" y="325349"/>
                </a:cubicBezTo>
                <a:lnTo>
                  <a:pt x="543369" y="51580"/>
                </a:lnTo>
                <a:close/>
                <a:moveTo>
                  <a:pt x="58608" y="0"/>
                </a:moveTo>
                <a:lnTo>
                  <a:pt x="591050" y="0"/>
                </a:lnTo>
                <a:lnTo>
                  <a:pt x="591050" y="342212"/>
                </a:lnTo>
                <a:cubicBezTo>
                  <a:pt x="591050" y="374945"/>
                  <a:pt x="564229" y="400735"/>
                  <a:pt x="532442" y="400735"/>
                </a:cubicBezTo>
                <a:lnTo>
                  <a:pt x="390391" y="400735"/>
                </a:lnTo>
                <a:lnTo>
                  <a:pt x="447013" y="493976"/>
                </a:lnTo>
                <a:cubicBezTo>
                  <a:pt x="457940" y="512822"/>
                  <a:pt x="451979" y="538612"/>
                  <a:pt x="433106" y="549523"/>
                </a:cubicBezTo>
                <a:cubicBezTo>
                  <a:pt x="413238" y="561426"/>
                  <a:pt x="388404" y="555474"/>
                  <a:pt x="376484" y="535636"/>
                </a:cubicBezTo>
                <a:lnTo>
                  <a:pt x="299002" y="408671"/>
                </a:lnTo>
                <a:cubicBezTo>
                  <a:pt x="298008" y="405695"/>
                  <a:pt x="296022" y="403711"/>
                  <a:pt x="295028" y="400735"/>
                </a:cubicBezTo>
                <a:lnTo>
                  <a:pt x="275161" y="400735"/>
                </a:lnTo>
                <a:cubicBezTo>
                  <a:pt x="274168" y="403711"/>
                  <a:pt x="273174" y="405695"/>
                  <a:pt x="271188" y="408671"/>
                </a:cubicBezTo>
                <a:lnTo>
                  <a:pt x="194699" y="535636"/>
                </a:lnTo>
                <a:cubicBezTo>
                  <a:pt x="182778" y="555474"/>
                  <a:pt x="156951" y="561426"/>
                  <a:pt x="138077" y="549523"/>
                </a:cubicBezTo>
                <a:cubicBezTo>
                  <a:pt x="118210" y="538612"/>
                  <a:pt x="112250" y="512822"/>
                  <a:pt x="124170" y="493976"/>
                </a:cubicBezTo>
                <a:lnTo>
                  <a:pt x="180792" y="400735"/>
                </a:lnTo>
                <a:lnTo>
                  <a:pt x="0" y="400735"/>
                </a:lnTo>
                <a:lnTo>
                  <a:pt x="0" y="58523"/>
                </a:lnTo>
                <a:cubicBezTo>
                  <a:pt x="0" y="26782"/>
                  <a:pt x="25827" y="0"/>
                  <a:pt x="58608" y="0"/>
                </a:cubicBezTo>
                <a:close/>
              </a:path>
            </a:pathLst>
          </a:custGeom>
          <a:solidFill>
            <a:schemeClr val="bg1"/>
          </a:solidFill>
          <a:ln>
            <a:noFill/>
          </a:ln>
        </p:spPr>
      </p:sp>
      <p:sp>
        <p:nvSpPr>
          <p:cNvPr id="2" name="文本框 1"/>
          <p:cNvSpPr txBox="1"/>
          <p:nvPr>
            <p:custDataLst>
              <p:tags r:id="rId1"/>
            </p:custDataLst>
          </p:nvPr>
        </p:nvSpPr>
        <p:spPr>
          <a:xfrm>
            <a:off x="1778000" y="547370"/>
            <a:ext cx="8880475" cy="738664"/>
          </a:xfrm>
          <a:prstGeom prst="rect">
            <a:avLst/>
          </a:prstGeom>
          <a:noFill/>
        </p:spPr>
        <p:txBody>
          <a:bodyPr wrap="square" rtlCol="0">
            <a:spAutoFit/>
          </a:bodyPr>
          <a:lstStyle/>
          <a:p>
            <a:pPr indent="0" algn="l">
              <a:buFont typeface="Wingdings" panose="05000000000000000000" pitchFamily="2" charset="2"/>
              <a:buNone/>
            </a:pPr>
            <a:r>
              <a:rPr lang="en-US" sz="2400" b="1" dirty="0">
                <a:solidFill>
                  <a:srgbClr val="C00000"/>
                </a:solidFill>
                <a:ea typeface="微软雅黑" panose="020B0503020204020204" pitchFamily="34" charset="-122"/>
                <a:cs typeface="Arial" panose="020B0604020202020204" pitchFamily="34" charset="0"/>
                <a:sym typeface="+mn-ea"/>
              </a:rPr>
              <a:t>2.Strict supplier management system </a:t>
            </a:r>
            <a:r>
              <a:rPr lang="en-US" b="1" dirty="0">
                <a:solidFill>
                  <a:srgbClr val="C00000"/>
                </a:solidFill>
                <a:ea typeface="微软雅黑" panose="020B0503020204020204" pitchFamily="34" charset="-122"/>
                <a:cs typeface="Arial" panose="020B0604020202020204" pitchFamily="34" charset="0"/>
                <a:sym typeface="+mn-ea"/>
              </a:rPr>
              <a:t>- ensuring the quality of parts and products</a:t>
            </a:r>
          </a:p>
        </p:txBody>
      </p:sp>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1465" y="1555709"/>
            <a:ext cx="11612880" cy="3746581"/>
          </a:xfrm>
          <a:prstGeom prst="rect">
            <a:avLst/>
          </a:prstGeom>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25700" y="5425440"/>
            <a:ext cx="1718945" cy="617220"/>
          </a:xfrm>
          <a:prstGeom prst="rect">
            <a:avLst/>
          </a:prstGeom>
        </p:spPr>
      </p:pic>
      <p:pic>
        <p:nvPicPr>
          <p:cNvPr id="18" name="图片 17"/>
          <p:cNvPicPr>
            <a:picLocks noChangeAspect="1"/>
          </p:cNvPicPr>
          <p:nvPr/>
        </p:nvPicPr>
        <p:blipFill rotWithShape="1">
          <a:blip r:embed="rId7">
            <a:extLst>
              <a:ext uri="{28A0092B-C50C-407E-A947-70E740481C1C}">
                <a14:useLocalDpi xmlns:a14="http://schemas.microsoft.com/office/drawing/2010/main" val="0"/>
              </a:ext>
            </a:extLst>
          </a:blip>
          <a:srcRect l="5202" t="12723" r="21964" b="15522"/>
          <a:stretch>
            <a:fillRect/>
          </a:stretch>
        </p:blipFill>
        <p:spPr>
          <a:xfrm>
            <a:off x="5639435" y="5413375"/>
            <a:ext cx="1429787" cy="576000"/>
          </a:xfrm>
          <a:prstGeom prst="rect">
            <a:avLst/>
          </a:prstGeom>
        </p:spPr>
      </p:pic>
      <p:pic>
        <p:nvPicPr>
          <p:cNvPr id="19" name="图片 18"/>
          <p:cNvPicPr>
            <a:picLocks noChangeAspect="1"/>
          </p:cNvPicPr>
          <p:nvPr/>
        </p:nvPicPr>
        <p:blipFill rotWithShape="1">
          <a:blip r:embed="rId8">
            <a:extLst>
              <a:ext uri="{28A0092B-C50C-407E-A947-70E740481C1C}">
                <a14:useLocalDpi xmlns:a14="http://schemas.microsoft.com/office/drawing/2010/main" val="0"/>
              </a:ext>
            </a:extLst>
          </a:blip>
          <a:srcRect l="10697" t="19276" r="5261" b="27120"/>
          <a:stretch>
            <a:fillRect/>
          </a:stretch>
        </p:blipFill>
        <p:spPr>
          <a:xfrm>
            <a:off x="7160895" y="5407025"/>
            <a:ext cx="1501178" cy="576000"/>
          </a:xfrm>
          <a:prstGeom prst="rect">
            <a:avLst/>
          </a:prstGeom>
          <a:ln>
            <a:headEnd type="oval" w="med" len="med"/>
            <a:tailEnd type="oval" w="med" len="med"/>
          </a:ln>
        </p:spPr>
      </p:pic>
      <p:pic>
        <p:nvPicPr>
          <p:cNvPr id="20" name="图片 19"/>
          <p:cNvPicPr>
            <a:picLocks noChangeAspect="1"/>
          </p:cNvPicPr>
          <p:nvPr/>
        </p:nvPicPr>
        <p:blipFill rotWithShape="1">
          <a:blip r:embed="rId9">
            <a:extLst>
              <a:ext uri="{28A0092B-C50C-407E-A947-70E740481C1C}">
                <a14:useLocalDpi xmlns:a14="http://schemas.microsoft.com/office/drawing/2010/main" val="0"/>
              </a:ext>
            </a:extLst>
          </a:blip>
          <a:srcRect l="8336" t="12977" r="5951" b="8770"/>
          <a:stretch>
            <a:fillRect/>
          </a:stretch>
        </p:blipFill>
        <p:spPr>
          <a:xfrm>
            <a:off x="8696960" y="5409565"/>
            <a:ext cx="1120238" cy="576000"/>
          </a:xfrm>
          <a:prstGeom prst="rect">
            <a:avLst/>
          </a:prstGeom>
          <a:ln>
            <a:headEnd type="oval" w="med" len="med"/>
            <a:tailEnd type="oval" w="med" len="med"/>
          </a:ln>
        </p:spPr>
      </p:pic>
      <p:sp>
        <p:nvSpPr>
          <p:cNvPr id="21" name="文本框 20"/>
          <p:cNvSpPr txBox="1"/>
          <p:nvPr>
            <p:custDataLst>
              <p:tags r:id="rId2"/>
            </p:custDataLst>
          </p:nvPr>
        </p:nvSpPr>
        <p:spPr>
          <a:xfrm>
            <a:off x="-10160" y="6071929"/>
            <a:ext cx="12192000" cy="398780"/>
          </a:xfrm>
          <a:prstGeom prst="rect">
            <a:avLst/>
          </a:prstGeom>
          <a:noFill/>
        </p:spPr>
        <p:txBody>
          <a:bodyPr wrap="square" rtlCol="0">
            <a:spAutoFit/>
          </a:bodyPr>
          <a:lstStyle/>
          <a:p>
            <a:pPr algn="ctr"/>
            <a:r>
              <a:rPr lang="en-US" sz="2000" b="1" dirty="0">
                <a:solidFill>
                  <a:srgbClr val="C00000"/>
                </a:solidFill>
                <a:ea typeface="微软雅黑" panose="020B0503020204020204" pitchFamily="34" charset="-122"/>
                <a:cs typeface="Arial" panose="020B0604020202020204" pitchFamily="34" charset="0"/>
              </a:rPr>
              <a:t>High-quality Component Suppliers</a:t>
            </a:r>
          </a:p>
        </p:txBody>
      </p:sp>
      <p:pic>
        <p:nvPicPr>
          <p:cNvPr id="22" name="图片 21"/>
          <p:cNvPicPr>
            <a:picLocks noChangeAspect="1"/>
          </p:cNvPicPr>
          <p:nvPr/>
        </p:nvPicPr>
        <p:blipFill>
          <a:blip r:embed="rId10"/>
          <a:stretch>
            <a:fillRect/>
          </a:stretch>
        </p:blipFill>
        <p:spPr>
          <a:xfrm>
            <a:off x="553720" y="5413375"/>
            <a:ext cx="1744980" cy="650240"/>
          </a:xfrm>
          <a:prstGeom prst="rect">
            <a:avLst/>
          </a:prstGeom>
        </p:spPr>
      </p:pic>
      <p:pic>
        <p:nvPicPr>
          <p:cNvPr id="23" name="图片 22"/>
          <p:cNvPicPr>
            <a:picLocks noChangeAspect="1"/>
          </p:cNvPicPr>
          <p:nvPr/>
        </p:nvPicPr>
        <p:blipFill>
          <a:blip r:embed="rId11"/>
          <a:stretch>
            <a:fillRect/>
          </a:stretch>
        </p:blipFill>
        <p:spPr>
          <a:xfrm>
            <a:off x="4225925" y="5413375"/>
            <a:ext cx="1430020" cy="635000"/>
          </a:xfrm>
          <a:prstGeom prst="rect">
            <a:avLst/>
          </a:prstGeom>
        </p:spPr>
      </p:pic>
      <p:pic>
        <p:nvPicPr>
          <p:cNvPr id="24" name="图片 23"/>
          <p:cNvPicPr>
            <a:picLocks noChangeAspect="1"/>
          </p:cNvPicPr>
          <p:nvPr/>
        </p:nvPicPr>
        <p:blipFill>
          <a:blip r:embed="rId12"/>
          <a:stretch>
            <a:fillRect/>
          </a:stretch>
        </p:blipFill>
        <p:spPr>
          <a:xfrm>
            <a:off x="9914890" y="5390515"/>
            <a:ext cx="1772920" cy="579120"/>
          </a:xfrm>
          <a:prstGeom prst="rect">
            <a:avLst/>
          </a:prstGeom>
        </p:spPr>
      </p:pic>
      <p:sp>
        <p:nvSpPr>
          <p:cNvPr id="3" name="TextBox 2"/>
          <p:cNvSpPr txBox="1"/>
          <p:nvPr/>
        </p:nvSpPr>
        <p:spPr>
          <a:xfrm>
            <a:off x="553720" y="1772816"/>
            <a:ext cx="3217448" cy="368935"/>
          </a:xfrm>
          <a:prstGeom prst="rect">
            <a:avLst/>
          </a:prstGeom>
          <a:noFill/>
        </p:spPr>
        <p:txBody>
          <a:bodyPr wrap="square" lIns="0" tIns="0" rIns="0" bIns="0" rtlCol="0">
            <a:spAutoFit/>
          </a:bodyPr>
          <a:lstStyle/>
          <a:p>
            <a:r>
              <a:rPr lang="en-US" sz="1200" b="1" dirty="0">
                <a:solidFill>
                  <a:schemeClr val="bg1"/>
                </a:solidFill>
                <a:cs typeface="Arial" panose="020B0604020202020204" pitchFamily="34" charset="0"/>
              </a:rPr>
              <a:t>Xinyatong Supplier Quality Management System Evaluation</a:t>
            </a:r>
          </a:p>
        </p:txBody>
      </p:sp>
      <p:sp>
        <p:nvSpPr>
          <p:cNvPr id="15" name="TextBox 14"/>
          <p:cNvSpPr txBox="1"/>
          <p:nvPr/>
        </p:nvSpPr>
        <p:spPr>
          <a:xfrm>
            <a:off x="4317543" y="1797770"/>
            <a:ext cx="822422" cy="307777"/>
          </a:xfrm>
          <a:prstGeom prst="rect">
            <a:avLst/>
          </a:prstGeom>
          <a:noFill/>
        </p:spPr>
        <p:txBody>
          <a:bodyPr wrap="square" lIns="0" tIns="0" rIns="0" bIns="0" rtlCol="0">
            <a:spAutoFit/>
          </a:bodyPr>
          <a:lstStyle/>
          <a:p>
            <a:r>
              <a:rPr lang="en-US" sz="1000" b="1" dirty="0">
                <a:cs typeface="Arial" panose="020B0604020202020204" pitchFamily="34" charset="0"/>
              </a:rPr>
              <a:t>System Planning</a:t>
            </a:r>
          </a:p>
        </p:txBody>
      </p:sp>
      <p:sp>
        <p:nvSpPr>
          <p:cNvPr id="17" name="TextBox 16"/>
          <p:cNvSpPr txBox="1"/>
          <p:nvPr/>
        </p:nvSpPr>
        <p:spPr>
          <a:xfrm>
            <a:off x="5477110" y="1790655"/>
            <a:ext cx="670571" cy="307777"/>
          </a:xfrm>
          <a:prstGeom prst="rect">
            <a:avLst/>
          </a:prstGeom>
          <a:noFill/>
        </p:spPr>
        <p:txBody>
          <a:bodyPr wrap="square" lIns="0" tIns="0" rIns="0" bIns="0" rtlCol="0">
            <a:spAutoFit/>
          </a:bodyPr>
          <a:lstStyle/>
          <a:p>
            <a:r>
              <a:rPr lang="en-US" sz="1000" b="1" dirty="0">
                <a:cs typeface="Arial" panose="020B0604020202020204" pitchFamily="34" charset="0"/>
              </a:rPr>
              <a:t>Document Control</a:t>
            </a:r>
          </a:p>
        </p:txBody>
      </p:sp>
      <p:sp>
        <p:nvSpPr>
          <p:cNvPr id="25" name="TextBox 24"/>
          <p:cNvSpPr txBox="1"/>
          <p:nvPr/>
        </p:nvSpPr>
        <p:spPr>
          <a:xfrm>
            <a:off x="6651569" y="1797770"/>
            <a:ext cx="516597" cy="307777"/>
          </a:xfrm>
          <a:prstGeom prst="rect">
            <a:avLst/>
          </a:prstGeom>
          <a:noFill/>
        </p:spPr>
        <p:txBody>
          <a:bodyPr wrap="square" lIns="0" tIns="0" rIns="0" bIns="0" rtlCol="0">
            <a:spAutoFit/>
          </a:bodyPr>
          <a:lstStyle/>
          <a:p>
            <a:r>
              <a:rPr lang="en-US" sz="1000" b="1" dirty="0">
                <a:cs typeface="Arial" panose="020B0604020202020204" pitchFamily="34" charset="0"/>
              </a:rPr>
              <a:t>Record Control</a:t>
            </a:r>
          </a:p>
        </p:txBody>
      </p:sp>
      <p:sp>
        <p:nvSpPr>
          <p:cNvPr id="26" name="TextBox 25"/>
          <p:cNvSpPr txBox="1"/>
          <p:nvPr/>
        </p:nvSpPr>
        <p:spPr>
          <a:xfrm>
            <a:off x="7754566" y="1796767"/>
            <a:ext cx="595056" cy="307777"/>
          </a:xfrm>
          <a:prstGeom prst="rect">
            <a:avLst/>
          </a:prstGeom>
          <a:noFill/>
        </p:spPr>
        <p:txBody>
          <a:bodyPr wrap="square" lIns="0" tIns="0" rIns="0" bIns="0" rtlCol="0">
            <a:spAutoFit/>
          </a:bodyPr>
          <a:lstStyle/>
          <a:p>
            <a:r>
              <a:rPr lang="en-US" sz="1000" b="1" dirty="0">
                <a:cs typeface="Arial" panose="020B0604020202020204" pitchFamily="34" charset="0"/>
              </a:rPr>
              <a:t>Business Plan</a:t>
            </a:r>
          </a:p>
        </p:txBody>
      </p:sp>
      <p:sp>
        <p:nvSpPr>
          <p:cNvPr id="27" name="TextBox 26"/>
          <p:cNvSpPr txBox="1"/>
          <p:nvPr/>
        </p:nvSpPr>
        <p:spPr>
          <a:xfrm>
            <a:off x="8834729" y="1806044"/>
            <a:ext cx="1437497" cy="292388"/>
          </a:xfrm>
          <a:prstGeom prst="rect">
            <a:avLst/>
          </a:prstGeom>
          <a:noFill/>
        </p:spPr>
        <p:txBody>
          <a:bodyPr wrap="square" lIns="0" tIns="0" rIns="0" bIns="0" rtlCol="0">
            <a:spAutoFit/>
          </a:bodyPr>
          <a:lstStyle/>
          <a:p>
            <a:r>
              <a:rPr lang="en-US" sz="950" b="1" dirty="0">
                <a:cs typeface="Arial" panose="020B0604020202020204" pitchFamily="34" charset="0"/>
              </a:rPr>
              <a:t>Organizational Structure and Responsibilities</a:t>
            </a:r>
          </a:p>
        </p:txBody>
      </p:sp>
      <p:sp>
        <p:nvSpPr>
          <p:cNvPr id="28" name="TextBox 27"/>
          <p:cNvSpPr txBox="1"/>
          <p:nvPr/>
        </p:nvSpPr>
        <p:spPr>
          <a:xfrm>
            <a:off x="10490869" y="1797770"/>
            <a:ext cx="792088" cy="307777"/>
          </a:xfrm>
          <a:prstGeom prst="rect">
            <a:avLst/>
          </a:prstGeom>
          <a:noFill/>
        </p:spPr>
        <p:txBody>
          <a:bodyPr wrap="square" lIns="0" tIns="0" rIns="0" bIns="0" rtlCol="0">
            <a:spAutoFit/>
          </a:bodyPr>
          <a:lstStyle/>
          <a:p>
            <a:r>
              <a:rPr lang="en-US" sz="1000" b="1" dirty="0">
                <a:cs typeface="Arial" panose="020B0604020202020204" pitchFamily="34" charset="0"/>
              </a:rPr>
              <a:t>Management Review</a:t>
            </a:r>
          </a:p>
        </p:txBody>
      </p:sp>
      <p:sp>
        <p:nvSpPr>
          <p:cNvPr id="29" name="TextBox 28"/>
          <p:cNvSpPr txBox="1"/>
          <p:nvPr/>
        </p:nvSpPr>
        <p:spPr>
          <a:xfrm>
            <a:off x="10183451" y="2742967"/>
            <a:ext cx="1165076" cy="307777"/>
          </a:xfrm>
          <a:prstGeom prst="rect">
            <a:avLst/>
          </a:prstGeom>
          <a:noFill/>
        </p:spPr>
        <p:txBody>
          <a:bodyPr wrap="square" lIns="0" tIns="0" rIns="0" bIns="0" rtlCol="0">
            <a:spAutoFit/>
          </a:bodyPr>
          <a:lstStyle/>
          <a:p>
            <a:r>
              <a:rPr lang="en-US" sz="1000" b="1" dirty="0">
                <a:cs typeface="Arial" panose="020B0604020202020204" pitchFamily="34" charset="0"/>
              </a:rPr>
              <a:t>Human Resource Management</a:t>
            </a:r>
          </a:p>
        </p:txBody>
      </p:sp>
      <p:sp>
        <p:nvSpPr>
          <p:cNvPr id="30" name="TextBox 29"/>
          <p:cNvSpPr txBox="1"/>
          <p:nvPr/>
        </p:nvSpPr>
        <p:spPr>
          <a:xfrm>
            <a:off x="9038915" y="2741380"/>
            <a:ext cx="875975" cy="307777"/>
          </a:xfrm>
          <a:prstGeom prst="rect">
            <a:avLst/>
          </a:prstGeom>
          <a:noFill/>
        </p:spPr>
        <p:txBody>
          <a:bodyPr wrap="square" lIns="0" tIns="0" rIns="0" bIns="0" rtlCol="0">
            <a:spAutoFit/>
          </a:bodyPr>
          <a:lstStyle/>
          <a:p>
            <a:r>
              <a:rPr lang="en-US" sz="1000" b="1" dirty="0">
                <a:cs typeface="Arial" panose="020B0604020202020204" pitchFamily="34" charset="0"/>
              </a:rPr>
              <a:t>Work Environment</a:t>
            </a:r>
          </a:p>
        </p:txBody>
      </p:sp>
      <p:sp>
        <p:nvSpPr>
          <p:cNvPr id="33" name="TextBox 32"/>
          <p:cNvSpPr txBox="1"/>
          <p:nvPr/>
        </p:nvSpPr>
        <p:spPr>
          <a:xfrm>
            <a:off x="7340373" y="2737261"/>
            <a:ext cx="1494356" cy="307777"/>
          </a:xfrm>
          <a:prstGeom prst="rect">
            <a:avLst/>
          </a:prstGeom>
          <a:noFill/>
        </p:spPr>
        <p:txBody>
          <a:bodyPr wrap="square" lIns="0" tIns="0" rIns="0" bIns="0" rtlCol="0">
            <a:spAutoFit/>
          </a:bodyPr>
          <a:lstStyle/>
          <a:p>
            <a:r>
              <a:rPr lang="en-US" sz="1000" b="1" dirty="0">
                <a:cs typeface="Arial" panose="020B0604020202020204" pitchFamily="34" charset="0"/>
              </a:rPr>
              <a:t>Facilities and Equipment Management</a:t>
            </a:r>
          </a:p>
        </p:txBody>
      </p:sp>
      <p:sp>
        <p:nvSpPr>
          <p:cNvPr id="34" name="TextBox 33"/>
          <p:cNvSpPr txBox="1"/>
          <p:nvPr/>
        </p:nvSpPr>
        <p:spPr>
          <a:xfrm>
            <a:off x="5270378" y="2757043"/>
            <a:ext cx="1964381" cy="292388"/>
          </a:xfrm>
          <a:prstGeom prst="rect">
            <a:avLst/>
          </a:prstGeom>
          <a:noFill/>
        </p:spPr>
        <p:txBody>
          <a:bodyPr wrap="square" lIns="0" tIns="0" rIns="0" bIns="0" rtlCol="0">
            <a:spAutoFit/>
          </a:bodyPr>
          <a:lstStyle/>
          <a:p>
            <a:r>
              <a:rPr lang="en-US" sz="950" b="1" dirty="0">
                <a:cs typeface="Arial" panose="020B0604020202020204" pitchFamily="34" charset="0"/>
              </a:rPr>
              <a:t>Tooling, </a:t>
            </a:r>
            <a:r>
              <a:rPr lang="en-US" sz="950" b="1" dirty="0" err="1">
                <a:cs typeface="Arial" panose="020B0604020202020204" pitchFamily="34" charset="0"/>
              </a:rPr>
              <a:t>Moulds</a:t>
            </a:r>
            <a:r>
              <a:rPr lang="en-US" sz="950" b="1" dirty="0">
                <a:cs typeface="Arial" panose="020B0604020202020204" pitchFamily="34" charset="0"/>
              </a:rPr>
              <a:t>, and Workstation Equipment Management</a:t>
            </a:r>
          </a:p>
        </p:txBody>
      </p:sp>
      <p:sp>
        <p:nvSpPr>
          <p:cNvPr id="35" name="TextBox 34"/>
          <p:cNvSpPr txBox="1"/>
          <p:nvPr/>
        </p:nvSpPr>
        <p:spPr>
          <a:xfrm>
            <a:off x="3740235" y="2757401"/>
            <a:ext cx="1062264" cy="307777"/>
          </a:xfrm>
          <a:prstGeom prst="rect">
            <a:avLst/>
          </a:prstGeom>
          <a:noFill/>
        </p:spPr>
        <p:txBody>
          <a:bodyPr wrap="square" lIns="0" tIns="0" rIns="0" bIns="0" rtlCol="0">
            <a:spAutoFit/>
          </a:bodyPr>
          <a:lstStyle/>
          <a:p>
            <a:r>
              <a:rPr lang="en-US" sz="1000" b="1" dirty="0">
                <a:cs typeface="Arial" panose="020B0604020202020204" pitchFamily="34" charset="0"/>
              </a:rPr>
              <a:t>Order and Contract Review</a:t>
            </a:r>
          </a:p>
        </p:txBody>
      </p:sp>
      <p:sp>
        <p:nvSpPr>
          <p:cNvPr id="36" name="TextBox 35"/>
          <p:cNvSpPr txBox="1"/>
          <p:nvPr/>
        </p:nvSpPr>
        <p:spPr>
          <a:xfrm>
            <a:off x="2063354" y="2773820"/>
            <a:ext cx="1222298" cy="307777"/>
          </a:xfrm>
          <a:prstGeom prst="rect">
            <a:avLst/>
          </a:prstGeom>
          <a:noFill/>
        </p:spPr>
        <p:txBody>
          <a:bodyPr wrap="square" lIns="0" tIns="0" rIns="0" bIns="0" rtlCol="0">
            <a:spAutoFit/>
          </a:bodyPr>
          <a:lstStyle/>
          <a:p>
            <a:r>
              <a:rPr lang="en-US" sz="1000" b="1" dirty="0">
                <a:cs typeface="Arial" panose="020B0604020202020204" pitchFamily="34" charset="0"/>
              </a:rPr>
              <a:t>Delivery and After-sales Service</a:t>
            </a:r>
          </a:p>
        </p:txBody>
      </p:sp>
      <p:sp>
        <p:nvSpPr>
          <p:cNvPr id="37" name="TextBox 36"/>
          <p:cNvSpPr txBox="1"/>
          <p:nvPr/>
        </p:nvSpPr>
        <p:spPr>
          <a:xfrm>
            <a:off x="832565" y="2757898"/>
            <a:ext cx="764020" cy="307777"/>
          </a:xfrm>
          <a:prstGeom prst="rect">
            <a:avLst/>
          </a:prstGeom>
          <a:noFill/>
        </p:spPr>
        <p:txBody>
          <a:bodyPr wrap="square" lIns="0" tIns="0" rIns="0" bIns="0" rtlCol="0">
            <a:spAutoFit/>
          </a:bodyPr>
          <a:lstStyle/>
          <a:p>
            <a:r>
              <a:rPr lang="en-US" sz="1000" b="1" dirty="0">
                <a:cs typeface="Arial" panose="020B0604020202020204" pitchFamily="34" charset="0"/>
              </a:rPr>
              <a:t>Customer Satisfaction</a:t>
            </a:r>
          </a:p>
        </p:txBody>
      </p:sp>
      <p:sp>
        <p:nvSpPr>
          <p:cNvPr id="38" name="TextBox 37"/>
          <p:cNvSpPr txBox="1"/>
          <p:nvPr/>
        </p:nvSpPr>
        <p:spPr>
          <a:xfrm>
            <a:off x="832565" y="3606943"/>
            <a:ext cx="1128899" cy="307777"/>
          </a:xfrm>
          <a:prstGeom prst="rect">
            <a:avLst/>
          </a:prstGeom>
          <a:noFill/>
        </p:spPr>
        <p:txBody>
          <a:bodyPr wrap="square" lIns="0" tIns="0" rIns="0" bIns="0" rtlCol="0">
            <a:spAutoFit/>
          </a:bodyPr>
          <a:lstStyle/>
          <a:p>
            <a:r>
              <a:rPr lang="en-US" sz="1000" b="1" dirty="0">
                <a:cs typeface="Arial" panose="020B0604020202020204" pitchFamily="34" charset="0"/>
              </a:rPr>
              <a:t>Product Design and Development</a:t>
            </a:r>
          </a:p>
        </p:txBody>
      </p:sp>
      <p:sp>
        <p:nvSpPr>
          <p:cNvPr id="39" name="TextBox 38"/>
          <p:cNvSpPr txBox="1"/>
          <p:nvPr/>
        </p:nvSpPr>
        <p:spPr>
          <a:xfrm>
            <a:off x="2358497" y="3616581"/>
            <a:ext cx="1107944" cy="307777"/>
          </a:xfrm>
          <a:prstGeom prst="rect">
            <a:avLst/>
          </a:prstGeom>
          <a:noFill/>
        </p:spPr>
        <p:txBody>
          <a:bodyPr wrap="square" lIns="0" tIns="0" rIns="0" bIns="0" rtlCol="0">
            <a:spAutoFit/>
          </a:bodyPr>
          <a:lstStyle/>
          <a:p>
            <a:r>
              <a:rPr lang="en-US" sz="1000" b="1" dirty="0">
                <a:cs typeface="Arial" panose="020B0604020202020204" pitchFamily="34" charset="0"/>
              </a:rPr>
              <a:t>Process Design and Development</a:t>
            </a:r>
          </a:p>
        </p:txBody>
      </p:sp>
      <p:sp>
        <p:nvSpPr>
          <p:cNvPr id="40" name="TextBox 39"/>
          <p:cNvSpPr txBox="1"/>
          <p:nvPr/>
        </p:nvSpPr>
        <p:spPr>
          <a:xfrm>
            <a:off x="3828992" y="3616580"/>
            <a:ext cx="798565" cy="307777"/>
          </a:xfrm>
          <a:prstGeom prst="rect">
            <a:avLst/>
          </a:prstGeom>
          <a:noFill/>
        </p:spPr>
        <p:txBody>
          <a:bodyPr wrap="square" lIns="0" tIns="0" rIns="0" bIns="0" rtlCol="0">
            <a:spAutoFit/>
          </a:bodyPr>
          <a:lstStyle/>
          <a:p>
            <a:r>
              <a:rPr lang="en-US" sz="1000" b="1" dirty="0">
                <a:cs typeface="Arial" panose="020B0604020202020204" pitchFamily="34" charset="0"/>
              </a:rPr>
              <a:t>Procurement Management</a:t>
            </a:r>
          </a:p>
        </p:txBody>
      </p:sp>
      <p:sp>
        <p:nvSpPr>
          <p:cNvPr id="41" name="TextBox 40"/>
          <p:cNvSpPr txBox="1"/>
          <p:nvPr/>
        </p:nvSpPr>
        <p:spPr>
          <a:xfrm>
            <a:off x="4940935" y="3604295"/>
            <a:ext cx="969850" cy="307777"/>
          </a:xfrm>
          <a:prstGeom prst="rect">
            <a:avLst/>
          </a:prstGeom>
          <a:noFill/>
        </p:spPr>
        <p:txBody>
          <a:bodyPr wrap="square" lIns="0" tIns="0" rIns="0" bIns="0" rtlCol="0">
            <a:spAutoFit/>
          </a:bodyPr>
          <a:lstStyle/>
          <a:p>
            <a:r>
              <a:rPr lang="en-US" sz="1000" b="1" dirty="0">
                <a:cs typeface="Arial" panose="020B0604020202020204" pitchFamily="34" charset="0"/>
              </a:rPr>
              <a:t>Production and Manufacturing</a:t>
            </a:r>
          </a:p>
        </p:txBody>
      </p:sp>
      <p:sp>
        <p:nvSpPr>
          <p:cNvPr id="42" name="TextBox 41"/>
          <p:cNvSpPr txBox="1"/>
          <p:nvPr/>
        </p:nvSpPr>
        <p:spPr>
          <a:xfrm>
            <a:off x="6147681" y="3619573"/>
            <a:ext cx="814592" cy="307777"/>
          </a:xfrm>
          <a:prstGeom prst="rect">
            <a:avLst/>
          </a:prstGeom>
          <a:noFill/>
        </p:spPr>
        <p:txBody>
          <a:bodyPr wrap="square" lIns="0" tIns="0" rIns="0" bIns="0" rtlCol="0">
            <a:spAutoFit/>
          </a:bodyPr>
          <a:lstStyle/>
          <a:p>
            <a:r>
              <a:rPr lang="en-US" sz="1000" b="1" dirty="0">
                <a:cs typeface="Arial" panose="020B0604020202020204" pitchFamily="34" charset="0"/>
              </a:rPr>
              <a:t>Inventory Management</a:t>
            </a:r>
          </a:p>
        </p:txBody>
      </p:sp>
      <p:sp>
        <p:nvSpPr>
          <p:cNvPr id="43" name="TextBox 42"/>
          <p:cNvSpPr txBox="1"/>
          <p:nvPr/>
        </p:nvSpPr>
        <p:spPr>
          <a:xfrm>
            <a:off x="7275645" y="3558863"/>
            <a:ext cx="1167090" cy="438582"/>
          </a:xfrm>
          <a:prstGeom prst="rect">
            <a:avLst/>
          </a:prstGeom>
          <a:noFill/>
        </p:spPr>
        <p:txBody>
          <a:bodyPr wrap="square" lIns="0" tIns="0" rIns="0" bIns="0" rtlCol="0">
            <a:spAutoFit/>
          </a:bodyPr>
          <a:lstStyle/>
          <a:p>
            <a:r>
              <a:rPr lang="en-US" sz="950" b="1" dirty="0">
                <a:cs typeface="Arial" panose="020B0604020202020204" pitchFamily="34" charset="0"/>
              </a:rPr>
              <a:t>Control of Nonconforming Products</a:t>
            </a:r>
          </a:p>
        </p:txBody>
      </p:sp>
      <p:sp>
        <p:nvSpPr>
          <p:cNvPr id="44" name="TextBox 43"/>
          <p:cNvSpPr txBox="1"/>
          <p:nvPr/>
        </p:nvSpPr>
        <p:spPr>
          <a:xfrm>
            <a:off x="8614555" y="3624274"/>
            <a:ext cx="1614151" cy="307777"/>
          </a:xfrm>
          <a:prstGeom prst="rect">
            <a:avLst/>
          </a:prstGeom>
          <a:noFill/>
        </p:spPr>
        <p:txBody>
          <a:bodyPr wrap="square" lIns="0" tIns="0" rIns="0" bIns="0" rtlCol="0">
            <a:spAutoFit/>
          </a:bodyPr>
          <a:lstStyle/>
          <a:p>
            <a:r>
              <a:rPr lang="en-US" sz="1000" b="1" dirty="0">
                <a:cs typeface="Arial" panose="020B0604020202020204" pitchFamily="34" charset="0"/>
              </a:rPr>
              <a:t>Monitoring and Measuring Equipment Management</a:t>
            </a:r>
          </a:p>
        </p:txBody>
      </p:sp>
      <p:sp>
        <p:nvSpPr>
          <p:cNvPr id="45" name="TextBox 44"/>
          <p:cNvSpPr txBox="1"/>
          <p:nvPr/>
        </p:nvSpPr>
        <p:spPr>
          <a:xfrm>
            <a:off x="10531010" y="3624266"/>
            <a:ext cx="883921" cy="307777"/>
          </a:xfrm>
          <a:prstGeom prst="rect">
            <a:avLst/>
          </a:prstGeom>
          <a:noFill/>
        </p:spPr>
        <p:txBody>
          <a:bodyPr wrap="square" lIns="0" tIns="0" rIns="0" bIns="0" rtlCol="0">
            <a:spAutoFit/>
          </a:bodyPr>
          <a:lstStyle/>
          <a:p>
            <a:r>
              <a:rPr lang="en-US" sz="1000" b="1" dirty="0">
                <a:cs typeface="Arial" panose="020B0604020202020204" pitchFamily="34" charset="0"/>
              </a:rPr>
              <a:t>Laboratory Management</a:t>
            </a:r>
          </a:p>
        </p:txBody>
      </p:sp>
      <p:sp>
        <p:nvSpPr>
          <p:cNvPr id="46" name="TextBox 45"/>
          <p:cNvSpPr txBox="1"/>
          <p:nvPr/>
        </p:nvSpPr>
        <p:spPr>
          <a:xfrm>
            <a:off x="9771237" y="4583250"/>
            <a:ext cx="507991" cy="307776"/>
          </a:xfrm>
          <a:prstGeom prst="rect">
            <a:avLst/>
          </a:prstGeom>
          <a:noFill/>
        </p:spPr>
        <p:txBody>
          <a:bodyPr wrap="square" lIns="0" tIns="0" rIns="0" bIns="0" rtlCol="0">
            <a:spAutoFit/>
          </a:bodyPr>
          <a:lstStyle/>
          <a:p>
            <a:r>
              <a:rPr lang="en-US" sz="1000" b="1" dirty="0">
                <a:cs typeface="Arial" panose="020B0604020202020204" pitchFamily="34" charset="0"/>
              </a:rPr>
              <a:t>Improvement</a:t>
            </a:r>
          </a:p>
        </p:txBody>
      </p:sp>
      <p:sp>
        <p:nvSpPr>
          <p:cNvPr id="47" name="TextBox 46"/>
          <p:cNvSpPr txBox="1"/>
          <p:nvPr/>
        </p:nvSpPr>
        <p:spPr>
          <a:xfrm>
            <a:off x="8662073" y="4637484"/>
            <a:ext cx="912898" cy="153888"/>
          </a:xfrm>
          <a:prstGeom prst="rect">
            <a:avLst/>
          </a:prstGeom>
          <a:noFill/>
        </p:spPr>
        <p:txBody>
          <a:bodyPr wrap="square" lIns="0" tIns="0" rIns="0" bIns="0" rtlCol="0">
            <a:spAutoFit/>
          </a:bodyPr>
          <a:lstStyle/>
          <a:p>
            <a:r>
              <a:rPr lang="en-US" sz="1000" b="1" dirty="0">
                <a:cs typeface="Arial" panose="020B0604020202020204" pitchFamily="34" charset="0"/>
              </a:rPr>
              <a:t>Data Analysis</a:t>
            </a:r>
          </a:p>
        </p:txBody>
      </p:sp>
      <p:sp>
        <p:nvSpPr>
          <p:cNvPr id="48" name="TextBox 47"/>
          <p:cNvSpPr txBox="1"/>
          <p:nvPr/>
        </p:nvSpPr>
        <p:spPr>
          <a:xfrm>
            <a:off x="7594597" y="4547793"/>
            <a:ext cx="848137" cy="307777"/>
          </a:xfrm>
          <a:prstGeom prst="rect">
            <a:avLst/>
          </a:prstGeom>
          <a:noFill/>
        </p:spPr>
        <p:txBody>
          <a:bodyPr wrap="square" lIns="0" tIns="0" rIns="0" bIns="0" rtlCol="0">
            <a:spAutoFit/>
          </a:bodyPr>
          <a:lstStyle/>
          <a:p>
            <a:r>
              <a:rPr lang="en-US" sz="1000" b="1" dirty="0">
                <a:cs typeface="Arial" panose="020B0604020202020204" pitchFamily="34" charset="0"/>
              </a:rPr>
              <a:t>Risk Management</a:t>
            </a:r>
          </a:p>
        </p:txBody>
      </p:sp>
      <p:sp>
        <p:nvSpPr>
          <p:cNvPr id="49" name="TextBox 48"/>
          <p:cNvSpPr txBox="1"/>
          <p:nvPr/>
        </p:nvSpPr>
        <p:spPr>
          <a:xfrm>
            <a:off x="6573786" y="4560540"/>
            <a:ext cx="731187" cy="307777"/>
          </a:xfrm>
          <a:prstGeom prst="rect">
            <a:avLst/>
          </a:prstGeom>
          <a:noFill/>
        </p:spPr>
        <p:txBody>
          <a:bodyPr wrap="square" lIns="0" tIns="0" rIns="0" bIns="0" rtlCol="0">
            <a:spAutoFit/>
          </a:bodyPr>
          <a:lstStyle/>
          <a:p>
            <a:r>
              <a:rPr lang="en-US" sz="1000" b="1" dirty="0">
                <a:cs typeface="Arial" panose="020B0604020202020204" pitchFamily="34" charset="0"/>
              </a:rPr>
              <a:t>Internal Audit</a:t>
            </a:r>
          </a:p>
        </p:txBody>
      </p:sp>
      <p:sp>
        <p:nvSpPr>
          <p:cNvPr id="50" name="TextBox 49"/>
          <p:cNvSpPr txBox="1"/>
          <p:nvPr/>
        </p:nvSpPr>
        <p:spPr>
          <a:xfrm>
            <a:off x="4802499" y="4575929"/>
            <a:ext cx="1509056" cy="292388"/>
          </a:xfrm>
          <a:prstGeom prst="rect">
            <a:avLst/>
          </a:prstGeom>
          <a:noFill/>
        </p:spPr>
        <p:txBody>
          <a:bodyPr wrap="square" lIns="0" tIns="0" rIns="0" bIns="0" rtlCol="0">
            <a:spAutoFit/>
          </a:bodyPr>
          <a:lstStyle/>
          <a:p>
            <a:r>
              <a:rPr lang="en-US" sz="950" b="1" dirty="0">
                <a:cs typeface="Arial" panose="020B0604020202020204" pitchFamily="34" charset="0"/>
              </a:rPr>
              <a:t>Monitoring and Measurement of Products</a:t>
            </a:r>
          </a:p>
        </p:txBody>
      </p:sp>
      <p:sp>
        <p:nvSpPr>
          <p:cNvPr id="51" name="TextBox 50"/>
          <p:cNvSpPr txBox="1"/>
          <p:nvPr/>
        </p:nvSpPr>
        <p:spPr>
          <a:xfrm>
            <a:off x="3458764" y="4517847"/>
            <a:ext cx="1269990" cy="438582"/>
          </a:xfrm>
          <a:prstGeom prst="rect">
            <a:avLst/>
          </a:prstGeom>
          <a:noFill/>
        </p:spPr>
        <p:txBody>
          <a:bodyPr wrap="square" lIns="0" tIns="0" rIns="0" bIns="0" rtlCol="0">
            <a:spAutoFit/>
          </a:bodyPr>
          <a:lstStyle/>
          <a:p>
            <a:r>
              <a:rPr lang="en-US" sz="950" b="1" dirty="0">
                <a:cs typeface="Arial" panose="020B0604020202020204" pitchFamily="34" charset="0"/>
              </a:rPr>
              <a:t>Control of Nonconforming Products</a:t>
            </a:r>
          </a:p>
        </p:txBody>
      </p:sp>
      <p:sp>
        <p:nvSpPr>
          <p:cNvPr id="52" name="TextBox 51"/>
          <p:cNvSpPr txBox="1"/>
          <p:nvPr/>
        </p:nvSpPr>
        <p:spPr>
          <a:xfrm>
            <a:off x="2363546" y="4569721"/>
            <a:ext cx="864162" cy="307777"/>
          </a:xfrm>
          <a:prstGeom prst="rect">
            <a:avLst/>
          </a:prstGeom>
          <a:noFill/>
        </p:spPr>
        <p:txBody>
          <a:bodyPr wrap="square" lIns="0" tIns="0" rIns="0" bIns="0" rtlCol="0">
            <a:spAutoFit/>
          </a:bodyPr>
          <a:lstStyle/>
          <a:p>
            <a:r>
              <a:rPr lang="en-US" sz="1000" b="1" dirty="0">
                <a:cs typeface="Arial" panose="020B0604020202020204" pitchFamily="34" charset="0"/>
              </a:rPr>
              <a:t>Trade Security</a:t>
            </a:r>
          </a:p>
        </p:txBody>
      </p:sp>
      <p:sp>
        <p:nvSpPr>
          <p:cNvPr id="53" name="TextBox 52"/>
          <p:cNvSpPr txBox="1"/>
          <p:nvPr/>
        </p:nvSpPr>
        <p:spPr>
          <a:xfrm>
            <a:off x="10600763" y="4624738"/>
            <a:ext cx="782940" cy="153888"/>
          </a:xfrm>
          <a:prstGeom prst="rect">
            <a:avLst/>
          </a:prstGeom>
          <a:noFill/>
        </p:spPr>
        <p:txBody>
          <a:bodyPr wrap="square" lIns="0" tIns="0" rIns="0" bIns="0" rtlCol="0">
            <a:spAutoFit/>
          </a:bodyPr>
          <a:lstStyle/>
          <a:p>
            <a:r>
              <a:rPr lang="en-US" sz="1000" b="1" dirty="0">
                <a:cs typeface="Arial" panose="020B0604020202020204" pitchFamily="34" charset="0"/>
              </a:rPr>
              <a:t>Quality Cost</a:t>
            </a:r>
          </a:p>
        </p:txBody>
      </p:sp>
    </p:spTree>
  </p:cSld>
  <p:clrMapOvr>
    <a:masterClrMapping/>
  </p:clrMapOvr>
  <mc:AlternateContent xmlns:mc="http://schemas.openxmlformats.org/markup-compatibility/2006" xmlns:p14="http://schemas.microsoft.com/office/powerpoint/2010/main">
    <mc:Choice Requires="p14">
      <p:transition spd="slow" advTm="5949">
        <p14:prism dir="u"/>
      </p:transition>
    </mc:Choice>
    <mc:Fallback xmlns="">
      <p:transition spd="slow" advTm="59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anim calcmode="lin" valueType="num">
                                      <p:cBhvr>
                                        <p:cTn id="8" dur="300" fill="hold"/>
                                        <p:tgtEl>
                                          <p:spTgt spid="31"/>
                                        </p:tgtEl>
                                        <p:attrNameLst>
                                          <p:attrName>ppt_x</p:attrName>
                                        </p:attrNameLst>
                                      </p:cBhvr>
                                      <p:tavLst>
                                        <p:tav tm="0">
                                          <p:val>
                                            <p:strVal val="#ppt_x"/>
                                          </p:val>
                                        </p:tav>
                                        <p:tav tm="100000">
                                          <p:val>
                                            <p:strVal val="#ppt_x"/>
                                          </p:val>
                                        </p:tav>
                                      </p:tavLst>
                                    </p:anim>
                                    <p:anim calcmode="lin" valueType="num">
                                      <p:cBhvr>
                                        <p:cTn id="9" dur="3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300" fill="hold"/>
                                        <p:tgtEl>
                                          <p:spTgt spid="32"/>
                                        </p:tgtEl>
                                        <p:attrNameLst>
                                          <p:attrName>ppt_w</p:attrName>
                                        </p:attrNameLst>
                                      </p:cBhvr>
                                      <p:tavLst>
                                        <p:tav tm="0">
                                          <p:val>
                                            <p:fltVal val="0"/>
                                          </p:val>
                                        </p:tav>
                                        <p:tav tm="100000">
                                          <p:val>
                                            <p:strVal val="#ppt_w"/>
                                          </p:val>
                                        </p:tav>
                                      </p:tavLst>
                                    </p:anim>
                                    <p:anim calcmode="lin" valueType="num">
                                      <p:cBhvr>
                                        <p:cTn id="14" dur="300" fill="hold"/>
                                        <p:tgtEl>
                                          <p:spTgt spid="32"/>
                                        </p:tgtEl>
                                        <p:attrNameLst>
                                          <p:attrName>ppt_h</p:attrName>
                                        </p:attrNameLst>
                                      </p:cBhvr>
                                      <p:tavLst>
                                        <p:tav tm="0">
                                          <p:val>
                                            <p:fltVal val="0"/>
                                          </p:val>
                                        </p:tav>
                                        <p:tav tm="100000">
                                          <p:val>
                                            <p:strVal val="#ppt_h"/>
                                          </p:val>
                                        </p:tav>
                                      </p:tavLst>
                                    </p:anim>
                                    <p:anim calcmode="lin" valueType="num">
                                      <p:cBhvr>
                                        <p:cTn id="15" dur="300" fill="hold"/>
                                        <p:tgtEl>
                                          <p:spTgt spid="32"/>
                                        </p:tgtEl>
                                        <p:attrNameLst>
                                          <p:attrName>style.rotation</p:attrName>
                                        </p:attrNameLst>
                                      </p:cBhvr>
                                      <p:tavLst>
                                        <p:tav tm="0">
                                          <p:val>
                                            <p:fltVal val="90"/>
                                          </p:val>
                                        </p:tav>
                                        <p:tav tm="100000">
                                          <p:val>
                                            <p:fltVal val="0"/>
                                          </p:val>
                                        </p:tav>
                                      </p:tavLst>
                                    </p:anim>
                                    <p:animEffect transition="in" filter="fade">
                                      <p:cBhvr>
                                        <p:cTn id="16" dur="3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PPT设计宝典_4058"/>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cs typeface="Arial" panose="020B0604020202020204" pitchFamily="34" charset="0"/>
            </a:endParaRPr>
          </a:p>
        </p:txBody>
      </p:sp>
      <p:sp>
        <p:nvSpPr>
          <p:cNvPr id="32" name="PPT设计宝典_4058"/>
          <p:cNvSpPr>
            <a:spLocks noChangeAspect="1"/>
          </p:cNvSpPr>
          <p:nvPr/>
        </p:nvSpPr>
        <p:spPr bwMode="auto">
          <a:xfrm>
            <a:off x="832565" y="233916"/>
            <a:ext cx="484924" cy="455864"/>
          </a:xfrm>
          <a:custGeom>
            <a:avLst/>
            <a:gdLst>
              <a:gd name="connsiteX0" fmla="*/ 281174 w 591050"/>
              <a:gd name="connsiteY0" fmla="*/ 186505 h 555630"/>
              <a:gd name="connsiteX1" fmla="*/ 315832 w 591050"/>
              <a:gd name="connsiteY1" fmla="*/ 186505 h 555630"/>
              <a:gd name="connsiteX2" fmla="*/ 315832 w 591050"/>
              <a:gd name="connsiteY2" fmla="*/ 301575 h 555630"/>
              <a:gd name="connsiteX3" fmla="*/ 304939 w 591050"/>
              <a:gd name="connsiteY3" fmla="*/ 312487 h 555630"/>
              <a:gd name="connsiteX4" fmla="*/ 270281 w 591050"/>
              <a:gd name="connsiteY4" fmla="*/ 312487 h 555630"/>
              <a:gd name="connsiteX5" fmla="*/ 270281 w 591050"/>
              <a:gd name="connsiteY5" fmla="*/ 197417 h 555630"/>
              <a:gd name="connsiteX6" fmla="*/ 281174 w 591050"/>
              <a:gd name="connsiteY6" fmla="*/ 186505 h 555630"/>
              <a:gd name="connsiteX7" fmla="*/ 201736 w 591050"/>
              <a:gd name="connsiteY7" fmla="*/ 143821 h 555630"/>
              <a:gd name="connsiteX8" fmla="*/ 236515 w 591050"/>
              <a:gd name="connsiteY8" fmla="*/ 143821 h 555630"/>
              <a:gd name="connsiteX9" fmla="*/ 236515 w 591050"/>
              <a:gd name="connsiteY9" fmla="*/ 301574 h 555630"/>
              <a:gd name="connsiteX10" fmla="*/ 225584 w 591050"/>
              <a:gd name="connsiteY10" fmla="*/ 312488 h 555630"/>
              <a:gd name="connsiteX11" fmla="*/ 190805 w 591050"/>
              <a:gd name="connsiteY11" fmla="*/ 312488 h 555630"/>
              <a:gd name="connsiteX12" fmla="*/ 190805 w 591050"/>
              <a:gd name="connsiteY12" fmla="*/ 155727 h 555630"/>
              <a:gd name="connsiteX13" fmla="*/ 201736 w 591050"/>
              <a:gd name="connsiteY13" fmla="*/ 143821 h 555630"/>
              <a:gd name="connsiteX14" fmla="*/ 365625 w 591050"/>
              <a:gd name="connsiteY14" fmla="*/ 101136 h 555630"/>
              <a:gd name="connsiteX15" fmla="*/ 400404 w 591050"/>
              <a:gd name="connsiteY15" fmla="*/ 101136 h 555630"/>
              <a:gd name="connsiteX16" fmla="*/ 400404 w 591050"/>
              <a:gd name="connsiteY16" fmla="*/ 301572 h 555630"/>
              <a:gd name="connsiteX17" fmla="*/ 389473 w 591050"/>
              <a:gd name="connsiteY17" fmla="*/ 312487 h 555630"/>
              <a:gd name="connsiteX18" fmla="*/ 354694 w 591050"/>
              <a:gd name="connsiteY18" fmla="*/ 312487 h 555630"/>
              <a:gd name="connsiteX19" fmla="*/ 354694 w 591050"/>
              <a:gd name="connsiteY19" fmla="*/ 112051 h 555630"/>
              <a:gd name="connsiteX20" fmla="*/ 365625 w 591050"/>
              <a:gd name="connsiteY20" fmla="*/ 101136 h 555630"/>
              <a:gd name="connsiteX21" fmla="*/ 73509 w 591050"/>
              <a:gd name="connsiteY21" fmla="*/ 51580 h 555630"/>
              <a:gd name="connsiteX22" fmla="*/ 47681 w 591050"/>
              <a:gd name="connsiteY22" fmla="*/ 78362 h 555630"/>
              <a:gd name="connsiteX23" fmla="*/ 47681 w 591050"/>
              <a:gd name="connsiteY23" fmla="*/ 352131 h 555630"/>
              <a:gd name="connsiteX24" fmla="*/ 516548 w 591050"/>
              <a:gd name="connsiteY24" fmla="*/ 352131 h 555630"/>
              <a:gd name="connsiteX25" fmla="*/ 543369 w 591050"/>
              <a:gd name="connsiteY25" fmla="*/ 325349 h 555630"/>
              <a:gd name="connsiteX26" fmla="*/ 543369 w 591050"/>
              <a:gd name="connsiteY26" fmla="*/ 51580 h 555630"/>
              <a:gd name="connsiteX27" fmla="*/ 58608 w 591050"/>
              <a:gd name="connsiteY27" fmla="*/ 0 h 555630"/>
              <a:gd name="connsiteX28" fmla="*/ 591050 w 591050"/>
              <a:gd name="connsiteY28" fmla="*/ 0 h 555630"/>
              <a:gd name="connsiteX29" fmla="*/ 591050 w 591050"/>
              <a:gd name="connsiteY29" fmla="*/ 342212 h 555630"/>
              <a:gd name="connsiteX30" fmla="*/ 532442 w 591050"/>
              <a:gd name="connsiteY30" fmla="*/ 400735 h 555630"/>
              <a:gd name="connsiteX31" fmla="*/ 390391 w 591050"/>
              <a:gd name="connsiteY31" fmla="*/ 400735 h 555630"/>
              <a:gd name="connsiteX32" fmla="*/ 447013 w 591050"/>
              <a:gd name="connsiteY32" fmla="*/ 493976 h 555630"/>
              <a:gd name="connsiteX33" fmla="*/ 433106 w 591050"/>
              <a:gd name="connsiteY33" fmla="*/ 549523 h 555630"/>
              <a:gd name="connsiteX34" fmla="*/ 376484 w 591050"/>
              <a:gd name="connsiteY34" fmla="*/ 535636 h 555630"/>
              <a:gd name="connsiteX35" fmla="*/ 299002 w 591050"/>
              <a:gd name="connsiteY35" fmla="*/ 408671 h 555630"/>
              <a:gd name="connsiteX36" fmla="*/ 295028 w 591050"/>
              <a:gd name="connsiteY36" fmla="*/ 400735 h 555630"/>
              <a:gd name="connsiteX37" fmla="*/ 275161 w 591050"/>
              <a:gd name="connsiteY37" fmla="*/ 400735 h 555630"/>
              <a:gd name="connsiteX38" fmla="*/ 271188 w 591050"/>
              <a:gd name="connsiteY38" fmla="*/ 408671 h 555630"/>
              <a:gd name="connsiteX39" fmla="*/ 194699 w 591050"/>
              <a:gd name="connsiteY39" fmla="*/ 535636 h 555630"/>
              <a:gd name="connsiteX40" fmla="*/ 138077 w 591050"/>
              <a:gd name="connsiteY40" fmla="*/ 549523 h 555630"/>
              <a:gd name="connsiteX41" fmla="*/ 124170 w 591050"/>
              <a:gd name="connsiteY41" fmla="*/ 493976 h 555630"/>
              <a:gd name="connsiteX42" fmla="*/ 180792 w 591050"/>
              <a:gd name="connsiteY42" fmla="*/ 400735 h 555630"/>
              <a:gd name="connsiteX43" fmla="*/ 0 w 591050"/>
              <a:gd name="connsiteY43" fmla="*/ 400735 h 555630"/>
              <a:gd name="connsiteX44" fmla="*/ 0 w 591050"/>
              <a:gd name="connsiteY44" fmla="*/ 58523 h 555630"/>
              <a:gd name="connsiteX45" fmla="*/ 58608 w 591050"/>
              <a:gd name="connsiteY45" fmla="*/ 0 h 55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1050" h="555630">
                <a:moveTo>
                  <a:pt x="281174" y="186505"/>
                </a:moveTo>
                <a:lnTo>
                  <a:pt x="315832" y="186505"/>
                </a:lnTo>
                <a:lnTo>
                  <a:pt x="315832" y="301575"/>
                </a:lnTo>
                <a:cubicBezTo>
                  <a:pt x="315832" y="307527"/>
                  <a:pt x="310881" y="312487"/>
                  <a:pt x="304939" y="312487"/>
                </a:cubicBezTo>
                <a:lnTo>
                  <a:pt x="270281" y="312487"/>
                </a:lnTo>
                <a:lnTo>
                  <a:pt x="270281" y="197417"/>
                </a:lnTo>
                <a:cubicBezTo>
                  <a:pt x="270281" y="191465"/>
                  <a:pt x="275232" y="186505"/>
                  <a:pt x="281174" y="186505"/>
                </a:cubicBezTo>
                <a:close/>
                <a:moveTo>
                  <a:pt x="201736" y="143821"/>
                </a:moveTo>
                <a:lnTo>
                  <a:pt x="236515" y="143821"/>
                </a:lnTo>
                <a:lnTo>
                  <a:pt x="236515" y="301574"/>
                </a:lnTo>
                <a:cubicBezTo>
                  <a:pt x="236515" y="307527"/>
                  <a:pt x="231546" y="312488"/>
                  <a:pt x="225584" y="312488"/>
                </a:cubicBezTo>
                <a:lnTo>
                  <a:pt x="190805" y="312488"/>
                </a:lnTo>
                <a:lnTo>
                  <a:pt x="190805" y="155727"/>
                </a:lnTo>
                <a:cubicBezTo>
                  <a:pt x="190805" y="148782"/>
                  <a:pt x="195773" y="143821"/>
                  <a:pt x="201736" y="143821"/>
                </a:cubicBezTo>
                <a:close/>
                <a:moveTo>
                  <a:pt x="365625" y="101136"/>
                </a:moveTo>
                <a:lnTo>
                  <a:pt x="400404" y="101136"/>
                </a:lnTo>
                <a:lnTo>
                  <a:pt x="400404" y="301572"/>
                </a:lnTo>
                <a:cubicBezTo>
                  <a:pt x="400404" y="307526"/>
                  <a:pt x="395436" y="312487"/>
                  <a:pt x="389473" y="312487"/>
                </a:cubicBezTo>
                <a:lnTo>
                  <a:pt x="354694" y="312487"/>
                </a:lnTo>
                <a:lnTo>
                  <a:pt x="354694" y="112051"/>
                </a:lnTo>
                <a:cubicBezTo>
                  <a:pt x="354694" y="106097"/>
                  <a:pt x="359663" y="101136"/>
                  <a:pt x="365625" y="101136"/>
                </a:cubicBezTo>
                <a:close/>
                <a:moveTo>
                  <a:pt x="73509" y="51580"/>
                </a:moveTo>
                <a:cubicBezTo>
                  <a:pt x="59602" y="51580"/>
                  <a:pt x="47681" y="63483"/>
                  <a:pt x="47681" y="78362"/>
                </a:cubicBezTo>
                <a:lnTo>
                  <a:pt x="47681" y="352131"/>
                </a:lnTo>
                <a:lnTo>
                  <a:pt x="516548" y="352131"/>
                </a:lnTo>
                <a:cubicBezTo>
                  <a:pt x="531448" y="352131"/>
                  <a:pt x="543369" y="340228"/>
                  <a:pt x="543369" y="325349"/>
                </a:cubicBezTo>
                <a:lnTo>
                  <a:pt x="543369" y="51580"/>
                </a:lnTo>
                <a:close/>
                <a:moveTo>
                  <a:pt x="58608" y="0"/>
                </a:moveTo>
                <a:lnTo>
                  <a:pt x="591050" y="0"/>
                </a:lnTo>
                <a:lnTo>
                  <a:pt x="591050" y="342212"/>
                </a:lnTo>
                <a:cubicBezTo>
                  <a:pt x="591050" y="374945"/>
                  <a:pt x="564229" y="400735"/>
                  <a:pt x="532442" y="400735"/>
                </a:cubicBezTo>
                <a:lnTo>
                  <a:pt x="390391" y="400735"/>
                </a:lnTo>
                <a:lnTo>
                  <a:pt x="447013" y="493976"/>
                </a:lnTo>
                <a:cubicBezTo>
                  <a:pt x="457940" y="512822"/>
                  <a:pt x="451979" y="538612"/>
                  <a:pt x="433106" y="549523"/>
                </a:cubicBezTo>
                <a:cubicBezTo>
                  <a:pt x="413238" y="561426"/>
                  <a:pt x="388404" y="555474"/>
                  <a:pt x="376484" y="535636"/>
                </a:cubicBezTo>
                <a:lnTo>
                  <a:pt x="299002" y="408671"/>
                </a:lnTo>
                <a:cubicBezTo>
                  <a:pt x="298008" y="405695"/>
                  <a:pt x="296022" y="403711"/>
                  <a:pt x="295028" y="400735"/>
                </a:cubicBezTo>
                <a:lnTo>
                  <a:pt x="275161" y="400735"/>
                </a:lnTo>
                <a:cubicBezTo>
                  <a:pt x="274168" y="403711"/>
                  <a:pt x="273174" y="405695"/>
                  <a:pt x="271188" y="408671"/>
                </a:cubicBezTo>
                <a:lnTo>
                  <a:pt x="194699" y="535636"/>
                </a:lnTo>
                <a:cubicBezTo>
                  <a:pt x="182778" y="555474"/>
                  <a:pt x="156951" y="561426"/>
                  <a:pt x="138077" y="549523"/>
                </a:cubicBezTo>
                <a:cubicBezTo>
                  <a:pt x="118210" y="538612"/>
                  <a:pt x="112250" y="512822"/>
                  <a:pt x="124170" y="493976"/>
                </a:cubicBezTo>
                <a:lnTo>
                  <a:pt x="180792" y="400735"/>
                </a:lnTo>
                <a:lnTo>
                  <a:pt x="0" y="400735"/>
                </a:lnTo>
                <a:lnTo>
                  <a:pt x="0" y="58523"/>
                </a:lnTo>
                <a:cubicBezTo>
                  <a:pt x="0" y="26782"/>
                  <a:pt x="25827" y="0"/>
                  <a:pt x="58608" y="0"/>
                </a:cubicBezTo>
                <a:close/>
              </a:path>
            </a:pathLst>
          </a:custGeom>
          <a:solidFill>
            <a:schemeClr val="bg1"/>
          </a:solidFill>
          <a:ln>
            <a:noFill/>
          </a:ln>
        </p:spPr>
      </p:sp>
      <p:sp>
        <p:nvSpPr>
          <p:cNvPr id="3" name="文本框 2"/>
          <p:cNvSpPr txBox="1"/>
          <p:nvPr/>
        </p:nvSpPr>
        <p:spPr>
          <a:xfrm>
            <a:off x="1921510" y="313690"/>
            <a:ext cx="6096000" cy="707886"/>
          </a:xfrm>
          <a:prstGeom prst="rect">
            <a:avLst/>
          </a:prstGeom>
          <a:noFill/>
        </p:spPr>
        <p:txBody>
          <a:bodyPr wrap="square" rtlCol="0" anchor="t">
            <a:spAutoFit/>
          </a:bodyPr>
          <a:lstStyle/>
          <a:p>
            <a:pPr algn="l"/>
            <a:r>
              <a:rPr lang="en-US" sz="3200" b="1" dirty="0">
                <a:effectLst>
                  <a:outerShdw blurRad="38100" dist="38100" dir="2700000" algn="tl">
                    <a:srgbClr val="000000">
                      <a:alpha val="43137"/>
                    </a:srgbClr>
                  </a:outerShdw>
                </a:effectLst>
                <a:ea typeface="微软雅黑" panose="020B0503020204020204" pitchFamily="34" charset="-122"/>
                <a:cs typeface="Arial" panose="020B0604020202020204" pitchFamily="34" charset="0"/>
                <a:sym typeface="+mn-ea"/>
              </a:rPr>
              <a:t>V. </a:t>
            </a:r>
            <a:r>
              <a:rPr lang="en-US" sz="4000" b="1" dirty="0">
                <a:solidFill>
                  <a:srgbClr val="FF0000"/>
                </a:solidFill>
                <a:effectLst>
                  <a:outerShdw blurRad="38100" dist="38100" dir="2700000" algn="tl">
                    <a:srgbClr val="000000">
                      <a:alpha val="43137"/>
                    </a:srgbClr>
                  </a:outerShdw>
                </a:effectLst>
                <a:ea typeface="微软雅黑" panose="020B0503020204020204" pitchFamily="34" charset="-122"/>
                <a:cs typeface="Arial" panose="020B0604020202020204" pitchFamily="34" charset="0"/>
                <a:sym typeface="+mn-ea"/>
              </a:rPr>
              <a:t>Winning</a:t>
            </a:r>
            <a:r>
              <a:rPr lang="en-US" b="1" dirty="0">
                <a:effectLst>
                  <a:outerShdw blurRad="38100" dist="38100" dir="2700000" algn="tl">
                    <a:srgbClr val="000000">
                      <a:alpha val="43137"/>
                    </a:srgbClr>
                  </a:outerShdw>
                </a:effectLst>
                <a:ea typeface="微软雅黑" panose="020B0503020204020204" pitchFamily="34" charset="-122"/>
                <a:cs typeface="Arial" panose="020B0604020202020204" pitchFamily="34" charset="0"/>
                <a:sym typeface="+mn-ea"/>
              </a:rPr>
              <a:t> </a:t>
            </a:r>
            <a:r>
              <a:rPr lang="en-US" sz="3200" b="1" dirty="0">
                <a:effectLst>
                  <a:outerShdw blurRad="38100" dist="38100" dir="2700000" algn="tl">
                    <a:srgbClr val="000000">
                      <a:alpha val="43137"/>
                    </a:srgbClr>
                  </a:outerShdw>
                </a:effectLst>
                <a:ea typeface="微软雅黑" panose="020B0503020204020204" pitchFamily="34" charset="-122"/>
                <a:cs typeface="Arial" panose="020B0604020202020204" pitchFamily="34" charset="0"/>
                <a:sym typeface="+mn-ea"/>
              </a:rPr>
              <a:t>Service</a:t>
            </a:r>
          </a:p>
        </p:txBody>
      </p:sp>
      <p:sp>
        <p:nvSpPr>
          <p:cNvPr id="48" name="TextBox 3"/>
          <p:cNvSpPr txBox="1"/>
          <p:nvPr/>
        </p:nvSpPr>
        <p:spPr>
          <a:xfrm>
            <a:off x="4445" y="1196458"/>
            <a:ext cx="12192000" cy="635495"/>
          </a:xfrm>
          <a:prstGeom prst="rect">
            <a:avLst/>
          </a:prstGeom>
          <a:gradFill>
            <a:gsLst>
              <a:gs pos="100000">
                <a:srgbClr val="FF797B">
                  <a:alpha val="0"/>
                </a:srgbClr>
              </a:gs>
              <a:gs pos="49000">
                <a:srgbClr val="FF797B"/>
              </a:gs>
              <a:gs pos="0">
                <a:srgbClr val="FF797B">
                  <a:alpha val="0"/>
                </a:srgbClr>
              </a:gs>
            </a:gsLst>
            <a:lin ang="10800000" scaled="1"/>
          </a:gradFill>
          <a:ln w="15875">
            <a:noFill/>
            <a:prstDash val="lgDash"/>
          </a:ln>
        </p:spPr>
        <p:txBody>
          <a:bodyPr wrap="square" rtlCol="0">
            <a:spAutoFit/>
          </a:bodyPr>
          <a:lstStyle/>
          <a:p>
            <a:pPr>
              <a:lnSpc>
                <a:spcPct val="150000"/>
              </a:lnSpc>
            </a:pPr>
            <a:r>
              <a:rPr lang="en-US" sz="2665" b="1" i="1" dirty="0">
                <a:solidFill>
                  <a:schemeClr val="bg2">
                    <a:lumMod val="25000"/>
                  </a:schemeClr>
                </a:solidFill>
                <a:ea typeface="微软雅黑" panose="020B0503020204020204" pitchFamily="34" charset="-122"/>
                <a:cs typeface="Arial" panose="020B0604020202020204" pitchFamily="34" charset="0"/>
              </a:rPr>
              <a:t>     One call from the customer, and we handle all the issues </a:t>
            </a: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2138" y="2204720"/>
            <a:ext cx="9007028" cy="3324860"/>
          </a:xfrm>
          <a:prstGeom prst="rect">
            <a:avLst/>
          </a:prstGeom>
        </p:spPr>
      </p:pic>
      <p:sp>
        <p:nvSpPr>
          <p:cNvPr id="2" name="TextBox 1"/>
          <p:cNvSpPr txBox="1"/>
          <p:nvPr/>
        </p:nvSpPr>
        <p:spPr>
          <a:xfrm>
            <a:off x="5162277" y="2636912"/>
            <a:ext cx="1584176" cy="400110"/>
          </a:xfrm>
          <a:prstGeom prst="rect">
            <a:avLst/>
          </a:prstGeom>
          <a:noFill/>
        </p:spPr>
        <p:txBody>
          <a:bodyPr wrap="square" rtlCol="0">
            <a:spAutoFit/>
          </a:bodyPr>
          <a:lstStyle/>
          <a:p>
            <a:pPr algn="l"/>
            <a:r>
              <a:rPr lang="en-US" sz="2000" b="1" dirty="0">
                <a:solidFill>
                  <a:schemeClr val="bg1"/>
                </a:solidFill>
                <a:cs typeface="Arial" panose="020B0604020202020204" pitchFamily="34" charset="0"/>
              </a:rPr>
              <a:t>Pre-sales</a:t>
            </a:r>
          </a:p>
        </p:txBody>
      </p:sp>
      <p:sp>
        <p:nvSpPr>
          <p:cNvPr id="8" name="TextBox 7"/>
          <p:cNvSpPr txBox="1"/>
          <p:nvPr/>
        </p:nvSpPr>
        <p:spPr>
          <a:xfrm>
            <a:off x="4373221" y="4180267"/>
            <a:ext cx="1728191" cy="400110"/>
          </a:xfrm>
          <a:prstGeom prst="rect">
            <a:avLst/>
          </a:prstGeom>
          <a:noFill/>
        </p:spPr>
        <p:txBody>
          <a:bodyPr wrap="square" rtlCol="0">
            <a:spAutoFit/>
          </a:bodyPr>
          <a:lstStyle/>
          <a:p>
            <a:pPr algn="l"/>
            <a:r>
              <a:rPr lang="en-US" sz="2000" b="1" dirty="0">
                <a:solidFill>
                  <a:schemeClr val="bg1"/>
                </a:solidFill>
                <a:cs typeface="Arial" panose="020B0604020202020204" pitchFamily="34" charset="0"/>
              </a:rPr>
              <a:t>During sales</a:t>
            </a:r>
          </a:p>
        </p:txBody>
      </p:sp>
      <p:sp>
        <p:nvSpPr>
          <p:cNvPr id="10" name="TextBox 9"/>
          <p:cNvSpPr txBox="1"/>
          <p:nvPr/>
        </p:nvSpPr>
        <p:spPr>
          <a:xfrm>
            <a:off x="6207005" y="3575415"/>
            <a:ext cx="1152128" cy="707886"/>
          </a:xfrm>
          <a:prstGeom prst="rect">
            <a:avLst/>
          </a:prstGeom>
          <a:noFill/>
        </p:spPr>
        <p:txBody>
          <a:bodyPr wrap="square" rtlCol="0">
            <a:spAutoFit/>
          </a:bodyPr>
          <a:lstStyle/>
          <a:p>
            <a:pPr algn="l"/>
            <a:r>
              <a:rPr lang="en-US" sz="2000" b="1" dirty="0">
                <a:solidFill>
                  <a:schemeClr val="bg1"/>
                </a:solidFill>
                <a:cs typeface="Arial" panose="020B0604020202020204" pitchFamily="34" charset="0"/>
              </a:rPr>
              <a:t>After-sales</a:t>
            </a:r>
          </a:p>
        </p:txBody>
      </p:sp>
      <p:sp>
        <p:nvSpPr>
          <p:cNvPr id="11" name="TextBox 10"/>
          <p:cNvSpPr txBox="1"/>
          <p:nvPr/>
        </p:nvSpPr>
        <p:spPr>
          <a:xfrm>
            <a:off x="1489869" y="2739806"/>
            <a:ext cx="2520280" cy="461665"/>
          </a:xfrm>
          <a:prstGeom prst="rect">
            <a:avLst/>
          </a:prstGeom>
          <a:noFill/>
        </p:spPr>
        <p:txBody>
          <a:bodyPr wrap="square" rtlCol="0">
            <a:spAutoFit/>
          </a:bodyPr>
          <a:lstStyle/>
          <a:p>
            <a:r>
              <a:rPr lang="en-US" sz="1200" b="1" dirty="0">
                <a:solidFill>
                  <a:srgbClr val="4EA0D8"/>
                </a:solidFill>
                <a:cs typeface="Arial" panose="020B0604020202020204" pitchFamily="34" charset="0"/>
              </a:rPr>
              <a:t>Pre-sales: </a:t>
            </a:r>
            <a:r>
              <a:rPr lang="en-US" sz="1200" dirty="0">
                <a:solidFill>
                  <a:srgbClr val="4EA0D8"/>
                </a:solidFill>
                <a:cs typeface="Arial" panose="020B0604020202020204" pitchFamily="34" charset="0"/>
              </a:rPr>
              <a:t>Provide guidance to help you choose the right product.</a:t>
            </a:r>
          </a:p>
        </p:txBody>
      </p:sp>
      <p:sp>
        <p:nvSpPr>
          <p:cNvPr id="12" name="TextBox 11"/>
          <p:cNvSpPr txBox="1"/>
          <p:nvPr/>
        </p:nvSpPr>
        <p:spPr>
          <a:xfrm>
            <a:off x="1659552" y="4084845"/>
            <a:ext cx="2503299" cy="646331"/>
          </a:xfrm>
          <a:prstGeom prst="rect">
            <a:avLst/>
          </a:prstGeom>
          <a:noFill/>
        </p:spPr>
        <p:txBody>
          <a:bodyPr wrap="square" rtlCol="0">
            <a:spAutoFit/>
          </a:bodyPr>
          <a:lstStyle/>
          <a:p>
            <a:r>
              <a:rPr lang="en-US" sz="1200" b="1" dirty="0">
                <a:solidFill>
                  <a:srgbClr val="C01347"/>
                </a:solidFill>
                <a:cs typeface="Arial" panose="020B0604020202020204" pitchFamily="34" charset="0"/>
              </a:rPr>
              <a:t>During sales:</a:t>
            </a:r>
            <a:r>
              <a:rPr lang="en-US" sz="1200" dirty="0">
                <a:solidFill>
                  <a:srgbClr val="C01347"/>
                </a:solidFill>
                <a:cs typeface="Arial" panose="020B0604020202020204" pitchFamily="34" charset="0"/>
              </a:rPr>
              <a:t> On-site service available, hands-on operation guidance.</a:t>
            </a:r>
          </a:p>
        </p:txBody>
      </p:sp>
      <p:sp>
        <p:nvSpPr>
          <p:cNvPr id="13" name="TextBox 12"/>
          <p:cNvSpPr txBox="1"/>
          <p:nvPr/>
        </p:nvSpPr>
        <p:spPr>
          <a:xfrm>
            <a:off x="7359133" y="4082588"/>
            <a:ext cx="2771696" cy="646331"/>
          </a:xfrm>
          <a:prstGeom prst="rect">
            <a:avLst/>
          </a:prstGeom>
          <a:noFill/>
        </p:spPr>
        <p:txBody>
          <a:bodyPr wrap="square" rtlCol="0">
            <a:spAutoFit/>
          </a:bodyPr>
          <a:lstStyle/>
          <a:p>
            <a:r>
              <a:rPr lang="en-US" sz="1200" b="1" dirty="0">
                <a:solidFill>
                  <a:srgbClr val="F4CF89"/>
                </a:solidFill>
                <a:cs typeface="Arial" panose="020B0604020202020204" pitchFamily="34" charset="0"/>
              </a:rPr>
              <a:t>After-sales:</a:t>
            </a:r>
            <a:r>
              <a:rPr lang="en-US" sz="1200" dirty="0">
                <a:solidFill>
                  <a:srgbClr val="F4CF89"/>
                </a:solidFill>
                <a:cs typeface="Arial" panose="020B0604020202020204" pitchFamily="34" charset="0"/>
              </a:rPr>
              <a:t> Service institutions nationwide, just one call away for help.</a:t>
            </a:r>
          </a:p>
        </p:txBody>
      </p:sp>
    </p:spTree>
  </p:cSld>
  <p:clrMapOvr>
    <a:masterClrMapping/>
  </p:clrMapOvr>
  <mc:AlternateContent xmlns:mc="http://schemas.openxmlformats.org/markup-compatibility/2006" xmlns:p14="http://schemas.microsoft.com/office/powerpoint/2010/main">
    <mc:Choice Requires="p14">
      <p:transition spd="slow" advTm="5949">
        <p14:prism dir="u"/>
      </p:transition>
    </mc:Choice>
    <mc:Fallback xmlns="">
      <p:transition spd="slow" advTm="59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anim calcmode="lin" valueType="num">
                                      <p:cBhvr>
                                        <p:cTn id="8" dur="300" fill="hold"/>
                                        <p:tgtEl>
                                          <p:spTgt spid="31"/>
                                        </p:tgtEl>
                                        <p:attrNameLst>
                                          <p:attrName>ppt_x</p:attrName>
                                        </p:attrNameLst>
                                      </p:cBhvr>
                                      <p:tavLst>
                                        <p:tav tm="0">
                                          <p:val>
                                            <p:strVal val="#ppt_x"/>
                                          </p:val>
                                        </p:tav>
                                        <p:tav tm="100000">
                                          <p:val>
                                            <p:strVal val="#ppt_x"/>
                                          </p:val>
                                        </p:tav>
                                      </p:tavLst>
                                    </p:anim>
                                    <p:anim calcmode="lin" valueType="num">
                                      <p:cBhvr>
                                        <p:cTn id="9" dur="3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300" fill="hold"/>
                                        <p:tgtEl>
                                          <p:spTgt spid="32"/>
                                        </p:tgtEl>
                                        <p:attrNameLst>
                                          <p:attrName>ppt_w</p:attrName>
                                        </p:attrNameLst>
                                      </p:cBhvr>
                                      <p:tavLst>
                                        <p:tav tm="0">
                                          <p:val>
                                            <p:fltVal val="0"/>
                                          </p:val>
                                        </p:tav>
                                        <p:tav tm="100000">
                                          <p:val>
                                            <p:strVal val="#ppt_w"/>
                                          </p:val>
                                        </p:tav>
                                      </p:tavLst>
                                    </p:anim>
                                    <p:anim calcmode="lin" valueType="num">
                                      <p:cBhvr>
                                        <p:cTn id="14" dur="300" fill="hold"/>
                                        <p:tgtEl>
                                          <p:spTgt spid="32"/>
                                        </p:tgtEl>
                                        <p:attrNameLst>
                                          <p:attrName>ppt_h</p:attrName>
                                        </p:attrNameLst>
                                      </p:cBhvr>
                                      <p:tavLst>
                                        <p:tav tm="0">
                                          <p:val>
                                            <p:fltVal val="0"/>
                                          </p:val>
                                        </p:tav>
                                        <p:tav tm="100000">
                                          <p:val>
                                            <p:strVal val="#ppt_h"/>
                                          </p:val>
                                        </p:tav>
                                      </p:tavLst>
                                    </p:anim>
                                    <p:anim calcmode="lin" valueType="num">
                                      <p:cBhvr>
                                        <p:cTn id="15" dur="300" fill="hold"/>
                                        <p:tgtEl>
                                          <p:spTgt spid="32"/>
                                        </p:tgtEl>
                                        <p:attrNameLst>
                                          <p:attrName>style.rotation</p:attrName>
                                        </p:attrNameLst>
                                      </p:cBhvr>
                                      <p:tavLst>
                                        <p:tav tm="0">
                                          <p:val>
                                            <p:fltVal val="90"/>
                                          </p:val>
                                        </p:tav>
                                        <p:tav tm="100000">
                                          <p:val>
                                            <p:fltVal val="0"/>
                                          </p:val>
                                        </p:tav>
                                      </p:tavLst>
                                    </p:anim>
                                    <p:animEffect transition="in" filter="fade">
                                      <p:cBhvr>
                                        <p:cTn id="16" dur="3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PPT设计宝典_5112"/>
          <p:cNvGrpSpPr/>
          <p:nvPr/>
        </p:nvGrpSpPr>
        <p:grpSpPr>
          <a:xfrm>
            <a:off x="49695" y="44450"/>
            <a:ext cx="12201043" cy="6858000"/>
            <a:chOff x="-4280" y="0"/>
            <a:chExt cx="12201043" cy="6858000"/>
          </a:xfrm>
        </p:grpSpPr>
        <p:pic>
          <p:nvPicPr>
            <p:cNvPr id="4" name="图片 3"/>
            <p:cNvPicPr>
              <a:picLocks noChangeAspect="1"/>
            </p:cNvPicPr>
            <p:nvPr/>
          </p:nvPicPr>
          <p:blipFill rotWithShape="1">
            <a:blip r:embed="rId3" cstate="email"/>
            <a:srcRect l="-14686"/>
            <a:stretch>
              <a:fillRect/>
            </a:stretch>
          </p:blipFill>
          <p:spPr>
            <a:xfrm>
              <a:off x="0" y="0"/>
              <a:ext cx="12196763" cy="6858000"/>
            </a:xfrm>
            <a:prstGeom prst="rect">
              <a:avLst/>
            </a:prstGeom>
          </p:spPr>
        </p:pic>
        <p:sp>
          <p:nvSpPr>
            <p:cNvPr id="77" name="矩形 76"/>
            <p:cNvSpPr/>
            <p:nvPr/>
          </p:nvSpPr>
          <p:spPr bwMode="auto">
            <a:xfrm>
              <a:off x="-4280" y="0"/>
              <a:ext cx="12196762" cy="6858000"/>
            </a:xfrm>
            <a:prstGeom prst="rect">
              <a:avLst/>
            </a:prstGeom>
            <a:gradFill>
              <a:gsLst>
                <a:gs pos="50000">
                  <a:schemeClr val="bg1">
                    <a:alpha val="90000"/>
                  </a:schemeClr>
                </a:gs>
                <a:gs pos="11000">
                  <a:schemeClr val="bg1"/>
                </a:gs>
                <a:gs pos="100000">
                  <a:schemeClr val="bg1">
                    <a:alpha val="50000"/>
                  </a:schemeClr>
                </a:gs>
              </a:gsLst>
              <a:lin ang="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cs typeface="Arial" panose="020B0604020202020204" pitchFamily="34" charset="0"/>
              </a:endParaRPr>
            </a:p>
          </p:txBody>
        </p:sp>
      </p:grpSp>
      <p:sp>
        <p:nvSpPr>
          <p:cNvPr id="31" name="PPT设计宝典_5112"/>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cs typeface="Arial" panose="020B0604020202020204" pitchFamily="34" charset="0"/>
            </a:endParaRPr>
          </a:p>
        </p:txBody>
      </p:sp>
      <p:sp>
        <p:nvSpPr>
          <p:cNvPr id="32" name="PPT设计宝典_3564"/>
          <p:cNvSpPr>
            <a:spLocks noChangeAspect="1"/>
          </p:cNvSpPr>
          <p:nvPr/>
        </p:nvSpPr>
        <p:spPr bwMode="auto">
          <a:xfrm>
            <a:off x="832565" y="233916"/>
            <a:ext cx="484924" cy="455864"/>
          </a:xfrm>
          <a:custGeom>
            <a:avLst/>
            <a:gdLst>
              <a:gd name="connsiteX0" fmla="*/ 281174 w 591050"/>
              <a:gd name="connsiteY0" fmla="*/ 186505 h 555630"/>
              <a:gd name="connsiteX1" fmla="*/ 315832 w 591050"/>
              <a:gd name="connsiteY1" fmla="*/ 186505 h 555630"/>
              <a:gd name="connsiteX2" fmla="*/ 315832 w 591050"/>
              <a:gd name="connsiteY2" fmla="*/ 301575 h 555630"/>
              <a:gd name="connsiteX3" fmla="*/ 304939 w 591050"/>
              <a:gd name="connsiteY3" fmla="*/ 312487 h 555630"/>
              <a:gd name="connsiteX4" fmla="*/ 270281 w 591050"/>
              <a:gd name="connsiteY4" fmla="*/ 312487 h 555630"/>
              <a:gd name="connsiteX5" fmla="*/ 270281 w 591050"/>
              <a:gd name="connsiteY5" fmla="*/ 197417 h 555630"/>
              <a:gd name="connsiteX6" fmla="*/ 281174 w 591050"/>
              <a:gd name="connsiteY6" fmla="*/ 186505 h 555630"/>
              <a:gd name="connsiteX7" fmla="*/ 201736 w 591050"/>
              <a:gd name="connsiteY7" fmla="*/ 143821 h 555630"/>
              <a:gd name="connsiteX8" fmla="*/ 236515 w 591050"/>
              <a:gd name="connsiteY8" fmla="*/ 143821 h 555630"/>
              <a:gd name="connsiteX9" fmla="*/ 236515 w 591050"/>
              <a:gd name="connsiteY9" fmla="*/ 301574 h 555630"/>
              <a:gd name="connsiteX10" fmla="*/ 225584 w 591050"/>
              <a:gd name="connsiteY10" fmla="*/ 312488 h 555630"/>
              <a:gd name="connsiteX11" fmla="*/ 190805 w 591050"/>
              <a:gd name="connsiteY11" fmla="*/ 312488 h 555630"/>
              <a:gd name="connsiteX12" fmla="*/ 190805 w 591050"/>
              <a:gd name="connsiteY12" fmla="*/ 155727 h 555630"/>
              <a:gd name="connsiteX13" fmla="*/ 201736 w 591050"/>
              <a:gd name="connsiteY13" fmla="*/ 143821 h 555630"/>
              <a:gd name="connsiteX14" fmla="*/ 365625 w 591050"/>
              <a:gd name="connsiteY14" fmla="*/ 101136 h 555630"/>
              <a:gd name="connsiteX15" fmla="*/ 400404 w 591050"/>
              <a:gd name="connsiteY15" fmla="*/ 101136 h 555630"/>
              <a:gd name="connsiteX16" fmla="*/ 400404 w 591050"/>
              <a:gd name="connsiteY16" fmla="*/ 301572 h 555630"/>
              <a:gd name="connsiteX17" fmla="*/ 389473 w 591050"/>
              <a:gd name="connsiteY17" fmla="*/ 312487 h 555630"/>
              <a:gd name="connsiteX18" fmla="*/ 354694 w 591050"/>
              <a:gd name="connsiteY18" fmla="*/ 312487 h 555630"/>
              <a:gd name="connsiteX19" fmla="*/ 354694 w 591050"/>
              <a:gd name="connsiteY19" fmla="*/ 112051 h 555630"/>
              <a:gd name="connsiteX20" fmla="*/ 365625 w 591050"/>
              <a:gd name="connsiteY20" fmla="*/ 101136 h 555630"/>
              <a:gd name="connsiteX21" fmla="*/ 73509 w 591050"/>
              <a:gd name="connsiteY21" fmla="*/ 51580 h 555630"/>
              <a:gd name="connsiteX22" fmla="*/ 47681 w 591050"/>
              <a:gd name="connsiteY22" fmla="*/ 78362 h 555630"/>
              <a:gd name="connsiteX23" fmla="*/ 47681 w 591050"/>
              <a:gd name="connsiteY23" fmla="*/ 352131 h 555630"/>
              <a:gd name="connsiteX24" fmla="*/ 516548 w 591050"/>
              <a:gd name="connsiteY24" fmla="*/ 352131 h 555630"/>
              <a:gd name="connsiteX25" fmla="*/ 543369 w 591050"/>
              <a:gd name="connsiteY25" fmla="*/ 325349 h 555630"/>
              <a:gd name="connsiteX26" fmla="*/ 543369 w 591050"/>
              <a:gd name="connsiteY26" fmla="*/ 51580 h 555630"/>
              <a:gd name="connsiteX27" fmla="*/ 58608 w 591050"/>
              <a:gd name="connsiteY27" fmla="*/ 0 h 555630"/>
              <a:gd name="connsiteX28" fmla="*/ 591050 w 591050"/>
              <a:gd name="connsiteY28" fmla="*/ 0 h 555630"/>
              <a:gd name="connsiteX29" fmla="*/ 591050 w 591050"/>
              <a:gd name="connsiteY29" fmla="*/ 342212 h 555630"/>
              <a:gd name="connsiteX30" fmla="*/ 532442 w 591050"/>
              <a:gd name="connsiteY30" fmla="*/ 400735 h 555630"/>
              <a:gd name="connsiteX31" fmla="*/ 390391 w 591050"/>
              <a:gd name="connsiteY31" fmla="*/ 400735 h 555630"/>
              <a:gd name="connsiteX32" fmla="*/ 447013 w 591050"/>
              <a:gd name="connsiteY32" fmla="*/ 493976 h 555630"/>
              <a:gd name="connsiteX33" fmla="*/ 433106 w 591050"/>
              <a:gd name="connsiteY33" fmla="*/ 549523 h 555630"/>
              <a:gd name="connsiteX34" fmla="*/ 376484 w 591050"/>
              <a:gd name="connsiteY34" fmla="*/ 535636 h 555630"/>
              <a:gd name="connsiteX35" fmla="*/ 299002 w 591050"/>
              <a:gd name="connsiteY35" fmla="*/ 408671 h 555630"/>
              <a:gd name="connsiteX36" fmla="*/ 295028 w 591050"/>
              <a:gd name="connsiteY36" fmla="*/ 400735 h 555630"/>
              <a:gd name="connsiteX37" fmla="*/ 275161 w 591050"/>
              <a:gd name="connsiteY37" fmla="*/ 400735 h 555630"/>
              <a:gd name="connsiteX38" fmla="*/ 271188 w 591050"/>
              <a:gd name="connsiteY38" fmla="*/ 408671 h 555630"/>
              <a:gd name="connsiteX39" fmla="*/ 194699 w 591050"/>
              <a:gd name="connsiteY39" fmla="*/ 535636 h 555630"/>
              <a:gd name="connsiteX40" fmla="*/ 138077 w 591050"/>
              <a:gd name="connsiteY40" fmla="*/ 549523 h 555630"/>
              <a:gd name="connsiteX41" fmla="*/ 124170 w 591050"/>
              <a:gd name="connsiteY41" fmla="*/ 493976 h 555630"/>
              <a:gd name="connsiteX42" fmla="*/ 180792 w 591050"/>
              <a:gd name="connsiteY42" fmla="*/ 400735 h 555630"/>
              <a:gd name="connsiteX43" fmla="*/ 0 w 591050"/>
              <a:gd name="connsiteY43" fmla="*/ 400735 h 555630"/>
              <a:gd name="connsiteX44" fmla="*/ 0 w 591050"/>
              <a:gd name="connsiteY44" fmla="*/ 58523 h 555630"/>
              <a:gd name="connsiteX45" fmla="*/ 58608 w 591050"/>
              <a:gd name="connsiteY45" fmla="*/ 0 h 55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1050" h="555630">
                <a:moveTo>
                  <a:pt x="281174" y="186505"/>
                </a:moveTo>
                <a:lnTo>
                  <a:pt x="315832" y="186505"/>
                </a:lnTo>
                <a:lnTo>
                  <a:pt x="315832" y="301575"/>
                </a:lnTo>
                <a:cubicBezTo>
                  <a:pt x="315832" y="307527"/>
                  <a:pt x="310881" y="312487"/>
                  <a:pt x="304939" y="312487"/>
                </a:cubicBezTo>
                <a:lnTo>
                  <a:pt x="270281" y="312487"/>
                </a:lnTo>
                <a:lnTo>
                  <a:pt x="270281" y="197417"/>
                </a:lnTo>
                <a:cubicBezTo>
                  <a:pt x="270281" y="191465"/>
                  <a:pt x="275232" y="186505"/>
                  <a:pt x="281174" y="186505"/>
                </a:cubicBezTo>
                <a:close/>
                <a:moveTo>
                  <a:pt x="201736" y="143821"/>
                </a:moveTo>
                <a:lnTo>
                  <a:pt x="236515" y="143821"/>
                </a:lnTo>
                <a:lnTo>
                  <a:pt x="236515" y="301574"/>
                </a:lnTo>
                <a:cubicBezTo>
                  <a:pt x="236515" y="307527"/>
                  <a:pt x="231546" y="312488"/>
                  <a:pt x="225584" y="312488"/>
                </a:cubicBezTo>
                <a:lnTo>
                  <a:pt x="190805" y="312488"/>
                </a:lnTo>
                <a:lnTo>
                  <a:pt x="190805" y="155727"/>
                </a:lnTo>
                <a:cubicBezTo>
                  <a:pt x="190805" y="148782"/>
                  <a:pt x="195773" y="143821"/>
                  <a:pt x="201736" y="143821"/>
                </a:cubicBezTo>
                <a:close/>
                <a:moveTo>
                  <a:pt x="365625" y="101136"/>
                </a:moveTo>
                <a:lnTo>
                  <a:pt x="400404" y="101136"/>
                </a:lnTo>
                <a:lnTo>
                  <a:pt x="400404" y="301572"/>
                </a:lnTo>
                <a:cubicBezTo>
                  <a:pt x="400404" y="307526"/>
                  <a:pt x="395436" y="312487"/>
                  <a:pt x="389473" y="312487"/>
                </a:cubicBezTo>
                <a:lnTo>
                  <a:pt x="354694" y="312487"/>
                </a:lnTo>
                <a:lnTo>
                  <a:pt x="354694" y="112051"/>
                </a:lnTo>
                <a:cubicBezTo>
                  <a:pt x="354694" y="106097"/>
                  <a:pt x="359663" y="101136"/>
                  <a:pt x="365625" y="101136"/>
                </a:cubicBezTo>
                <a:close/>
                <a:moveTo>
                  <a:pt x="73509" y="51580"/>
                </a:moveTo>
                <a:cubicBezTo>
                  <a:pt x="59602" y="51580"/>
                  <a:pt x="47681" y="63483"/>
                  <a:pt x="47681" y="78362"/>
                </a:cubicBezTo>
                <a:lnTo>
                  <a:pt x="47681" y="352131"/>
                </a:lnTo>
                <a:lnTo>
                  <a:pt x="516548" y="352131"/>
                </a:lnTo>
                <a:cubicBezTo>
                  <a:pt x="531448" y="352131"/>
                  <a:pt x="543369" y="340228"/>
                  <a:pt x="543369" y="325349"/>
                </a:cubicBezTo>
                <a:lnTo>
                  <a:pt x="543369" y="51580"/>
                </a:lnTo>
                <a:close/>
                <a:moveTo>
                  <a:pt x="58608" y="0"/>
                </a:moveTo>
                <a:lnTo>
                  <a:pt x="591050" y="0"/>
                </a:lnTo>
                <a:lnTo>
                  <a:pt x="591050" y="342212"/>
                </a:lnTo>
                <a:cubicBezTo>
                  <a:pt x="591050" y="374945"/>
                  <a:pt x="564229" y="400735"/>
                  <a:pt x="532442" y="400735"/>
                </a:cubicBezTo>
                <a:lnTo>
                  <a:pt x="390391" y="400735"/>
                </a:lnTo>
                <a:lnTo>
                  <a:pt x="447013" y="493976"/>
                </a:lnTo>
                <a:cubicBezTo>
                  <a:pt x="457940" y="512822"/>
                  <a:pt x="451979" y="538612"/>
                  <a:pt x="433106" y="549523"/>
                </a:cubicBezTo>
                <a:cubicBezTo>
                  <a:pt x="413238" y="561426"/>
                  <a:pt x="388404" y="555474"/>
                  <a:pt x="376484" y="535636"/>
                </a:cubicBezTo>
                <a:lnTo>
                  <a:pt x="299002" y="408671"/>
                </a:lnTo>
                <a:cubicBezTo>
                  <a:pt x="298008" y="405695"/>
                  <a:pt x="296022" y="403711"/>
                  <a:pt x="295028" y="400735"/>
                </a:cubicBezTo>
                <a:lnTo>
                  <a:pt x="275161" y="400735"/>
                </a:lnTo>
                <a:cubicBezTo>
                  <a:pt x="274168" y="403711"/>
                  <a:pt x="273174" y="405695"/>
                  <a:pt x="271188" y="408671"/>
                </a:cubicBezTo>
                <a:lnTo>
                  <a:pt x="194699" y="535636"/>
                </a:lnTo>
                <a:cubicBezTo>
                  <a:pt x="182778" y="555474"/>
                  <a:pt x="156951" y="561426"/>
                  <a:pt x="138077" y="549523"/>
                </a:cubicBezTo>
                <a:cubicBezTo>
                  <a:pt x="118210" y="538612"/>
                  <a:pt x="112250" y="512822"/>
                  <a:pt x="124170" y="493976"/>
                </a:cubicBezTo>
                <a:lnTo>
                  <a:pt x="180792" y="400735"/>
                </a:lnTo>
                <a:lnTo>
                  <a:pt x="0" y="400735"/>
                </a:lnTo>
                <a:lnTo>
                  <a:pt x="0" y="58523"/>
                </a:lnTo>
                <a:cubicBezTo>
                  <a:pt x="0" y="26782"/>
                  <a:pt x="25827" y="0"/>
                  <a:pt x="58608" y="0"/>
                </a:cubicBezTo>
                <a:close/>
              </a:path>
            </a:pathLst>
          </a:custGeom>
          <a:solidFill>
            <a:schemeClr val="bg1"/>
          </a:solidFill>
          <a:ln>
            <a:noFill/>
          </a:ln>
        </p:spPr>
      </p:sp>
      <p:sp>
        <p:nvSpPr>
          <p:cNvPr id="303" name="Text Box 4"/>
          <p:cNvSpPr txBox="1">
            <a:spLocks noChangeArrowheads="1"/>
          </p:cNvSpPr>
          <p:nvPr/>
        </p:nvSpPr>
        <p:spPr bwMode="auto">
          <a:xfrm>
            <a:off x="1778065" y="548328"/>
            <a:ext cx="1791211" cy="508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6525" tIns="38263" rIns="76525" bIns="38263">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sz="2800" b="1">
                <a:solidFill>
                  <a:srgbClr val="C00000"/>
                </a:solidFill>
                <a:ea typeface="微软雅黑" panose="020B0503020204020204" pitchFamily="34" charset="-122"/>
                <a:cs typeface="Arial" panose="020B0604020202020204" pitchFamily="34" charset="0"/>
              </a:rPr>
              <a:t>Summary</a:t>
            </a:r>
          </a:p>
        </p:txBody>
      </p:sp>
      <p:sp>
        <p:nvSpPr>
          <p:cNvPr id="302" name="矩形 301"/>
          <p:cNvSpPr/>
          <p:nvPr/>
        </p:nvSpPr>
        <p:spPr>
          <a:xfrm>
            <a:off x="468695" y="1201010"/>
            <a:ext cx="11246310" cy="2384425"/>
          </a:xfrm>
          <a:prstGeom prst="rect">
            <a:avLst/>
          </a:prstGeom>
        </p:spPr>
        <p:txBody>
          <a:bodyPr wrap="square" lIns="76525" tIns="38263" rIns="76525" bIns="38263">
            <a:spAutoFit/>
          </a:bodyPr>
          <a:lstStyle/>
          <a:p>
            <a:pPr marL="342900" indent="-342900">
              <a:lnSpc>
                <a:spcPct val="150000"/>
              </a:lnSpc>
              <a:buFont typeface="Wingdings" panose="05000000000000000000" pitchFamily="2" charset="2"/>
              <a:buChar char="n"/>
              <a:defRPr/>
            </a:pPr>
            <a:r>
              <a:rPr lang="en-US" sz="2000" b="1" dirty="0">
                <a:solidFill>
                  <a:schemeClr val="tx2">
                    <a:lumMod val="75000"/>
                  </a:schemeClr>
                </a:solidFill>
                <a:ea typeface="微软雅黑" panose="020B0503020204020204" pitchFamily="34" charset="-122"/>
                <a:cs typeface="Arial" panose="020B0604020202020204" pitchFamily="34" charset="0"/>
              </a:rPr>
              <a:t>Xinyatong, backed by the comprehensive listed company </a:t>
            </a:r>
            <a:r>
              <a:rPr lang="en-US" sz="2000" b="1" dirty="0" err="1">
                <a:solidFill>
                  <a:schemeClr val="tx2">
                    <a:lumMod val="75000"/>
                  </a:schemeClr>
                </a:solidFill>
                <a:ea typeface="微软雅黑" panose="020B0503020204020204" pitchFamily="34" charset="-122"/>
                <a:cs typeface="Arial" panose="020B0604020202020204" pitchFamily="34" charset="0"/>
              </a:rPr>
              <a:t>Yatong</a:t>
            </a:r>
            <a:r>
              <a:rPr lang="en-US" sz="2000" b="1" dirty="0">
                <a:solidFill>
                  <a:schemeClr val="tx2">
                    <a:lumMod val="75000"/>
                  </a:schemeClr>
                </a:solidFill>
                <a:ea typeface="微软雅黑" panose="020B0503020204020204" pitchFamily="34" charset="-122"/>
                <a:cs typeface="Arial" panose="020B0604020202020204" pitchFamily="34" charset="0"/>
              </a:rPr>
              <a:t> Precision, has strong risk resistance capabilities and is the best partner for long-term cooperation.</a:t>
            </a:r>
          </a:p>
          <a:p>
            <a:pPr marL="342900" indent="-342900">
              <a:lnSpc>
                <a:spcPct val="150000"/>
              </a:lnSpc>
              <a:buFont typeface="Wingdings" panose="05000000000000000000" pitchFamily="2" charset="2"/>
              <a:buChar char="n"/>
              <a:defRPr/>
            </a:pPr>
            <a:r>
              <a:rPr lang="en-US" sz="2000" b="1" dirty="0">
                <a:solidFill>
                  <a:schemeClr val="tx2">
                    <a:lumMod val="75000"/>
                  </a:schemeClr>
                </a:solidFill>
                <a:ea typeface="微软雅黑" panose="020B0503020204020204" pitchFamily="34" charset="-122"/>
                <a:cs typeface="Arial" panose="020B0604020202020204" pitchFamily="34" charset="0"/>
              </a:rPr>
              <a:t>The company has sufficient R&amp;D investment and can continuously provide advanced products to customers.</a:t>
            </a:r>
          </a:p>
          <a:p>
            <a:pPr marL="342900" indent="-342900">
              <a:lnSpc>
                <a:spcPct val="150000"/>
              </a:lnSpc>
              <a:buFont typeface="Wingdings" panose="05000000000000000000" pitchFamily="2" charset="2"/>
              <a:buChar char="n"/>
              <a:defRPr/>
            </a:pPr>
            <a:r>
              <a:rPr lang="en-US" sz="2000" b="1" dirty="0">
                <a:solidFill>
                  <a:schemeClr val="tx2">
                    <a:lumMod val="75000"/>
                  </a:schemeClr>
                </a:solidFill>
                <a:ea typeface="微软雅黑" panose="020B0503020204020204" pitchFamily="34" charset="-122"/>
                <a:cs typeface="Arial" panose="020B0604020202020204" pitchFamily="34" charset="0"/>
                <a:sym typeface="+mn-ea"/>
              </a:rPr>
              <a:t>Strict product quality management, ensuring peace of mind in purchase and ease of use.</a:t>
            </a:r>
          </a:p>
        </p:txBody>
      </p:sp>
      <p:sp>
        <p:nvSpPr>
          <p:cNvPr id="304" name="矩形 303"/>
          <p:cNvSpPr/>
          <p:nvPr/>
        </p:nvSpPr>
        <p:spPr>
          <a:xfrm>
            <a:off x="625773" y="4280224"/>
            <a:ext cx="10478894" cy="1549014"/>
          </a:xfrm>
          <a:prstGeom prst="rect">
            <a:avLst/>
          </a:prstGeom>
        </p:spPr>
        <p:txBody>
          <a:bodyPr wrap="none">
            <a:spAutoFit/>
          </a:bodyPr>
          <a:lstStyle/>
          <a:p>
            <a:pPr>
              <a:lnSpc>
                <a:spcPct val="150000"/>
              </a:lnSpc>
              <a:defRPr/>
            </a:pPr>
            <a:r>
              <a:rPr lang="en-US" sz="7200" b="1" dirty="0">
                <a:solidFill>
                  <a:srgbClr val="C00000"/>
                </a:solidFill>
                <a:ea typeface="微软雅黑" panose="020B0503020204020204" pitchFamily="34" charset="-122"/>
                <a:cs typeface="Arial" panose="020B0604020202020204" pitchFamily="34" charset="0"/>
              </a:rPr>
              <a:t>Cooperation &amp; Win-Win</a:t>
            </a:r>
          </a:p>
        </p:txBody>
      </p:sp>
    </p:spTree>
  </p:cSld>
  <p:clrMapOvr>
    <a:masterClrMapping/>
  </p:clrMapOvr>
  <p:transition spd="slow" advTm="9249">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anim calcmode="lin" valueType="num">
                                      <p:cBhvr>
                                        <p:cTn id="8" dur="300" fill="hold"/>
                                        <p:tgtEl>
                                          <p:spTgt spid="31"/>
                                        </p:tgtEl>
                                        <p:attrNameLst>
                                          <p:attrName>ppt_x</p:attrName>
                                        </p:attrNameLst>
                                      </p:cBhvr>
                                      <p:tavLst>
                                        <p:tav tm="0">
                                          <p:val>
                                            <p:strVal val="#ppt_x"/>
                                          </p:val>
                                        </p:tav>
                                        <p:tav tm="100000">
                                          <p:val>
                                            <p:strVal val="#ppt_x"/>
                                          </p:val>
                                        </p:tav>
                                      </p:tavLst>
                                    </p:anim>
                                    <p:anim calcmode="lin" valueType="num">
                                      <p:cBhvr>
                                        <p:cTn id="9" dur="3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300" fill="hold"/>
                                        <p:tgtEl>
                                          <p:spTgt spid="32"/>
                                        </p:tgtEl>
                                        <p:attrNameLst>
                                          <p:attrName>ppt_w</p:attrName>
                                        </p:attrNameLst>
                                      </p:cBhvr>
                                      <p:tavLst>
                                        <p:tav tm="0">
                                          <p:val>
                                            <p:fltVal val="0"/>
                                          </p:val>
                                        </p:tav>
                                        <p:tav tm="100000">
                                          <p:val>
                                            <p:strVal val="#ppt_w"/>
                                          </p:val>
                                        </p:tav>
                                      </p:tavLst>
                                    </p:anim>
                                    <p:anim calcmode="lin" valueType="num">
                                      <p:cBhvr>
                                        <p:cTn id="14" dur="300" fill="hold"/>
                                        <p:tgtEl>
                                          <p:spTgt spid="32"/>
                                        </p:tgtEl>
                                        <p:attrNameLst>
                                          <p:attrName>ppt_h</p:attrName>
                                        </p:attrNameLst>
                                      </p:cBhvr>
                                      <p:tavLst>
                                        <p:tav tm="0">
                                          <p:val>
                                            <p:fltVal val="0"/>
                                          </p:val>
                                        </p:tav>
                                        <p:tav tm="100000">
                                          <p:val>
                                            <p:strVal val="#ppt_h"/>
                                          </p:val>
                                        </p:tav>
                                      </p:tavLst>
                                    </p:anim>
                                    <p:anim calcmode="lin" valueType="num">
                                      <p:cBhvr>
                                        <p:cTn id="15" dur="300" fill="hold"/>
                                        <p:tgtEl>
                                          <p:spTgt spid="32"/>
                                        </p:tgtEl>
                                        <p:attrNameLst>
                                          <p:attrName>style.rotation</p:attrName>
                                        </p:attrNameLst>
                                      </p:cBhvr>
                                      <p:tavLst>
                                        <p:tav tm="0">
                                          <p:val>
                                            <p:fltVal val="90"/>
                                          </p:val>
                                        </p:tav>
                                        <p:tav tm="100000">
                                          <p:val>
                                            <p:fltVal val="0"/>
                                          </p:val>
                                        </p:tav>
                                      </p:tavLst>
                                    </p:anim>
                                    <p:animEffect transition="in" filter="fade">
                                      <p:cBhvr>
                                        <p:cTn id="16" dur="3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custDataLst>
              <p:tags r:id="rId1"/>
            </p:custDataLst>
          </p:nvPr>
        </p:nvGrpSpPr>
        <p:grpSpPr>
          <a:xfrm>
            <a:off x="1055370" y="2997200"/>
            <a:ext cx="4659630" cy="3070860"/>
            <a:chOff x="2114" y="4720"/>
            <a:chExt cx="7338" cy="4836"/>
          </a:xfrm>
        </p:grpSpPr>
        <p:sp>
          <p:nvSpPr>
            <p:cNvPr id="29" name="PPT设计宝典_5838"/>
            <p:cNvSpPr/>
            <p:nvPr/>
          </p:nvSpPr>
          <p:spPr bwMode="auto">
            <a:xfrm>
              <a:off x="2114" y="6591"/>
              <a:ext cx="3404" cy="1180"/>
            </a:xfrm>
            <a:custGeom>
              <a:avLst/>
              <a:gdLst>
                <a:gd name="T0" fmla="*/ 5097 w 5179"/>
                <a:gd name="T1" fmla="*/ 1803 h 3135"/>
                <a:gd name="T2" fmla="*/ 4780 w 5179"/>
                <a:gd name="T3" fmla="*/ 2351 h 3135"/>
                <a:gd name="T4" fmla="*/ 4465 w 5179"/>
                <a:gd name="T5" fmla="*/ 2896 h 3135"/>
                <a:gd name="T6" fmla="*/ 4056 w 5179"/>
                <a:gd name="T7" fmla="*/ 3135 h 3135"/>
                <a:gd name="T8" fmla="*/ 0 w 5179"/>
                <a:gd name="T9" fmla="*/ 3135 h 3135"/>
                <a:gd name="T10" fmla="*/ 0 w 5179"/>
                <a:gd name="T11" fmla="*/ 0 h 3135"/>
                <a:gd name="T12" fmla="*/ 4051 w 5179"/>
                <a:gd name="T13" fmla="*/ 0 h 3135"/>
                <a:gd name="T14" fmla="*/ 4463 w 5179"/>
                <a:gd name="T15" fmla="*/ 235 h 3135"/>
                <a:gd name="T16" fmla="*/ 4780 w 5179"/>
                <a:gd name="T17" fmla="*/ 784 h 3135"/>
                <a:gd name="T18" fmla="*/ 5094 w 5179"/>
                <a:gd name="T19" fmla="*/ 1328 h 3135"/>
                <a:gd name="T20" fmla="*/ 5097 w 5179"/>
                <a:gd name="T21" fmla="*/ 1803 h 3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79" h="3135">
                  <a:moveTo>
                    <a:pt x="5097" y="1803"/>
                  </a:moveTo>
                  <a:lnTo>
                    <a:pt x="4780" y="2351"/>
                  </a:lnTo>
                  <a:cubicBezTo>
                    <a:pt x="4675" y="2533"/>
                    <a:pt x="4570" y="2714"/>
                    <a:pt x="4465" y="2896"/>
                  </a:cubicBezTo>
                  <a:cubicBezTo>
                    <a:pt x="4371" y="3049"/>
                    <a:pt x="4233" y="3126"/>
                    <a:pt x="4056" y="3135"/>
                  </a:cubicBezTo>
                  <a:lnTo>
                    <a:pt x="0" y="3135"/>
                  </a:lnTo>
                  <a:lnTo>
                    <a:pt x="0" y="0"/>
                  </a:lnTo>
                  <a:lnTo>
                    <a:pt x="4051" y="0"/>
                  </a:lnTo>
                  <a:cubicBezTo>
                    <a:pt x="4231" y="5"/>
                    <a:pt x="4367" y="86"/>
                    <a:pt x="4463" y="235"/>
                  </a:cubicBezTo>
                  <a:lnTo>
                    <a:pt x="4780" y="784"/>
                  </a:lnTo>
                  <a:cubicBezTo>
                    <a:pt x="4885" y="965"/>
                    <a:pt x="4990" y="1147"/>
                    <a:pt x="5094" y="1328"/>
                  </a:cubicBezTo>
                  <a:cubicBezTo>
                    <a:pt x="5179" y="1486"/>
                    <a:pt x="5178" y="1645"/>
                    <a:pt x="5097" y="1803"/>
                  </a:cubicBezTo>
                  <a:close/>
                </a:path>
              </a:pathLst>
            </a:custGeom>
            <a:gradFill>
              <a:gsLst>
                <a:gs pos="53000">
                  <a:schemeClr val="accent1">
                    <a:lumMod val="98000"/>
                    <a:lumOff val="2000"/>
                  </a:schemeClr>
                </a:gs>
                <a:gs pos="0">
                  <a:schemeClr val="accent1">
                    <a:lumMod val="85000"/>
                    <a:lumOff val="15000"/>
                  </a:schemeClr>
                </a:gs>
                <a:gs pos="100000">
                  <a:schemeClr val="accent1">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endParaRPr lang="zh-CN" altLang="en-US" sz="2000" dirty="0">
                <a:solidFill>
                  <a:schemeClr val="bg1"/>
                </a:solidFill>
                <a:ea typeface="微软雅黑" panose="020B0503020204020204" pitchFamily="34" charset="-122"/>
                <a:cs typeface="Arial" panose="020B0604020202020204" pitchFamily="34" charset="0"/>
              </a:endParaRPr>
            </a:p>
          </p:txBody>
        </p:sp>
        <p:sp>
          <p:nvSpPr>
            <p:cNvPr id="2" name="PPT设计宝典_9147"/>
            <p:cNvSpPr/>
            <p:nvPr>
              <p:custDataLst>
                <p:tags r:id="rId4"/>
              </p:custDataLst>
            </p:nvPr>
          </p:nvSpPr>
          <p:spPr bwMode="auto">
            <a:xfrm>
              <a:off x="5737" y="7771"/>
              <a:ext cx="3525" cy="738"/>
            </a:xfrm>
            <a:custGeom>
              <a:avLst/>
              <a:gdLst>
                <a:gd name="connsiteX0" fmla="*/ 403255 w 6591056"/>
                <a:gd name="connsiteY0" fmla="*/ 0 h 806450"/>
                <a:gd name="connsiteX1" fmla="*/ 6591056 w 6591056"/>
                <a:gd name="connsiteY1" fmla="*/ 0 h 806450"/>
                <a:gd name="connsiteX2" fmla="*/ 6591056 w 6591056"/>
                <a:gd name="connsiteY2" fmla="*/ 806450 h 806450"/>
                <a:gd name="connsiteX3" fmla="*/ 403255 w 6591056"/>
                <a:gd name="connsiteY3" fmla="*/ 806450 h 806450"/>
                <a:gd name="connsiteX4" fmla="*/ 0 w 6591056"/>
                <a:gd name="connsiteY4" fmla="*/ 403225 h 806450"/>
                <a:gd name="connsiteX5" fmla="*/ 403255 w 6591056"/>
                <a:gd name="connsiteY5" fmla="*/ 0 h 8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1056" h="806450">
                  <a:moveTo>
                    <a:pt x="403255" y="0"/>
                  </a:moveTo>
                  <a:lnTo>
                    <a:pt x="6591056" y="0"/>
                  </a:lnTo>
                  <a:lnTo>
                    <a:pt x="6591056" y="806450"/>
                  </a:lnTo>
                  <a:lnTo>
                    <a:pt x="403255" y="806450"/>
                  </a:lnTo>
                  <a:cubicBezTo>
                    <a:pt x="181427" y="806450"/>
                    <a:pt x="0" y="625037"/>
                    <a:pt x="0" y="403225"/>
                  </a:cubicBezTo>
                  <a:cubicBezTo>
                    <a:pt x="0" y="181413"/>
                    <a:pt x="181427" y="0"/>
                    <a:pt x="403255" y="0"/>
                  </a:cubicBezTo>
                  <a:close/>
                </a:path>
              </a:pathLst>
            </a:custGeom>
            <a:solidFill>
              <a:schemeClr val="bg1"/>
            </a:solidFill>
            <a:ln>
              <a:solidFill>
                <a:schemeClr val="bg1">
                  <a:lumMod val="85000"/>
                </a:schemeClr>
              </a:solidFill>
            </a:ln>
          </p:spPr>
          <p:txBody>
            <a:bodyPr vert="horz" wrap="square" lIns="91440" tIns="45720" rIns="91440" bIns="45720" numCol="1" anchor="t" anchorCtr="0" compatLnSpc="1">
              <a:noAutofit/>
            </a:bodyPr>
            <a:lstStyle/>
            <a:p>
              <a:endParaRPr lang="zh-CN" altLang="en-US">
                <a:cs typeface="Arial" panose="020B0604020202020204" pitchFamily="34" charset="0"/>
              </a:endParaRPr>
            </a:p>
          </p:txBody>
        </p:sp>
        <p:sp>
          <p:nvSpPr>
            <p:cNvPr id="3" name="PPT设计宝典_8599"/>
            <p:cNvSpPr/>
            <p:nvPr>
              <p:custDataLst>
                <p:tags r:id="rId5"/>
              </p:custDataLst>
            </p:nvPr>
          </p:nvSpPr>
          <p:spPr bwMode="auto">
            <a:xfrm>
              <a:off x="5965" y="7838"/>
              <a:ext cx="592" cy="613"/>
            </a:xfrm>
            <a:prstGeom prst="ellipse">
              <a:avLst/>
            </a:prstGeom>
            <a:gradFill>
              <a:gsLst>
                <a:gs pos="53000">
                  <a:schemeClr val="accent1">
                    <a:lumMod val="98000"/>
                    <a:lumOff val="2000"/>
                  </a:schemeClr>
                </a:gs>
                <a:gs pos="0">
                  <a:schemeClr val="accent1">
                    <a:lumMod val="85000"/>
                    <a:lumOff val="15000"/>
                  </a:schemeClr>
                </a:gs>
                <a:gs pos="100000">
                  <a:schemeClr val="accent1">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en-US" altLang="zh-CN" sz="1800" dirty="0">
                  <a:solidFill>
                    <a:schemeClr val="bg1"/>
                  </a:solidFill>
                  <a:ea typeface="微软雅黑" panose="020B0503020204020204" pitchFamily="34" charset="-122"/>
                  <a:cs typeface="Arial" panose="020B0604020202020204" pitchFamily="34" charset="0"/>
                </a:rPr>
                <a:t>4</a:t>
              </a:r>
            </a:p>
          </p:txBody>
        </p:sp>
        <p:sp>
          <p:nvSpPr>
            <p:cNvPr id="4" name="PPT设计宝典_1213"/>
            <p:cNvSpPr txBox="1"/>
            <p:nvPr>
              <p:custDataLst>
                <p:tags r:id="rId6"/>
              </p:custDataLst>
            </p:nvPr>
          </p:nvSpPr>
          <p:spPr>
            <a:xfrm>
              <a:off x="6569" y="7882"/>
              <a:ext cx="2469" cy="533"/>
            </a:xfrm>
            <a:prstGeom prst="rect">
              <a:avLst/>
            </a:prstGeom>
            <a:noFill/>
          </p:spPr>
          <p:txBody>
            <a:bodyPr wrap="square" rtlCol="0">
              <a:spAutoFit/>
            </a:bodyPr>
            <a:lstStyle>
              <a:defPPr>
                <a:defRPr lang="zh-CN"/>
              </a:defPPr>
              <a:lvl1pPr>
                <a:defRPr sz="3200" b="1">
                  <a:solidFill>
                    <a:schemeClr val="tx2"/>
                  </a:solidFill>
                  <a:latin typeface="+mn-ea"/>
                  <a:ea typeface="+mn-ea"/>
                </a:defRPr>
              </a:lvl1pPr>
            </a:lstStyle>
            <a:p>
              <a:r>
                <a:rPr lang="en-US" sz="1600" dirty="0">
                  <a:solidFill>
                    <a:srgbClr val="00B050"/>
                  </a:solidFill>
                  <a:latin typeface="Arial" panose="020B0604020202020204" pitchFamily="34" charset="0"/>
                  <a:ea typeface="微软雅黑" panose="020B0503020204020204" pitchFamily="34" charset="-122"/>
                  <a:cs typeface="Arial" panose="020B0604020202020204" pitchFamily="34" charset="0"/>
                </a:rPr>
                <a:t>High Quality</a:t>
              </a:r>
            </a:p>
          </p:txBody>
        </p:sp>
        <p:sp>
          <p:nvSpPr>
            <p:cNvPr id="5" name="PPT设计宝典_9147"/>
            <p:cNvSpPr/>
            <p:nvPr>
              <p:custDataLst>
                <p:tags r:id="rId7"/>
              </p:custDataLst>
            </p:nvPr>
          </p:nvSpPr>
          <p:spPr bwMode="auto">
            <a:xfrm>
              <a:off x="5710" y="8818"/>
              <a:ext cx="3552" cy="738"/>
            </a:xfrm>
            <a:custGeom>
              <a:avLst/>
              <a:gdLst>
                <a:gd name="connsiteX0" fmla="*/ 403255 w 6591056"/>
                <a:gd name="connsiteY0" fmla="*/ 0 h 806450"/>
                <a:gd name="connsiteX1" fmla="*/ 6591056 w 6591056"/>
                <a:gd name="connsiteY1" fmla="*/ 0 h 806450"/>
                <a:gd name="connsiteX2" fmla="*/ 6591056 w 6591056"/>
                <a:gd name="connsiteY2" fmla="*/ 806450 h 806450"/>
                <a:gd name="connsiteX3" fmla="*/ 403255 w 6591056"/>
                <a:gd name="connsiteY3" fmla="*/ 806450 h 806450"/>
                <a:gd name="connsiteX4" fmla="*/ 0 w 6591056"/>
                <a:gd name="connsiteY4" fmla="*/ 403225 h 806450"/>
                <a:gd name="connsiteX5" fmla="*/ 403255 w 6591056"/>
                <a:gd name="connsiteY5" fmla="*/ 0 h 8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1056" h="806450">
                  <a:moveTo>
                    <a:pt x="403255" y="0"/>
                  </a:moveTo>
                  <a:lnTo>
                    <a:pt x="6591056" y="0"/>
                  </a:lnTo>
                  <a:lnTo>
                    <a:pt x="6591056" y="806450"/>
                  </a:lnTo>
                  <a:lnTo>
                    <a:pt x="403255" y="806450"/>
                  </a:lnTo>
                  <a:cubicBezTo>
                    <a:pt x="181427" y="806450"/>
                    <a:pt x="0" y="625037"/>
                    <a:pt x="0" y="403225"/>
                  </a:cubicBezTo>
                  <a:cubicBezTo>
                    <a:pt x="0" y="181413"/>
                    <a:pt x="181427" y="0"/>
                    <a:pt x="403255" y="0"/>
                  </a:cubicBezTo>
                  <a:close/>
                </a:path>
              </a:pathLst>
            </a:custGeom>
            <a:solidFill>
              <a:schemeClr val="bg1"/>
            </a:solidFill>
            <a:ln>
              <a:solidFill>
                <a:schemeClr val="bg1">
                  <a:lumMod val="85000"/>
                </a:schemeClr>
              </a:solidFill>
            </a:ln>
          </p:spPr>
          <p:txBody>
            <a:bodyPr vert="horz" wrap="square" lIns="91440" tIns="45720" rIns="91440" bIns="45720" numCol="1" anchor="t" anchorCtr="0" compatLnSpc="1">
              <a:noAutofit/>
            </a:bodyPr>
            <a:lstStyle/>
            <a:p>
              <a:endParaRPr lang="zh-CN" altLang="en-US">
                <a:cs typeface="Arial" panose="020B0604020202020204" pitchFamily="34" charset="0"/>
              </a:endParaRPr>
            </a:p>
          </p:txBody>
        </p:sp>
        <p:sp>
          <p:nvSpPr>
            <p:cNvPr id="6" name="PPT设计宝典_8599"/>
            <p:cNvSpPr/>
            <p:nvPr>
              <p:custDataLst>
                <p:tags r:id="rId8"/>
              </p:custDataLst>
            </p:nvPr>
          </p:nvSpPr>
          <p:spPr bwMode="auto">
            <a:xfrm>
              <a:off x="5937" y="8884"/>
              <a:ext cx="592" cy="613"/>
            </a:xfrm>
            <a:prstGeom prst="ellipse">
              <a:avLst/>
            </a:prstGeom>
            <a:gradFill>
              <a:gsLst>
                <a:gs pos="53000">
                  <a:schemeClr val="accent1">
                    <a:lumMod val="98000"/>
                    <a:lumOff val="2000"/>
                  </a:schemeClr>
                </a:gs>
                <a:gs pos="0">
                  <a:schemeClr val="accent1">
                    <a:lumMod val="85000"/>
                    <a:lumOff val="15000"/>
                  </a:schemeClr>
                </a:gs>
                <a:gs pos="100000">
                  <a:schemeClr val="accent1">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en-US" altLang="zh-CN" sz="1800" dirty="0">
                  <a:solidFill>
                    <a:schemeClr val="bg1"/>
                  </a:solidFill>
                  <a:ea typeface="微软雅黑" panose="020B0503020204020204" pitchFamily="34" charset="-122"/>
                  <a:cs typeface="Arial" panose="020B0604020202020204" pitchFamily="34" charset="0"/>
                </a:rPr>
                <a:t>5</a:t>
              </a:r>
            </a:p>
          </p:txBody>
        </p:sp>
        <p:sp>
          <p:nvSpPr>
            <p:cNvPr id="7" name="PPT设计宝典_1213"/>
            <p:cNvSpPr txBox="1"/>
            <p:nvPr>
              <p:custDataLst>
                <p:tags r:id="rId9"/>
              </p:custDataLst>
            </p:nvPr>
          </p:nvSpPr>
          <p:spPr>
            <a:xfrm>
              <a:off x="6502" y="8920"/>
              <a:ext cx="2950" cy="533"/>
            </a:xfrm>
            <a:prstGeom prst="rect">
              <a:avLst/>
            </a:prstGeom>
            <a:noFill/>
          </p:spPr>
          <p:txBody>
            <a:bodyPr wrap="square" rtlCol="0">
              <a:spAutoFit/>
            </a:bodyPr>
            <a:lstStyle>
              <a:defPPr>
                <a:defRPr lang="zh-CN"/>
              </a:defPPr>
              <a:lvl1pPr>
                <a:defRPr sz="3200" b="1">
                  <a:solidFill>
                    <a:schemeClr val="tx2"/>
                  </a:solidFill>
                  <a:latin typeface="+mn-ea"/>
                  <a:ea typeface="+mn-ea"/>
                </a:defRPr>
              </a:lvl1pPr>
            </a:lstStyle>
            <a:p>
              <a:r>
                <a:rPr lang="en-US" sz="1600" dirty="0">
                  <a:solidFill>
                    <a:srgbClr val="00B050"/>
                  </a:solidFill>
                  <a:latin typeface="Arial" panose="020B0604020202020204" pitchFamily="34" charset="0"/>
                  <a:ea typeface="微软雅黑" panose="020B0503020204020204" pitchFamily="34" charset="-122"/>
                  <a:cs typeface="Arial" panose="020B0604020202020204" pitchFamily="34" charset="0"/>
                </a:rPr>
                <a:t>Winning Service</a:t>
              </a:r>
            </a:p>
          </p:txBody>
        </p:sp>
        <p:sp>
          <p:nvSpPr>
            <p:cNvPr id="11" name="PPT设计宝典_9147"/>
            <p:cNvSpPr/>
            <p:nvPr>
              <p:custDataLst>
                <p:tags r:id="rId10"/>
              </p:custDataLst>
            </p:nvPr>
          </p:nvSpPr>
          <p:spPr bwMode="auto">
            <a:xfrm>
              <a:off x="5710" y="6773"/>
              <a:ext cx="3552" cy="738"/>
            </a:xfrm>
            <a:custGeom>
              <a:avLst/>
              <a:gdLst>
                <a:gd name="connsiteX0" fmla="*/ 403255 w 6591056"/>
                <a:gd name="connsiteY0" fmla="*/ 0 h 806450"/>
                <a:gd name="connsiteX1" fmla="*/ 6591056 w 6591056"/>
                <a:gd name="connsiteY1" fmla="*/ 0 h 806450"/>
                <a:gd name="connsiteX2" fmla="*/ 6591056 w 6591056"/>
                <a:gd name="connsiteY2" fmla="*/ 806450 h 806450"/>
                <a:gd name="connsiteX3" fmla="*/ 403255 w 6591056"/>
                <a:gd name="connsiteY3" fmla="*/ 806450 h 806450"/>
                <a:gd name="connsiteX4" fmla="*/ 0 w 6591056"/>
                <a:gd name="connsiteY4" fmla="*/ 403225 h 806450"/>
                <a:gd name="connsiteX5" fmla="*/ 403255 w 6591056"/>
                <a:gd name="connsiteY5" fmla="*/ 0 h 8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1056" h="806450">
                  <a:moveTo>
                    <a:pt x="403255" y="0"/>
                  </a:moveTo>
                  <a:lnTo>
                    <a:pt x="6591056" y="0"/>
                  </a:lnTo>
                  <a:lnTo>
                    <a:pt x="6591056" y="806450"/>
                  </a:lnTo>
                  <a:lnTo>
                    <a:pt x="403255" y="806450"/>
                  </a:lnTo>
                  <a:cubicBezTo>
                    <a:pt x="181427" y="806450"/>
                    <a:pt x="0" y="625037"/>
                    <a:pt x="0" y="403225"/>
                  </a:cubicBezTo>
                  <a:cubicBezTo>
                    <a:pt x="0" y="181413"/>
                    <a:pt x="181427" y="0"/>
                    <a:pt x="403255" y="0"/>
                  </a:cubicBezTo>
                  <a:close/>
                </a:path>
              </a:pathLst>
            </a:custGeom>
            <a:solidFill>
              <a:schemeClr val="bg1"/>
            </a:solidFill>
            <a:ln>
              <a:solidFill>
                <a:schemeClr val="bg1">
                  <a:lumMod val="85000"/>
                </a:schemeClr>
              </a:solidFill>
            </a:ln>
          </p:spPr>
          <p:txBody>
            <a:bodyPr vert="horz" wrap="square" lIns="91440" tIns="45720" rIns="91440" bIns="45720" numCol="1" anchor="t" anchorCtr="0" compatLnSpc="1">
              <a:noAutofit/>
            </a:bodyPr>
            <a:lstStyle/>
            <a:p>
              <a:endParaRPr lang="zh-CN" altLang="en-US">
                <a:cs typeface="Arial" panose="020B0604020202020204" pitchFamily="34" charset="0"/>
              </a:endParaRPr>
            </a:p>
          </p:txBody>
        </p:sp>
        <p:sp>
          <p:nvSpPr>
            <p:cNvPr id="12" name="PPT设计宝典_8599"/>
            <p:cNvSpPr/>
            <p:nvPr>
              <p:custDataLst>
                <p:tags r:id="rId11"/>
              </p:custDataLst>
            </p:nvPr>
          </p:nvSpPr>
          <p:spPr bwMode="auto">
            <a:xfrm>
              <a:off x="5937" y="6840"/>
              <a:ext cx="592" cy="613"/>
            </a:xfrm>
            <a:prstGeom prst="ellipse">
              <a:avLst/>
            </a:prstGeom>
            <a:gradFill>
              <a:gsLst>
                <a:gs pos="53000">
                  <a:schemeClr val="accent1">
                    <a:lumMod val="98000"/>
                    <a:lumOff val="2000"/>
                  </a:schemeClr>
                </a:gs>
                <a:gs pos="0">
                  <a:schemeClr val="accent1">
                    <a:lumMod val="85000"/>
                    <a:lumOff val="15000"/>
                  </a:schemeClr>
                </a:gs>
                <a:gs pos="100000">
                  <a:schemeClr val="accent1">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en-US" altLang="zh-CN" sz="1800" dirty="0">
                  <a:solidFill>
                    <a:schemeClr val="bg1"/>
                  </a:solidFill>
                  <a:ea typeface="微软雅黑" panose="020B0503020204020204" pitchFamily="34" charset="-122"/>
                  <a:cs typeface="Arial" panose="020B0604020202020204" pitchFamily="34" charset="0"/>
                </a:rPr>
                <a:t>3</a:t>
              </a:r>
            </a:p>
          </p:txBody>
        </p:sp>
        <p:sp>
          <p:nvSpPr>
            <p:cNvPr id="25" name="PPT设计宝典_1213"/>
            <p:cNvSpPr txBox="1"/>
            <p:nvPr>
              <p:custDataLst>
                <p:tags r:id="rId12"/>
              </p:custDataLst>
            </p:nvPr>
          </p:nvSpPr>
          <p:spPr>
            <a:xfrm>
              <a:off x="6452" y="6873"/>
              <a:ext cx="3000" cy="533"/>
            </a:xfrm>
            <a:prstGeom prst="rect">
              <a:avLst/>
            </a:prstGeom>
            <a:noFill/>
          </p:spPr>
          <p:txBody>
            <a:bodyPr wrap="square" rtlCol="0">
              <a:spAutoFit/>
            </a:bodyPr>
            <a:lstStyle>
              <a:defPPr>
                <a:defRPr lang="zh-CN"/>
              </a:defPPr>
              <a:lvl1pPr>
                <a:defRPr sz="3200" b="1">
                  <a:solidFill>
                    <a:schemeClr val="tx2"/>
                  </a:solidFill>
                  <a:latin typeface="+mn-ea"/>
                  <a:ea typeface="+mn-ea"/>
                </a:defRPr>
              </a:lvl1pPr>
            </a:lstStyle>
            <a:p>
              <a:r>
                <a:rPr lang="en-US" sz="1600" dirty="0">
                  <a:solidFill>
                    <a:srgbClr val="00B050"/>
                  </a:solidFill>
                  <a:latin typeface="Arial" panose="020B0604020202020204" pitchFamily="34" charset="0"/>
                  <a:ea typeface="微软雅黑" panose="020B0503020204020204" pitchFamily="34" charset="-122"/>
                  <a:cs typeface="Arial" panose="020B0604020202020204" pitchFamily="34" charset="0"/>
                </a:rPr>
                <a:t>Process-Oriented</a:t>
              </a:r>
            </a:p>
          </p:txBody>
        </p:sp>
        <p:sp>
          <p:nvSpPr>
            <p:cNvPr id="26" name="PPT设计宝典_9147"/>
            <p:cNvSpPr/>
            <p:nvPr>
              <p:custDataLst>
                <p:tags r:id="rId13"/>
              </p:custDataLst>
            </p:nvPr>
          </p:nvSpPr>
          <p:spPr bwMode="auto">
            <a:xfrm>
              <a:off x="5710" y="4720"/>
              <a:ext cx="3552" cy="738"/>
            </a:xfrm>
            <a:custGeom>
              <a:avLst/>
              <a:gdLst>
                <a:gd name="connsiteX0" fmla="*/ 403255 w 6591056"/>
                <a:gd name="connsiteY0" fmla="*/ 0 h 806450"/>
                <a:gd name="connsiteX1" fmla="*/ 6591056 w 6591056"/>
                <a:gd name="connsiteY1" fmla="*/ 0 h 806450"/>
                <a:gd name="connsiteX2" fmla="*/ 6591056 w 6591056"/>
                <a:gd name="connsiteY2" fmla="*/ 806450 h 806450"/>
                <a:gd name="connsiteX3" fmla="*/ 403255 w 6591056"/>
                <a:gd name="connsiteY3" fmla="*/ 806450 h 806450"/>
                <a:gd name="connsiteX4" fmla="*/ 0 w 6591056"/>
                <a:gd name="connsiteY4" fmla="*/ 403225 h 806450"/>
                <a:gd name="connsiteX5" fmla="*/ 403255 w 6591056"/>
                <a:gd name="connsiteY5" fmla="*/ 0 h 8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1056" h="806450">
                  <a:moveTo>
                    <a:pt x="403255" y="0"/>
                  </a:moveTo>
                  <a:lnTo>
                    <a:pt x="6591056" y="0"/>
                  </a:lnTo>
                  <a:lnTo>
                    <a:pt x="6591056" y="806450"/>
                  </a:lnTo>
                  <a:lnTo>
                    <a:pt x="403255" y="806450"/>
                  </a:lnTo>
                  <a:cubicBezTo>
                    <a:pt x="181427" y="806450"/>
                    <a:pt x="0" y="625037"/>
                    <a:pt x="0" y="403225"/>
                  </a:cubicBezTo>
                  <a:cubicBezTo>
                    <a:pt x="0" y="181413"/>
                    <a:pt x="181427" y="0"/>
                    <a:pt x="403255" y="0"/>
                  </a:cubicBezTo>
                  <a:close/>
                </a:path>
              </a:pathLst>
            </a:custGeom>
            <a:solidFill>
              <a:schemeClr val="bg1"/>
            </a:solidFill>
            <a:ln>
              <a:solidFill>
                <a:schemeClr val="bg1">
                  <a:lumMod val="85000"/>
                </a:schemeClr>
              </a:solidFill>
            </a:ln>
          </p:spPr>
          <p:txBody>
            <a:bodyPr vert="horz" wrap="square" lIns="91440" tIns="45720" rIns="91440" bIns="45720" numCol="1" anchor="t" anchorCtr="0" compatLnSpc="1">
              <a:noAutofit/>
            </a:bodyPr>
            <a:lstStyle/>
            <a:p>
              <a:endParaRPr lang="zh-CN" altLang="en-US">
                <a:cs typeface="Arial" panose="020B0604020202020204" pitchFamily="34" charset="0"/>
              </a:endParaRPr>
            </a:p>
          </p:txBody>
        </p:sp>
        <p:sp>
          <p:nvSpPr>
            <p:cNvPr id="27" name="PPT设计宝典_8599"/>
            <p:cNvSpPr/>
            <p:nvPr>
              <p:custDataLst>
                <p:tags r:id="rId14"/>
              </p:custDataLst>
            </p:nvPr>
          </p:nvSpPr>
          <p:spPr bwMode="auto">
            <a:xfrm>
              <a:off x="5937" y="4787"/>
              <a:ext cx="592" cy="613"/>
            </a:xfrm>
            <a:prstGeom prst="ellipse">
              <a:avLst/>
            </a:prstGeom>
            <a:gradFill>
              <a:gsLst>
                <a:gs pos="53000">
                  <a:schemeClr val="accent1">
                    <a:lumMod val="98000"/>
                    <a:lumOff val="2000"/>
                  </a:schemeClr>
                </a:gs>
                <a:gs pos="0">
                  <a:schemeClr val="accent1">
                    <a:lumMod val="85000"/>
                    <a:lumOff val="15000"/>
                  </a:schemeClr>
                </a:gs>
                <a:gs pos="100000">
                  <a:schemeClr val="accent1">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en-US" altLang="zh-CN" sz="1800" dirty="0">
                  <a:solidFill>
                    <a:schemeClr val="bg1"/>
                  </a:solidFill>
                  <a:ea typeface="微软雅黑" panose="020B0503020204020204" pitchFamily="34" charset="-122"/>
                  <a:cs typeface="Arial" panose="020B0604020202020204" pitchFamily="34" charset="0"/>
                </a:rPr>
                <a:t>1</a:t>
              </a:r>
            </a:p>
          </p:txBody>
        </p:sp>
        <p:sp>
          <p:nvSpPr>
            <p:cNvPr id="28" name="PPT设计宝典_1213"/>
            <p:cNvSpPr txBox="1"/>
            <p:nvPr>
              <p:custDataLst>
                <p:tags r:id="rId15"/>
              </p:custDataLst>
            </p:nvPr>
          </p:nvSpPr>
          <p:spPr>
            <a:xfrm>
              <a:off x="6452" y="4812"/>
              <a:ext cx="3000" cy="533"/>
            </a:xfrm>
            <a:prstGeom prst="rect">
              <a:avLst/>
            </a:prstGeom>
            <a:noFill/>
          </p:spPr>
          <p:txBody>
            <a:bodyPr wrap="square" rtlCol="0">
              <a:spAutoFit/>
            </a:bodyPr>
            <a:lstStyle>
              <a:defPPr>
                <a:defRPr lang="zh-CN"/>
              </a:defPPr>
              <a:lvl1pPr>
                <a:defRPr sz="3200" b="1">
                  <a:solidFill>
                    <a:schemeClr val="tx2"/>
                  </a:solidFill>
                  <a:latin typeface="+mn-ea"/>
                  <a:ea typeface="+mn-ea"/>
                </a:defRPr>
              </a:lvl1pPr>
            </a:lstStyle>
            <a:p>
              <a:r>
                <a:rPr lang="en-US" sz="1600" dirty="0">
                  <a:solidFill>
                    <a:srgbClr val="00B050"/>
                  </a:solidFill>
                  <a:latin typeface="Arial" panose="020B0604020202020204" pitchFamily="34" charset="0"/>
                  <a:ea typeface="微软雅黑" panose="020B0503020204020204" pitchFamily="34" charset="-122"/>
                  <a:cs typeface="Arial" panose="020B0604020202020204" pitchFamily="34" charset="0"/>
                </a:rPr>
                <a:t>Good Products</a:t>
              </a:r>
            </a:p>
          </p:txBody>
        </p:sp>
        <p:sp>
          <p:nvSpPr>
            <p:cNvPr id="31" name="PPT设计宝典_9147"/>
            <p:cNvSpPr/>
            <p:nvPr>
              <p:custDataLst>
                <p:tags r:id="rId16"/>
              </p:custDataLst>
            </p:nvPr>
          </p:nvSpPr>
          <p:spPr bwMode="auto">
            <a:xfrm>
              <a:off x="5682" y="5766"/>
              <a:ext cx="3580" cy="738"/>
            </a:xfrm>
            <a:custGeom>
              <a:avLst/>
              <a:gdLst>
                <a:gd name="connsiteX0" fmla="*/ 403255 w 6591056"/>
                <a:gd name="connsiteY0" fmla="*/ 0 h 806450"/>
                <a:gd name="connsiteX1" fmla="*/ 6591056 w 6591056"/>
                <a:gd name="connsiteY1" fmla="*/ 0 h 806450"/>
                <a:gd name="connsiteX2" fmla="*/ 6591056 w 6591056"/>
                <a:gd name="connsiteY2" fmla="*/ 806450 h 806450"/>
                <a:gd name="connsiteX3" fmla="*/ 403255 w 6591056"/>
                <a:gd name="connsiteY3" fmla="*/ 806450 h 806450"/>
                <a:gd name="connsiteX4" fmla="*/ 0 w 6591056"/>
                <a:gd name="connsiteY4" fmla="*/ 403225 h 806450"/>
                <a:gd name="connsiteX5" fmla="*/ 403255 w 6591056"/>
                <a:gd name="connsiteY5" fmla="*/ 0 h 8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1056" h="806450">
                  <a:moveTo>
                    <a:pt x="403255" y="0"/>
                  </a:moveTo>
                  <a:lnTo>
                    <a:pt x="6591056" y="0"/>
                  </a:lnTo>
                  <a:lnTo>
                    <a:pt x="6591056" y="806450"/>
                  </a:lnTo>
                  <a:lnTo>
                    <a:pt x="403255" y="806450"/>
                  </a:lnTo>
                  <a:cubicBezTo>
                    <a:pt x="181427" y="806450"/>
                    <a:pt x="0" y="625037"/>
                    <a:pt x="0" y="403225"/>
                  </a:cubicBezTo>
                  <a:cubicBezTo>
                    <a:pt x="0" y="181413"/>
                    <a:pt x="181427" y="0"/>
                    <a:pt x="403255" y="0"/>
                  </a:cubicBezTo>
                  <a:close/>
                </a:path>
              </a:pathLst>
            </a:custGeom>
            <a:solidFill>
              <a:schemeClr val="bg1"/>
            </a:solidFill>
            <a:ln>
              <a:solidFill>
                <a:schemeClr val="bg1">
                  <a:lumMod val="85000"/>
                </a:schemeClr>
              </a:solidFill>
            </a:ln>
          </p:spPr>
          <p:txBody>
            <a:bodyPr vert="horz" wrap="square" lIns="91440" tIns="45720" rIns="91440" bIns="45720" numCol="1" anchor="t" anchorCtr="0" compatLnSpc="1">
              <a:noAutofit/>
            </a:bodyPr>
            <a:lstStyle/>
            <a:p>
              <a:endParaRPr lang="zh-CN" altLang="en-US">
                <a:cs typeface="Arial" panose="020B0604020202020204" pitchFamily="34" charset="0"/>
              </a:endParaRPr>
            </a:p>
          </p:txBody>
        </p:sp>
        <p:sp>
          <p:nvSpPr>
            <p:cNvPr id="32" name="PPT设计宝典_8599"/>
            <p:cNvSpPr/>
            <p:nvPr>
              <p:custDataLst>
                <p:tags r:id="rId17"/>
              </p:custDataLst>
            </p:nvPr>
          </p:nvSpPr>
          <p:spPr bwMode="auto">
            <a:xfrm>
              <a:off x="5910" y="5833"/>
              <a:ext cx="592" cy="613"/>
            </a:xfrm>
            <a:prstGeom prst="ellipse">
              <a:avLst/>
            </a:prstGeom>
            <a:gradFill>
              <a:gsLst>
                <a:gs pos="53000">
                  <a:schemeClr val="accent1">
                    <a:lumMod val="98000"/>
                    <a:lumOff val="2000"/>
                  </a:schemeClr>
                </a:gs>
                <a:gs pos="0">
                  <a:schemeClr val="accent1">
                    <a:lumMod val="85000"/>
                    <a:lumOff val="15000"/>
                  </a:schemeClr>
                </a:gs>
                <a:gs pos="100000">
                  <a:schemeClr val="accent1">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en-US" altLang="zh-CN" sz="1800" dirty="0">
                  <a:solidFill>
                    <a:schemeClr val="bg1"/>
                  </a:solidFill>
                  <a:ea typeface="微软雅黑" panose="020B0503020204020204" pitchFamily="34" charset="-122"/>
                  <a:cs typeface="Arial" panose="020B0604020202020204" pitchFamily="34" charset="0"/>
                </a:rPr>
                <a:t>2</a:t>
              </a:r>
            </a:p>
          </p:txBody>
        </p:sp>
        <p:sp>
          <p:nvSpPr>
            <p:cNvPr id="33" name="PPT设计宝典_1213"/>
            <p:cNvSpPr txBox="1"/>
            <p:nvPr>
              <p:custDataLst>
                <p:tags r:id="rId18"/>
              </p:custDataLst>
            </p:nvPr>
          </p:nvSpPr>
          <p:spPr>
            <a:xfrm>
              <a:off x="6452" y="5867"/>
              <a:ext cx="2636" cy="533"/>
            </a:xfrm>
            <a:prstGeom prst="rect">
              <a:avLst/>
            </a:prstGeom>
            <a:noFill/>
          </p:spPr>
          <p:txBody>
            <a:bodyPr wrap="square" rtlCol="0">
              <a:spAutoFit/>
            </a:bodyPr>
            <a:lstStyle>
              <a:defPPr>
                <a:defRPr lang="zh-CN"/>
              </a:defPPr>
              <a:lvl1pPr>
                <a:defRPr sz="3200" b="1">
                  <a:solidFill>
                    <a:schemeClr val="tx2"/>
                  </a:solidFill>
                  <a:latin typeface="+mn-ea"/>
                  <a:ea typeface="+mn-ea"/>
                </a:defRPr>
              </a:lvl1pPr>
            </a:lstStyle>
            <a:p>
              <a:r>
                <a:rPr lang="en-US" sz="1600" dirty="0">
                  <a:solidFill>
                    <a:srgbClr val="00B050"/>
                  </a:solidFill>
                  <a:latin typeface="Arial" panose="020B0604020202020204" pitchFamily="34" charset="0"/>
                  <a:ea typeface="微软雅黑" panose="020B0503020204020204" pitchFamily="34" charset="-122"/>
                  <a:cs typeface="Arial" panose="020B0604020202020204" pitchFamily="34" charset="0"/>
                </a:rPr>
                <a:t>Precision R&amp;D</a:t>
              </a:r>
            </a:p>
          </p:txBody>
        </p:sp>
      </p:grpSp>
      <p:sp>
        <p:nvSpPr>
          <p:cNvPr id="36" name="文本框 35"/>
          <p:cNvSpPr txBox="1"/>
          <p:nvPr/>
        </p:nvSpPr>
        <p:spPr>
          <a:xfrm>
            <a:off x="7250429" y="260985"/>
            <a:ext cx="4032528" cy="584775"/>
          </a:xfrm>
          <a:prstGeom prst="rect">
            <a:avLst/>
          </a:prstGeom>
          <a:noFill/>
        </p:spPr>
        <p:txBody>
          <a:bodyPr wrap="square" rtlCol="0" anchor="t">
            <a:spAutoFit/>
          </a:bodyPr>
          <a:lstStyle/>
          <a:p>
            <a:pPr algn="l"/>
            <a:r>
              <a:rPr lang="en-US" sz="3200" b="1" dirty="0">
                <a:solidFill>
                  <a:schemeClr val="tx1"/>
                </a:solidFill>
                <a:effectLst>
                  <a:outerShdw blurRad="38100" dist="38100" dir="2700000" algn="tl">
                    <a:srgbClr val="000000">
                      <a:alpha val="43137"/>
                    </a:srgbClr>
                  </a:outerShdw>
                </a:effectLst>
                <a:ea typeface="微软雅黑" panose="020B0503020204020204" pitchFamily="34" charset="-122"/>
                <a:cs typeface="Arial" panose="020B0604020202020204" pitchFamily="34" charset="0"/>
                <a:sym typeface="+mn-ea"/>
              </a:rPr>
              <a:t>Company Profile</a:t>
            </a:r>
          </a:p>
        </p:txBody>
      </p:sp>
      <p:pic>
        <p:nvPicPr>
          <p:cNvPr id="9223" name="Picture 17" descr="18-莱州亚通"/>
          <p:cNvPicPr>
            <a:picLocks noChangeAspect="1"/>
          </p:cNvPicPr>
          <p:nvPr/>
        </p:nvPicPr>
        <p:blipFill>
          <a:blip r:embed="rId21"/>
          <a:stretch>
            <a:fillRect/>
          </a:stretch>
        </p:blipFill>
        <p:spPr>
          <a:xfrm>
            <a:off x="6602095" y="4906010"/>
            <a:ext cx="4823460" cy="1718310"/>
          </a:xfrm>
          <a:prstGeom prst="rect">
            <a:avLst/>
          </a:prstGeom>
          <a:noFill/>
          <a:ln w="9525">
            <a:noFill/>
          </a:ln>
        </p:spPr>
      </p:pic>
      <p:grpSp>
        <p:nvGrpSpPr>
          <p:cNvPr id="38" name="组合 37"/>
          <p:cNvGrpSpPr/>
          <p:nvPr/>
        </p:nvGrpSpPr>
        <p:grpSpPr>
          <a:xfrm>
            <a:off x="1162050" y="497205"/>
            <a:ext cx="2755900" cy="1598930"/>
            <a:chOff x="469" y="848"/>
            <a:chExt cx="4340" cy="2518"/>
          </a:xfrm>
        </p:grpSpPr>
        <p:pic>
          <p:nvPicPr>
            <p:cNvPr id="35" name="图片 34" descr="亚通标志（张尧森）_00"/>
            <p:cNvPicPr>
              <a:picLocks noChangeAspect="1"/>
            </p:cNvPicPr>
            <p:nvPr>
              <p:custDataLst>
                <p:tags r:id="rId2"/>
              </p:custDataLst>
            </p:nvPr>
          </p:nvPicPr>
          <p:blipFill>
            <a:blip r:embed="rId22"/>
            <a:stretch>
              <a:fillRect/>
            </a:stretch>
          </p:blipFill>
          <p:spPr>
            <a:xfrm>
              <a:off x="2459" y="848"/>
              <a:ext cx="2350" cy="1099"/>
            </a:xfrm>
            <a:prstGeom prst="rect">
              <a:avLst/>
            </a:prstGeom>
          </p:spPr>
        </p:pic>
        <p:sp>
          <p:nvSpPr>
            <p:cNvPr id="37" name="矩形 36"/>
            <p:cNvSpPr/>
            <p:nvPr>
              <p:custDataLst>
                <p:tags r:id="rId3"/>
              </p:custDataLst>
            </p:nvPr>
          </p:nvSpPr>
          <p:spPr>
            <a:xfrm>
              <a:off x="469" y="2243"/>
              <a:ext cx="4319" cy="1123"/>
            </a:xfrm>
            <a:prstGeom prst="rect">
              <a:avLst/>
            </a:prstGeom>
            <a:noFill/>
            <a:ln w="9525">
              <a:noFill/>
            </a:ln>
          </p:spPr>
          <p:txBody>
            <a:bodyPr wrap="none">
              <a:noAutofit/>
              <a:scene3d>
                <a:camera prst="orthographicFront"/>
                <a:lightRig rig="threePt" dir="t"/>
              </a:scene3d>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等线" panose="02010600030101010101" pitchFamily="2" charset="-122"/>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等线" panose="02010600030101010101" pitchFamily="2" charset="-122"/>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等线" panose="02010600030101010101" pitchFamily="2" charset="-122"/>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5pPr>
            </a:lstStyle>
            <a:p>
              <a:pPr marL="0" indent="0" algn="l">
                <a:buNone/>
              </a:pPr>
              <a:r>
                <a:rPr lang="en-US" sz="3600" b="1" dirty="0" err="1">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cs typeface="Arial" panose="020B0604020202020204" pitchFamily="34" charset="0"/>
                </a:rPr>
                <a:t>Laizhou</a:t>
              </a:r>
              <a:r>
                <a:rPr lang="en-US" sz="3600" b="1"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cs typeface="Arial" panose="020B0604020202020204" pitchFamily="34" charset="0"/>
                </a:rPr>
                <a:t> </a:t>
              </a:r>
              <a:r>
                <a:rPr lang="en-US" sz="3600" b="1" dirty="0" err="1">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cs typeface="Arial" panose="020B0604020202020204" pitchFamily="34" charset="0"/>
                </a:rPr>
                <a:t>Xinyatong</a:t>
              </a:r>
              <a:endParaRPr lang="en-US" sz="3600" b="1"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cs typeface="Arial" panose="020B0604020202020204" pitchFamily="34" charset="0"/>
              </a:endParaRPr>
            </a:p>
          </p:txBody>
        </p:sp>
      </p:grpSp>
      <p:grpSp>
        <p:nvGrpSpPr>
          <p:cNvPr id="41" name="组合 40"/>
          <p:cNvGrpSpPr/>
          <p:nvPr/>
        </p:nvGrpSpPr>
        <p:grpSpPr>
          <a:xfrm>
            <a:off x="10110470" y="973455"/>
            <a:ext cx="1750060" cy="2336165"/>
            <a:chOff x="1724" y="1771"/>
            <a:chExt cx="5587" cy="7737"/>
          </a:xfrm>
        </p:grpSpPr>
        <p:pic>
          <p:nvPicPr>
            <p:cNvPr id="27653" name="Picture 12" descr="iso90001"/>
            <p:cNvPicPr>
              <a:picLocks noChangeAspect="1"/>
            </p:cNvPicPr>
            <p:nvPr/>
          </p:nvPicPr>
          <p:blipFill>
            <a:blip r:embed="rId23"/>
            <a:stretch>
              <a:fillRect/>
            </a:stretch>
          </p:blipFill>
          <p:spPr>
            <a:xfrm>
              <a:off x="4592" y="1771"/>
              <a:ext cx="2718" cy="3754"/>
            </a:xfrm>
            <a:prstGeom prst="rect">
              <a:avLst/>
            </a:prstGeom>
            <a:noFill/>
            <a:ln w="9525">
              <a:noFill/>
            </a:ln>
          </p:spPr>
        </p:pic>
        <p:pic>
          <p:nvPicPr>
            <p:cNvPr id="27654" name="Picture 11" descr="ts16949"/>
            <p:cNvPicPr>
              <a:picLocks noChangeAspect="1"/>
            </p:cNvPicPr>
            <p:nvPr/>
          </p:nvPicPr>
          <p:blipFill>
            <a:blip r:embed="rId24"/>
            <a:stretch>
              <a:fillRect/>
            </a:stretch>
          </p:blipFill>
          <p:spPr>
            <a:xfrm>
              <a:off x="1724" y="1771"/>
              <a:ext cx="2741" cy="3744"/>
            </a:xfrm>
            <a:prstGeom prst="rect">
              <a:avLst/>
            </a:prstGeom>
            <a:noFill/>
            <a:ln w="9525">
              <a:noFill/>
            </a:ln>
          </p:spPr>
        </p:pic>
        <p:pic>
          <p:nvPicPr>
            <p:cNvPr id="28677" name="Picture 8" descr="环境管理体系认证证书（中文版）"/>
            <p:cNvPicPr>
              <a:picLocks noChangeAspect="1"/>
            </p:cNvPicPr>
            <p:nvPr/>
          </p:nvPicPr>
          <p:blipFill>
            <a:blip r:embed="rId25"/>
            <a:stretch>
              <a:fillRect/>
            </a:stretch>
          </p:blipFill>
          <p:spPr>
            <a:xfrm>
              <a:off x="1724" y="5627"/>
              <a:ext cx="2788" cy="3881"/>
            </a:xfrm>
            <a:prstGeom prst="rect">
              <a:avLst/>
            </a:prstGeom>
            <a:noFill/>
            <a:ln w="9525">
              <a:noFill/>
            </a:ln>
          </p:spPr>
        </p:pic>
        <p:pic>
          <p:nvPicPr>
            <p:cNvPr id="28678" name="Picture 9" descr="职业健康安全管理体系认证证书（中文版）"/>
            <p:cNvPicPr>
              <a:picLocks noChangeAspect="1"/>
            </p:cNvPicPr>
            <p:nvPr/>
          </p:nvPicPr>
          <p:blipFill>
            <a:blip r:embed="rId26"/>
            <a:stretch>
              <a:fillRect/>
            </a:stretch>
          </p:blipFill>
          <p:spPr>
            <a:xfrm>
              <a:off x="4613" y="5636"/>
              <a:ext cx="2698" cy="3872"/>
            </a:xfrm>
            <a:prstGeom prst="rect">
              <a:avLst/>
            </a:prstGeom>
            <a:noFill/>
            <a:ln w="9525">
              <a:noFill/>
            </a:ln>
          </p:spPr>
        </p:pic>
      </p:grpSp>
      <p:sp>
        <p:nvSpPr>
          <p:cNvPr id="43" name="文本框 42"/>
          <p:cNvSpPr txBox="1"/>
          <p:nvPr/>
        </p:nvSpPr>
        <p:spPr>
          <a:xfrm>
            <a:off x="5902960" y="909955"/>
            <a:ext cx="4207510" cy="2484755"/>
          </a:xfrm>
          <a:prstGeom prst="rect">
            <a:avLst/>
          </a:prstGeom>
        </p:spPr>
        <p:txBody>
          <a:bodyPr wrap="square">
            <a:noAutofit/>
          </a:bodyPr>
          <a:lstStyle/>
          <a:p>
            <a:pPr marL="0" algn="l" defTabSz="266700">
              <a:spcBef>
                <a:spcPct val="0"/>
              </a:spcBef>
              <a:spcAft>
                <a:spcPct val="0"/>
              </a:spcAft>
              <a:tabLst>
                <a:tab pos="857250" algn="l"/>
                <a:tab pos="2533650" algn="l"/>
              </a:tabLst>
            </a:pPr>
            <a:r>
              <a:rPr lang="en-US" sz="1050" dirty="0" err="1">
                <a:ea typeface="黑体" panose="02010609060101010101" charset="-122"/>
                <a:cs typeface="Arial" panose="020B0604020202020204" pitchFamily="34" charset="0"/>
              </a:rPr>
              <a:t>Laizhou</a:t>
            </a:r>
            <a:r>
              <a:rPr lang="en-US" sz="1050" dirty="0">
                <a:ea typeface="黑体" panose="02010609060101010101" charset="-122"/>
                <a:cs typeface="Arial" panose="020B0604020202020204" pitchFamily="34" charset="0"/>
              </a:rPr>
              <a:t> </a:t>
            </a:r>
            <a:r>
              <a:rPr lang="en-US" sz="1050" dirty="0" err="1">
                <a:ea typeface="黑体" panose="02010609060101010101" charset="-122"/>
                <a:cs typeface="Arial" panose="020B0604020202020204" pitchFamily="34" charset="0"/>
              </a:rPr>
              <a:t>Xinyatong</a:t>
            </a:r>
            <a:r>
              <a:rPr lang="en-US" sz="1050" dirty="0">
                <a:ea typeface="黑体" panose="02010609060101010101" charset="-122"/>
                <a:cs typeface="Arial" panose="020B0604020202020204" pitchFamily="34" charset="0"/>
              </a:rPr>
              <a:t> Metal Making Co., Ltd. was established on August 12, 2004. Since its inception, the company has consistently adhered to the path of technological innovation, committed to technological advancement, and has maintained a good development momentum.</a:t>
            </a:r>
          </a:p>
          <a:p>
            <a:pPr marL="0" algn="l" defTabSz="266700">
              <a:spcBef>
                <a:spcPct val="0"/>
              </a:spcBef>
              <a:spcAft>
                <a:spcPct val="0"/>
              </a:spcAft>
              <a:tabLst>
                <a:tab pos="857250" algn="l"/>
                <a:tab pos="2533650" algn="l"/>
              </a:tabLst>
            </a:pPr>
            <a:r>
              <a:rPr lang="en-US" sz="1050" dirty="0">
                <a:ea typeface="黑体" panose="02010609060101010101" charset="-122"/>
                <a:cs typeface="Arial" panose="020B0604020202020204" pitchFamily="34" charset="0"/>
                <a:sym typeface="+mn-ea"/>
              </a:rPr>
              <a:t>Superior projects have supported the company's growth speed. The company's main business is the processing and sales of cold-pressed steel products, automotive parts, engine components, aluminum alloy die-castings, molds, standard parts, and generator sets. The main service targets currently include: SAIC Motor Corporation Limited, SAIC General Motors Co., Ltd., SAIC Motor Passenger Vehicle Co., Ltd., SAIC Motor Commercial Vehicle Co., Ltd., </a:t>
            </a:r>
            <a:r>
              <a:rPr lang="en-US" sz="1050" dirty="0" err="1">
                <a:ea typeface="黑体" panose="02010609060101010101" charset="-122"/>
                <a:cs typeface="Arial" panose="020B0604020202020204" pitchFamily="34" charset="0"/>
                <a:sym typeface="+mn-ea"/>
              </a:rPr>
              <a:t>Sinotruk</a:t>
            </a:r>
            <a:r>
              <a:rPr lang="en-US" sz="1050" dirty="0">
                <a:ea typeface="黑体" panose="02010609060101010101" charset="-122"/>
                <a:cs typeface="Arial" panose="020B0604020202020204" pitchFamily="34" charset="0"/>
                <a:sym typeface="+mn-ea"/>
              </a:rPr>
              <a:t> Jinan Truck Co., Ltd., FAW </a:t>
            </a:r>
            <a:r>
              <a:rPr lang="en-US" sz="1050" dirty="0" err="1">
                <a:ea typeface="黑体" panose="02010609060101010101" charset="-122"/>
                <a:cs typeface="Arial" panose="020B0604020202020204" pitchFamily="34" charset="0"/>
                <a:sym typeface="+mn-ea"/>
              </a:rPr>
              <a:t>Jiefang</a:t>
            </a:r>
            <a:r>
              <a:rPr lang="en-US" sz="1050" dirty="0">
                <a:ea typeface="黑体" panose="02010609060101010101" charset="-122"/>
                <a:cs typeface="Arial" panose="020B0604020202020204" pitchFamily="34" charset="0"/>
                <a:sym typeface="+mn-ea"/>
              </a:rPr>
              <a:t> Automotive Co., Ltd., FAW </a:t>
            </a:r>
            <a:r>
              <a:rPr lang="en-US" sz="1050" dirty="0" err="1">
                <a:ea typeface="黑体" panose="02010609060101010101" charset="-122"/>
                <a:cs typeface="Arial" panose="020B0604020202020204" pitchFamily="34" charset="0"/>
                <a:sym typeface="+mn-ea"/>
              </a:rPr>
              <a:t>Jiefang</a:t>
            </a:r>
            <a:r>
              <a:rPr lang="en-US" sz="1050" dirty="0">
                <a:ea typeface="黑体" panose="02010609060101010101" charset="-122"/>
                <a:cs typeface="Arial" panose="020B0604020202020204" pitchFamily="34" charset="0"/>
                <a:sym typeface="+mn-ea"/>
              </a:rPr>
              <a:t> Qingdao Automotive Co., Ltd., Great Wall Motor Company Limited, etc.</a:t>
            </a:r>
          </a:p>
        </p:txBody>
      </p:sp>
      <p:sp>
        <p:nvSpPr>
          <p:cNvPr id="44" name="文本框 43"/>
          <p:cNvSpPr txBox="1"/>
          <p:nvPr/>
        </p:nvSpPr>
        <p:spPr>
          <a:xfrm>
            <a:off x="5902960" y="3325341"/>
            <a:ext cx="6110605" cy="1708160"/>
          </a:xfrm>
          <a:prstGeom prst="rect">
            <a:avLst/>
          </a:prstGeom>
        </p:spPr>
        <p:txBody>
          <a:bodyPr wrap="square">
            <a:spAutoFit/>
          </a:bodyPr>
          <a:lstStyle/>
          <a:p>
            <a:pPr marL="0" algn="just" defTabSz="266700">
              <a:spcBef>
                <a:spcPct val="0"/>
              </a:spcBef>
              <a:spcAft>
                <a:spcPct val="0"/>
              </a:spcAft>
            </a:pPr>
            <a:r>
              <a:rPr lang="en-US" sz="1050" dirty="0">
                <a:ea typeface="黑体" panose="02010609060101010101" charset="-122"/>
                <a:cs typeface="Arial" panose="020B0604020202020204" pitchFamily="34" charset="0"/>
              </a:rPr>
              <a:t>The production of </a:t>
            </a:r>
            <a:r>
              <a:rPr lang="en-US" sz="1050" dirty="0" err="1">
                <a:ea typeface="黑体" panose="02010609060101010101" charset="-122"/>
                <a:cs typeface="Arial" panose="020B0604020202020204" pitchFamily="34" charset="0"/>
              </a:rPr>
              <a:t>Laizhou</a:t>
            </a:r>
            <a:r>
              <a:rPr lang="en-US" sz="1050" dirty="0">
                <a:ea typeface="黑体" panose="02010609060101010101" charset="-122"/>
                <a:cs typeface="Arial" panose="020B0604020202020204" pitchFamily="34" charset="0"/>
              </a:rPr>
              <a:t> </a:t>
            </a:r>
            <a:r>
              <a:rPr lang="en-US" sz="1050" dirty="0" err="1">
                <a:ea typeface="黑体" panose="02010609060101010101" charset="-122"/>
                <a:cs typeface="Arial" panose="020B0604020202020204" pitchFamily="34" charset="0"/>
              </a:rPr>
              <a:t>Xinyatong</a:t>
            </a:r>
            <a:r>
              <a:rPr lang="en-US" sz="1050" dirty="0">
                <a:ea typeface="黑体" panose="02010609060101010101" charset="-122"/>
                <a:cs typeface="Arial" panose="020B0604020202020204" pitchFamily="34" charset="0"/>
              </a:rPr>
              <a:t> generator sets is located in the </a:t>
            </a:r>
            <a:r>
              <a:rPr lang="en-US" sz="1050" dirty="0" err="1">
                <a:ea typeface="黑体" panose="02010609060101010101" charset="-122"/>
                <a:cs typeface="Arial" panose="020B0604020202020204" pitchFamily="34" charset="0"/>
              </a:rPr>
              <a:t>Yatong</a:t>
            </a:r>
            <a:r>
              <a:rPr lang="en-US" sz="1050" dirty="0">
                <a:ea typeface="黑体" panose="02010609060101010101" charset="-122"/>
                <a:cs typeface="Arial" panose="020B0604020202020204" pitchFamily="34" charset="0"/>
              </a:rPr>
              <a:t> Precision Industrial Park, covering an area of 3000 square meters. It is equipped with advanced technology research and development and experimental facilities, with an annual production capacity of up to 1000 generator sets. The power range covers 10-1000KW, equipped with internationally renowned brand engines and generators. The production process is strictly controlled, and tests are strictly conducted in accordance with the GB/T2820 standard. They can be used as fixed power sources or emergency backup power sources. Customers can choose conventional units or low-noise units according to their needs.</a:t>
            </a:r>
          </a:p>
          <a:p>
            <a:pPr marL="0" algn="just" defTabSz="266700">
              <a:spcBef>
                <a:spcPct val="0"/>
              </a:spcBef>
              <a:spcAft>
                <a:spcPct val="0"/>
              </a:spcAft>
            </a:pPr>
            <a:r>
              <a:rPr lang="en-US" sz="1050" dirty="0">
                <a:ea typeface="黑体" panose="02010609060101010101" charset="-122"/>
                <a:cs typeface="Arial" panose="020B0604020202020204" pitchFamily="34" charset="0"/>
              </a:rPr>
              <a:t>Currently, our company mainly produces </a:t>
            </a:r>
            <a:r>
              <a:rPr lang="en-US" sz="1050" dirty="0" err="1">
                <a:ea typeface="黑体" panose="02010609060101010101" charset="-122"/>
                <a:cs typeface="Arial" panose="020B0604020202020204" pitchFamily="34" charset="0"/>
              </a:rPr>
              <a:t>Weichai</a:t>
            </a:r>
            <a:r>
              <a:rPr lang="en-US" sz="1050" dirty="0">
                <a:ea typeface="黑体" panose="02010609060101010101" charset="-122"/>
                <a:cs typeface="Arial" panose="020B0604020202020204" pitchFamily="34" charset="0"/>
              </a:rPr>
              <a:t>, Cummins, Perkins, </a:t>
            </a:r>
            <a:r>
              <a:rPr lang="en-US" sz="1050" dirty="0" err="1">
                <a:ea typeface="黑体" panose="02010609060101010101" charset="-122"/>
                <a:cs typeface="Arial" panose="020B0604020202020204" pitchFamily="34" charset="0"/>
              </a:rPr>
              <a:t>Yuchai</a:t>
            </a:r>
            <a:r>
              <a:rPr lang="en-US" sz="1050" dirty="0">
                <a:ea typeface="黑体" panose="02010609060101010101" charset="-122"/>
                <a:cs typeface="Arial" panose="020B0604020202020204" pitchFamily="34" charset="0"/>
              </a:rPr>
              <a:t> and other series of diesel generator sets, which can be customized to meet the needs of different scenarios.</a:t>
            </a:r>
          </a:p>
        </p:txBody>
      </p:sp>
      <p:sp>
        <p:nvSpPr>
          <p:cNvPr id="8" name="TextBox 7"/>
          <p:cNvSpPr txBox="1"/>
          <p:nvPr/>
        </p:nvSpPr>
        <p:spPr>
          <a:xfrm>
            <a:off x="1127607" y="4356100"/>
            <a:ext cx="1715606" cy="369332"/>
          </a:xfrm>
          <a:prstGeom prst="rect">
            <a:avLst/>
          </a:prstGeom>
          <a:noFill/>
        </p:spPr>
        <p:txBody>
          <a:bodyPr wrap="square" rtlCol="0">
            <a:spAutoFit/>
          </a:bodyPr>
          <a:lstStyle/>
          <a:p>
            <a:pPr algn="l"/>
            <a:r>
              <a:rPr lang="en-US" b="1" dirty="0">
                <a:solidFill>
                  <a:schemeClr val="bg1"/>
                </a:solidFill>
                <a:cs typeface="Arial" panose="020B0604020202020204" pitchFamily="34" charset="0"/>
              </a:rPr>
              <a:t>CONTENT</a:t>
            </a:r>
            <a:r>
              <a:rPr lang="en-US" altLang="zh-CN" b="1" dirty="0">
                <a:solidFill>
                  <a:schemeClr val="bg1"/>
                </a:solidFill>
                <a:cs typeface="Arial" panose="020B0604020202020204" pitchFamily="34" charset="0"/>
              </a:rPr>
              <a:t>S</a:t>
            </a:r>
            <a:endParaRPr lang="en-US" b="1" dirty="0">
              <a:solidFill>
                <a:schemeClr val="bg1"/>
              </a:solidFill>
              <a:cs typeface="Arial" panose="020B0604020202020204" pitchFamily="34" charset="0"/>
            </a:endParaRPr>
          </a:p>
        </p:txBody>
      </p:sp>
    </p:spTree>
  </p:cSld>
  <p:clrMapOvr>
    <a:masterClrMapping/>
  </p:clrMapOvr>
  <p:transition spd="slow" advTm="7901">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PPT设计宝典_4058"/>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cs typeface="Arial" panose="020B0604020202020204" pitchFamily="34" charset="0"/>
            </a:endParaRPr>
          </a:p>
        </p:txBody>
      </p:sp>
      <p:sp>
        <p:nvSpPr>
          <p:cNvPr id="32" name="PPT设计宝典_4058"/>
          <p:cNvSpPr>
            <a:spLocks noChangeAspect="1"/>
          </p:cNvSpPr>
          <p:nvPr/>
        </p:nvSpPr>
        <p:spPr bwMode="auto">
          <a:xfrm>
            <a:off x="832565" y="233916"/>
            <a:ext cx="484924" cy="455864"/>
          </a:xfrm>
          <a:custGeom>
            <a:avLst/>
            <a:gdLst>
              <a:gd name="connsiteX0" fmla="*/ 281174 w 591050"/>
              <a:gd name="connsiteY0" fmla="*/ 186505 h 555630"/>
              <a:gd name="connsiteX1" fmla="*/ 315832 w 591050"/>
              <a:gd name="connsiteY1" fmla="*/ 186505 h 555630"/>
              <a:gd name="connsiteX2" fmla="*/ 315832 w 591050"/>
              <a:gd name="connsiteY2" fmla="*/ 301575 h 555630"/>
              <a:gd name="connsiteX3" fmla="*/ 304939 w 591050"/>
              <a:gd name="connsiteY3" fmla="*/ 312487 h 555630"/>
              <a:gd name="connsiteX4" fmla="*/ 270281 w 591050"/>
              <a:gd name="connsiteY4" fmla="*/ 312487 h 555630"/>
              <a:gd name="connsiteX5" fmla="*/ 270281 w 591050"/>
              <a:gd name="connsiteY5" fmla="*/ 197417 h 555630"/>
              <a:gd name="connsiteX6" fmla="*/ 281174 w 591050"/>
              <a:gd name="connsiteY6" fmla="*/ 186505 h 555630"/>
              <a:gd name="connsiteX7" fmla="*/ 201736 w 591050"/>
              <a:gd name="connsiteY7" fmla="*/ 143821 h 555630"/>
              <a:gd name="connsiteX8" fmla="*/ 236515 w 591050"/>
              <a:gd name="connsiteY8" fmla="*/ 143821 h 555630"/>
              <a:gd name="connsiteX9" fmla="*/ 236515 w 591050"/>
              <a:gd name="connsiteY9" fmla="*/ 301574 h 555630"/>
              <a:gd name="connsiteX10" fmla="*/ 225584 w 591050"/>
              <a:gd name="connsiteY10" fmla="*/ 312488 h 555630"/>
              <a:gd name="connsiteX11" fmla="*/ 190805 w 591050"/>
              <a:gd name="connsiteY11" fmla="*/ 312488 h 555630"/>
              <a:gd name="connsiteX12" fmla="*/ 190805 w 591050"/>
              <a:gd name="connsiteY12" fmla="*/ 155727 h 555630"/>
              <a:gd name="connsiteX13" fmla="*/ 201736 w 591050"/>
              <a:gd name="connsiteY13" fmla="*/ 143821 h 555630"/>
              <a:gd name="connsiteX14" fmla="*/ 365625 w 591050"/>
              <a:gd name="connsiteY14" fmla="*/ 101136 h 555630"/>
              <a:gd name="connsiteX15" fmla="*/ 400404 w 591050"/>
              <a:gd name="connsiteY15" fmla="*/ 101136 h 555630"/>
              <a:gd name="connsiteX16" fmla="*/ 400404 w 591050"/>
              <a:gd name="connsiteY16" fmla="*/ 301572 h 555630"/>
              <a:gd name="connsiteX17" fmla="*/ 389473 w 591050"/>
              <a:gd name="connsiteY17" fmla="*/ 312487 h 555630"/>
              <a:gd name="connsiteX18" fmla="*/ 354694 w 591050"/>
              <a:gd name="connsiteY18" fmla="*/ 312487 h 555630"/>
              <a:gd name="connsiteX19" fmla="*/ 354694 w 591050"/>
              <a:gd name="connsiteY19" fmla="*/ 112051 h 555630"/>
              <a:gd name="connsiteX20" fmla="*/ 365625 w 591050"/>
              <a:gd name="connsiteY20" fmla="*/ 101136 h 555630"/>
              <a:gd name="connsiteX21" fmla="*/ 73509 w 591050"/>
              <a:gd name="connsiteY21" fmla="*/ 51580 h 555630"/>
              <a:gd name="connsiteX22" fmla="*/ 47681 w 591050"/>
              <a:gd name="connsiteY22" fmla="*/ 78362 h 555630"/>
              <a:gd name="connsiteX23" fmla="*/ 47681 w 591050"/>
              <a:gd name="connsiteY23" fmla="*/ 352131 h 555630"/>
              <a:gd name="connsiteX24" fmla="*/ 516548 w 591050"/>
              <a:gd name="connsiteY24" fmla="*/ 352131 h 555630"/>
              <a:gd name="connsiteX25" fmla="*/ 543369 w 591050"/>
              <a:gd name="connsiteY25" fmla="*/ 325349 h 555630"/>
              <a:gd name="connsiteX26" fmla="*/ 543369 w 591050"/>
              <a:gd name="connsiteY26" fmla="*/ 51580 h 555630"/>
              <a:gd name="connsiteX27" fmla="*/ 58608 w 591050"/>
              <a:gd name="connsiteY27" fmla="*/ 0 h 555630"/>
              <a:gd name="connsiteX28" fmla="*/ 591050 w 591050"/>
              <a:gd name="connsiteY28" fmla="*/ 0 h 555630"/>
              <a:gd name="connsiteX29" fmla="*/ 591050 w 591050"/>
              <a:gd name="connsiteY29" fmla="*/ 342212 h 555630"/>
              <a:gd name="connsiteX30" fmla="*/ 532442 w 591050"/>
              <a:gd name="connsiteY30" fmla="*/ 400735 h 555630"/>
              <a:gd name="connsiteX31" fmla="*/ 390391 w 591050"/>
              <a:gd name="connsiteY31" fmla="*/ 400735 h 555630"/>
              <a:gd name="connsiteX32" fmla="*/ 447013 w 591050"/>
              <a:gd name="connsiteY32" fmla="*/ 493976 h 555630"/>
              <a:gd name="connsiteX33" fmla="*/ 433106 w 591050"/>
              <a:gd name="connsiteY33" fmla="*/ 549523 h 555630"/>
              <a:gd name="connsiteX34" fmla="*/ 376484 w 591050"/>
              <a:gd name="connsiteY34" fmla="*/ 535636 h 555630"/>
              <a:gd name="connsiteX35" fmla="*/ 299002 w 591050"/>
              <a:gd name="connsiteY35" fmla="*/ 408671 h 555630"/>
              <a:gd name="connsiteX36" fmla="*/ 295028 w 591050"/>
              <a:gd name="connsiteY36" fmla="*/ 400735 h 555630"/>
              <a:gd name="connsiteX37" fmla="*/ 275161 w 591050"/>
              <a:gd name="connsiteY37" fmla="*/ 400735 h 555630"/>
              <a:gd name="connsiteX38" fmla="*/ 271188 w 591050"/>
              <a:gd name="connsiteY38" fmla="*/ 408671 h 555630"/>
              <a:gd name="connsiteX39" fmla="*/ 194699 w 591050"/>
              <a:gd name="connsiteY39" fmla="*/ 535636 h 555630"/>
              <a:gd name="connsiteX40" fmla="*/ 138077 w 591050"/>
              <a:gd name="connsiteY40" fmla="*/ 549523 h 555630"/>
              <a:gd name="connsiteX41" fmla="*/ 124170 w 591050"/>
              <a:gd name="connsiteY41" fmla="*/ 493976 h 555630"/>
              <a:gd name="connsiteX42" fmla="*/ 180792 w 591050"/>
              <a:gd name="connsiteY42" fmla="*/ 400735 h 555630"/>
              <a:gd name="connsiteX43" fmla="*/ 0 w 591050"/>
              <a:gd name="connsiteY43" fmla="*/ 400735 h 555630"/>
              <a:gd name="connsiteX44" fmla="*/ 0 w 591050"/>
              <a:gd name="connsiteY44" fmla="*/ 58523 h 555630"/>
              <a:gd name="connsiteX45" fmla="*/ 58608 w 591050"/>
              <a:gd name="connsiteY45" fmla="*/ 0 h 55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1050" h="555630">
                <a:moveTo>
                  <a:pt x="281174" y="186505"/>
                </a:moveTo>
                <a:lnTo>
                  <a:pt x="315832" y="186505"/>
                </a:lnTo>
                <a:lnTo>
                  <a:pt x="315832" y="301575"/>
                </a:lnTo>
                <a:cubicBezTo>
                  <a:pt x="315832" y="307527"/>
                  <a:pt x="310881" y="312487"/>
                  <a:pt x="304939" y="312487"/>
                </a:cubicBezTo>
                <a:lnTo>
                  <a:pt x="270281" y="312487"/>
                </a:lnTo>
                <a:lnTo>
                  <a:pt x="270281" y="197417"/>
                </a:lnTo>
                <a:cubicBezTo>
                  <a:pt x="270281" y="191465"/>
                  <a:pt x="275232" y="186505"/>
                  <a:pt x="281174" y="186505"/>
                </a:cubicBezTo>
                <a:close/>
                <a:moveTo>
                  <a:pt x="201736" y="143821"/>
                </a:moveTo>
                <a:lnTo>
                  <a:pt x="236515" y="143821"/>
                </a:lnTo>
                <a:lnTo>
                  <a:pt x="236515" y="301574"/>
                </a:lnTo>
                <a:cubicBezTo>
                  <a:pt x="236515" y="307527"/>
                  <a:pt x="231546" y="312488"/>
                  <a:pt x="225584" y="312488"/>
                </a:cubicBezTo>
                <a:lnTo>
                  <a:pt x="190805" y="312488"/>
                </a:lnTo>
                <a:lnTo>
                  <a:pt x="190805" y="155727"/>
                </a:lnTo>
                <a:cubicBezTo>
                  <a:pt x="190805" y="148782"/>
                  <a:pt x="195773" y="143821"/>
                  <a:pt x="201736" y="143821"/>
                </a:cubicBezTo>
                <a:close/>
                <a:moveTo>
                  <a:pt x="365625" y="101136"/>
                </a:moveTo>
                <a:lnTo>
                  <a:pt x="400404" y="101136"/>
                </a:lnTo>
                <a:lnTo>
                  <a:pt x="400404" y="301572"/>
                </a:lnTo>
                <a:cubicBezTo>
                  <a:pt x="400404" y="307526"/>
                  <a:pt x="395436" y="312487"/>
                  <a:pt x="389473" y="312487"/>
                </a:cubicBezTo>
                <a:lnTo>
                  <a:pt x="354694" y="312487"/>
                </a:lnTo>
                <a:lnTo>
                  <a:pt x="354694" y="112051"/>
                </a:lnTo>
                <a:cubicBezTo>
                  <a:pt x="354694" y="106097"/>
                  <a:pt x="359663" y="101136"/>
                  <a:pt x="365625" y="101136"/>
                </a:cubicBezTo>
                <a:close/>
                <a:moveTo>
                  <a:pt x="73509" y="51580"/>
                </a:moveTo>
                <a:cubicBezTo>
                  <a:pt x="59602" y="51580"/>
                  <a:pt x="47681" y="63483"/>
                  <a:pt x="47681" y="78362"/>
                </a:cubicBezTo>
                <a:lnTo>
                  <a:pt x="47681" y="352131"/>
                </a:lnTo>
                <a:lnTo>
                  <a:pt x="516548" y="352131"/>
                </a:lnTo>
                <a:cubicBezTo>
                  <a:pt x="531448" y="352131"/>
                  <a:pt x="543369" y="340228"/>
                  <a:pt x="543369" y="325349"/>
                </a:cubicBezTo>
                <a:lnTo>
                  <a:pt x="543369" y="51580"/>
                </a:lnTo>
                <a:close/>
                <a:moveTo>
                  <a:pt x="58608" y="0"/>
                </a:moveTo>
                <a:lnTo>
                  <a:pt x="591050" y="0"/>
                </a:lnTo>
                <a:lnTo>
                  <a:pt x="591050" y="342212"/>
                </a:lnTo>
                <a:cubicBezTo>
                  <a:pt x="591050" y="374945"/>
                  <a:pt x="564229" y="400735"/>
                  <a:pt x="532442" y="400735"/>
                </a:cubicBezTo>
                <a:lnTo>
                  <a:pt x="390391" y="400735"/>
                </a:lnTo>
                <a:lnTo>
                  <a:pt x="447013" y="493976"/>
                </a:lnTo>
                <a:cubicBezTo>
                  <a:pt x="457940" y="512822"/>
                  <a:pt x="451979" y="538612"/>
                  <a:pt x="433106" y="549523"/>
                </a:cubicBezTo>
                <a:cubicBezTo>
                  <a:pt x="413238" y="561426"/>
                  <a:pt x="388404" y="555474"/>
                  <a:pt x="376484" y="535636"/>
                </a:cubicBezTo>
                <a:lnTo>
                  <a:pt x="299002" y="408671"/>
                </a:lnTo>
                <a:cubicBezTo>
                  <a:pt x="298008" y="405695"/>
                  <a:pt x="296022" y="403711"/>
                  <a:pt x="295028" y="400735"/>
                </a:cubicBezTo>
                <a:lnTo>
                  <a:pt x="275161" y="400735"/>
                </a:lnTo>
                <a:cubicBezTo>
                  <a:pt x="274168" y="403711"/>
                  <a:pt x="273174" y="405695"/>
                  <a:pt x="271188" y="408671"/>
                </a:cubicBezTo>
                <a:lnTo>
                  <a:pt x="194699" y="535636"/>
                </a:lnTo>
                <a:cubicBezTo>
                  <a:pt x="182778" y="555474"/>
                  <a:pt x="156951" y="561426"/>
                  <a:pt x="138077" y="549523"/>
                </a:cubicBezTo>
                <a:cubicBezTo>
                  <a:pt x="118210" y="538612"/>
                  <a:pt x="112250" y="512822"/>
                  <a:pt x="124170" y="493976"/>
                </a:cubicBezTo>
                <a:lnTo>
                  <a:pt x="180792" y="400735"/>
                </a:lnTo>
                <a:lnTo>
                  <a:pt x="0" y="400735"/>
                </a:lnTo>
                <a:lnTo>
                  <a:pt x="0" y="58523"/>
                </a:lnTo>
                <a:cubicBezTo>
                  <a:pt x="0" y="26782"/>
                  <a:pt x="25827" y="0"/>
                  <a:pt x="58608" y="0"/>
                </a:cubicBezTo>
                <a:close/>
              </a:path>
            </a:pathLst>
          </a:custGeom>
          <a:solidFill>
            <a:schemeClr val="bg1"/>
          </a:solidFill>
          <a:ln>
            <a:noFill/>
          </a:ln>
        </p:spPr>
      </p:sp>
      <p:sp>
        <p:nvSpPr>
          <p:cNvPr id="2" name="文本框 1"/>
          <p:cNvSpPr txBox="1"/>
          <p:nvPr>
            <p:custDataLst>
              <p:tags r:id="rId1"/>
            </p:custDataLst>
          </p:nvPr>
        </p:nvSpPr>
        <p:spPr>
          <a:xfrm>
            <a:off x="841375" y="895350"/>
            <a:ext cx="10801621" cy="2862322"/>
          </a:xfrm>
          <a:prstGeom prst="rect">
            <a:avLst/>
          </a:prstGeom>
          <a:noFill/>
        </p:spPr>
        <p:txBody>
          <a:bodyPr wrap="square" rtlCol="0">
            <a:spAutoFit/>
          </a:bodyPr>
          <a:lstStyle>
            <a:defPPr>
              <a:defRPr lang="zh-CN"/>
            </a:defPPr>
            <a:lvl1pPr>
              <a:defRPr sz="2400" b="1">
                <a:solidFill>
                  <a:srgbClr val="C00000"/>
                </a:solidFill>
                <a:latin typeface="微软雅黑" panose="020B0503020204020204" pitchFamily="34" charset="-122"/>
                <a:ea typeface="微软雅黑" panose="020B0503020204020204" pitchFamily="34" charset="-122"/>
              </a:defRPr>
            </a:lvl1pPr>
          </a:lstStyle>
          <a:p>
            <a:pPr marL="0" indent="0" eaLnBrk="1" latinLnBrk="0" hangingPunct="1">
              <a:lnSpc>
                <a:spcPct val="150000"/>
              </a:lnSpc>
            </a:pPr>
            <a:r>
              <a:rPr lang="en-US" sz="1500" dirty="0" err="1" smtClean="0">
                <a:latin typeface="Arial" panose="020B0604020202020204" pitchFamily="34" charset="0"/>
                <a:cs typeface="Arial" panose="020B0604020202020204" pitchFamily="34" charset="0"/>
                <a:sym typeface="+mn-ea"/>
              </a:rPr>
              <a:t>Xinyatong</a:t>
            </a:r>
            <a:r>
              <a:rPr lang="en-US" sz="1500" dirty="0" smtClean="0">
                <a:latin typeface="Arial" panose="020B0604020202020204" pitchFamily="34" charset="0"/>
                <a:cs typeface="Arial" panose="020B0604020202020204" pitchFamily="34" charset="0"/>
                <a:sym typeface="+mn-ea"/>
              </a:rPr>
              <a:t> </a:t>
            </a:r>
            <a:r>
              <a:rPr lang="en-US" sz="1500" dirty="0">
                <a:latin typeface="Arial" panose="020B0604020202020204" pitchFamily="34" charset="0"/>
                <a:cs typeface="Arial" panose="020B0604020202020204" pitchFamily="34" charset="0"/>
                <a:sym typeface="+mn-ea"/>
              </a:rPr>
              <a:t>generator sets are professionally designed, close to customer needs, with high reliability and excellent performance, providing you with an ideal power solution. </a:t>
            </a:r>
            <a:r>
              <a:rPr lang="en-US" sz="1500" dirty="0" err="1">
                <a:latin typeface="Arial" panose="020B0604020202020204" pitchFamily="34" charset="0"/>
                <a:cs typeface="Arial" panose="020B0604020202020204" pitchFamily="34" charset="0"/>
                <a:sym typeface="+mn-ea"/>
              </a:rPr>
              <a:t>Xinyatong</a:t>
            </a:r>
            <a:r>
              <a:rPr lang="en-US" sz="1500" dirty="0">
                <a:latin typeface="Arial" panose="020B0604020202020204" pitchFamily="34" charset="0"/>
                <a:cs typeface="Arial" panose="020B0604020202020204" pitchFamily="34" charset="0"/>
                <a:sym typeface="+mn-ea"/>
              </a:rPr>
              <a:t> generator sets have a power range of 10-1000KW, equipped with internationally renowned brand engines and generators. The production process is strictly controlled, and tests are strictly conducted in accordance with the GB/T2820 standard. They can be used as fixed power sources or emergency backup power sources. Customers can choose </a:t>
            </a:r>
            <a:r>
              <a:rPr lang="en-US" sz="1500" dirty="0">
                <a:solidFill>
                  <a:srgbClr val="0070C0"/>
                </a:solidFill>
                <a:latin typeface="Arial" panose="020B0604020202020204" pitchFamily="34" charset="0"/>
                <a:cs typeface="Arial" panose="020B0604020202020204" pitchFamily="34" charset="0"/>
                <a:sym typeface="+mn-ea"/>
              </a:rPr>
              <a:t>conventional units or low-noise units</a:t>
            </a:r>
            <a:r>
              <a:rPr lang="en-US" sz="1500" dirty="0">
                <a:latin typeface="Arial" panose="020B0604020202020204" pitchFamily="34" charset="0"/>
                <a:cs typeface="Arial" panose="020B0604020202020204" pitchFamily="34" charset="0"/>
                <a:sym typeface="+mn-ea"/>
              </a:rPr>
              <a:t> according to their needs.</a:t>
            </a:r>
          </a:p>
          <a:p>
            <a:pPr marL="0" indent="0" eaLnBrk="1" latinLnBrk="0" hangingPunct="1">
              <a:lnSpc>
                <a:spcPct val="150000"/>
              </a:lnSpc>
            </a:pPr>
            <a:r>
              <a:rPr lang="en-US" sz="1500" dirty="0" smtClean="0">
                <a:latin typeface="Arial" panose="020B0604020202020204" pitchFamily="34" charset="0"/>
                <a:cs typeface="Arial" panose="020B0604020202020204" pitchFamily="34" charset="0"/>
                <a:sym typeface="+mn-ea"/>
              </a:rPr>
              <a:t>Currently</a:t>
            </a:r>
            <a:r>
              <a:rPr lang="en-US" sz="1500" dirty="0">
                <a:latin typeface="Arial" panose="020B0604020202020204" pitchFamily="34" charset="0"/>
                <a:cs typeface="Arial" panose="020B0604020202020204" pitchFamily="34" charset="0"/>
                <a:sym typeface="+mn-ea"/>
              </a:rPr>
              <a:t>, our company mainly produces </a:t>
            </a:r>
            <a:r>
              <a:rPr lang="en-US" sz="1500" dirty="0" err="1">
                <a:latin typeface="Arial" panose="020B0604020202020204" pitchFamily="34" charset="0"/>
                <a:cs typeface="Arial" panose="020B0604020202020204" pitchFamily="34" charset="0"/>
                <a:sym typeface="+mn-ea"/>
              </a:rPr>
              <a:t>Weichai</a:t>
            </a:r>
            <a:r>
              <a:rPr lang="en-US" sz="1500" dirty="0">
                <a:latin typeface="Arial" panose="020B0604020202020204" pitchFamily="34" charset="0"/>
                <a:cs typeface="Arial" panose="020B0604020202020204" pitchFamily="34" charset="0"/>
                <a:sym typeface="+mn-ea"/>
              </a:rPr>
              <a:t>, Cummins, Perkins, </a:t>
            </a:r>
            <a:r>
              <a:rPr lang="en-US" sz="1500" dirty="0" err="1">
                <a:latin typeface="Arial" panose="020B0604020202020204" pitchFamily="34" charset="0"/>
                <a:cs typeface="Arial" panose="020B0604020202020204" pitchFamily="34" charset="0"/>
                <a:sym typeface="+mn-ea"/>
              </a:rPr>
              <a:t>Yuchai</a:t>
            </a:r>
            <a:r>
              <a:rPr lang="en-US" sz="1500" dirty="0">
                <a:latin typeface="Arial" panose="020B0604020202020204" pitchFamily="34" charset="0"/>
                <a:cs typeface="Arial" panose="020B0604020202020204" pitchFamily="34" charset="0"/>
                <a:sym typeface="+mn-ea"/>
              </a:rPr>
              <a:t> and other series of diesel generator sets, which can be customized to meet the needs of different scenarios.</a:t>
            </a:r>
          </a:p>
        </p:txBody>
      </p:sp>
      <p:sp>
        <p:nvSpPr>
          <p:cNvPr id="10" name="文本框 9"/>
          <p:cNvSpPr txBox="1"/>
          <p:nvPr/>
        </p:nvSpPr>
        <p:spPr>
          <a:xfrm>
            <a:off x="1921510" y="188595"/>
            <a:ext cx="6096000" cy="707886"/>
          </a:xfrm>
          <a:prstGeom prst="rect">
            <a:avLst/>
          </a:prstGeom>
          <a:noFill/>
        </p:spPr>
        <p:txBody>
          <a:bodyPr wrap="square" rtlCol="0" anchor="t">
            <a:spAutoFit/>
          </a:bodyPr>
          <a:lstStyle/>
          <a:p>
            <a:pPr algn="l"/>
            <a:r>
              <a:rPr lang="en-US" sz="3200" b="1" dirty="0">
                <a:effectLst>
                  <a:outerShdw blurRad="38100" dist="38100" dir="2700000" algn="tl">
                    <a:srgbClr val="000000">
                      <a:alpha val="43137"/>
                    </a:srgbClr>
                  </a:outerShdw>
                </a:effectLst>
                <a:ea typeface="微软雅黑" panose="020B0503020204020204" pitchFamily="34" charset="-122"/>
                <a:cs typeface="Arial" panose="020B0604020202020204" pitchFamily="34" charset="0"/>
                <a:sym typeface="+mn-ea"/>
              </a:rPr>
              <a:t>I. </a:t>
            </a:r>
            <a:r>
              <a:rPr lang="en-US" sz="4000" b="1" dirty="0">
                <a:solidFill>
                  <a:srgbClr val="FF0000"/>
                </a:solidFill>
                <a:effectLst>
                  <a:outerShdw blurRad="38100" dist="38100" dir="2700000" algn="tl">
                    <a:srgbClr val="000000">
                      <a:alpha val="43137"/>
                    </a:srgbClr>
                  </a:outerShdw>
                </a:effectLst>
                <a:ea typeface="微软雅黑" panose="020B0503020204020204" pitchFamily="34" charset="-122"/>
                <a:cs typeface="Arial" panose="020B0604020202020204" pitchFamily="34" charset="0"/>
                <a:sym typeface="+mn-ea"/>
              </a:rPr>
              <a:t>Good</a:t>
            </a:r>
            <a:r>
              <a:rPr lang="en-US" b="1" dirty="0">
                <a:effectLst>
                  <a:outerShdw blurRad="38100" dist="38100" dir="2700000" algn="tl">
                    <a:srgbClr val="000000">
                      <a:alpha val="43137"/>
                    </a:srgbClr>
                  </a:outerShdw>
                </a:effectLst>
                <a:ea typeface="微软雅黑" panose="020B0503020204020204" pitchFamily="34" charset="-122"/>
                <a:cs typeface="Arial" panose="020B0604020202020204" pitchFamily="34" charset="0"/>
                <a:sym typeface="+mn-ea"/>
              </a:rPr>
              <a:t> </a:t>
            </a:r>
            <a:r>
              <a:rPr lang="en-US" sz="3200" b="1" dirty="0">
                <a:effectLst>
                  <a:outerShdw blurRad="38100" dist="38100" dir="2700000" algn="tl">
                    <a:srgbClr val="000000">
                      <a:alpha val="43137"/>
                    </a:srgbClr>
                  </a:outerShdw>
                </a:effectLst>
                <a:ea typeface="微软雅黑" panose="020B0503020204020204" pitchFamily="34" charset="-122"/>
                <a:cs typeface="Arial" panose="020B0604020202020204" pitchFamily="34" charset="0"/>
                <a:sym typeface="+mn-ea"/>
              </a:rPr>
              <a:t>Products</a:t>
            </a:r>
          </a:p>
        </p:txBody>
      </p:sp>
      <p:sp>
        <p:nvSpPr>
          <p:cNvPr id="6" name="文本框 5"/>
          <p:cNvSpPr txBox="1"/>
          <p:nvPr/>
        </p:nvSpPr>
        <p:spPr>
          <a:xfrm>
            <a:off x="841375" y="3753753"/>
            <a:ext cx="2592586" cy="338554"/>
          </a:xfrm>
          <a:prstGeom prst="rect">
            <a:avLst/>
          </a:prstGeom>
          <a:noFill/>
        </p:spPr>
        <p:txBody>
          <a:bodyPr wrap="square" rtlCol="0" anchor="t">
            <a:spAutoFit/>
          </a:bodyPr>
          <a:lstStyle/>
          <a:p>
            <a:pPr algn="l"/>
            <a:r>
              <a:rPr lang="en-US" sz="1600" b="1" dirty="0">
                <a:solidFill>
                  <a:srgbClr val="000000"/>
                </a:solidFill>
                <a:ea typeface="微软雅黑" panose="020B0503020204020204" pitchFamily="34" charset="-122"/>
                <a:cs typeface="Arial" panose="020B0604020202020204" pitchFamily="34" charset="0"/>
                <a:sym typeface="+mn-ea"/>
              </a:rPr>
              <a:t>Conventional units</a:t>
            </a:r>
          </a:p>
        </p:txBody>
      </p:sp>
      <p:pic>
        <p:nvPicPr>
          <p:cNvPr id="8" name="图片 7"/>
          <p:cNvPicPr>
            <a:picLocks noChangeAspect="1"/>
          </p:cNvPicPr>
          <p:nvPr/>
        </p:nvPicPr>
        <p:blipFill>
          <a:blip r:embed="rId4"/>
          <a:srcRect t="8411" b="14474"/>
          <a:stretch>
            <a:fillRect/>
          </a:stretch>
        </p:blipFill>
        <p:spPr>
          <a:xfrm>
            <a:off x="841375" y="4140200"/>
            <a:ext cx="4429760" cy="2169160"/>
          </a:xfrm>
          <a:prstGeom prst="rect">
            <a:avLst/>
          </a:prstGeom>
        </p:spPr>
      </p:pic>
      <p:sp>
        <p:nvSpPr>
          <p:cNvPr id="11" name="TextBox 46"/>
          <p:cNvSpPr txBox="1">
            <a:spLocks noChangeArrowheads="1"/>
          </p:cNvSpPr>
          <p:nvPr/>
        </p:nvSpPr>
        <p:spPr bwMode="auto">
          <a:xfrm>
            <a:off x="1705897" y="6257427"/>
            <a:ext cx="2422193" cy="416011"/>
          </a:xfrm>
          <a:prstGeom prst="rect">
            <a:avLst/>
          </a:prstGeom>
          <a:noFill/>
          <a:ln w="9525">
            <a:noFill/>
            <a:miter lim="800000"/>
          </a:ln>
        </p:spPr>
        <p:txBody>
          <a:bodyPr wrap="square">
            <a:spAutoFit/>
          </a:bodyPr>
          <a:lstStyle/>
          <a:p>
            <a:pPr algn="ctr">
              <a:lnSpc>
                <a:spcPct val="150000"/>
              </a:lnSpc>
              <a:buFont typeface="Arial" panose="020B0604020202020204" pitchFamily="34" charset="0"/>
              <a:buNone/>
            </a:pPr>
            <a:r>
              <a:rPr lang="en-US" sz="1600" b="1" dirty="0">
                <a:ea typeface="微软雅黑" panose="020B0503020204020204" pitchFamily="34" charset="-122"/>
                <a:cs typeface="Arial" panose="020B0604020202020204" pitchFamily="34" charset="0"/>
              </a:rPr>
              <a:t>  </a:t>
            </a:r>
            <a:r>
              <a:rPr lang="en-US" sz="1400" b="1" dirty="0">
                <a:solidFill>
                  <a:schemeClr val="accent1"/>
                </a:solidFill>
                <a:effectLst>
                  <a:outerShdw blurRad="38100" dist="25400" dir="5400000" algn="ctr" rotWithShape="0">
                    <a:srgbClr val="6E747A">
                      <a:alpha val="43000"/>
                    </a:srgbClr>
                  </a:outerShdw>
                </a:effectLst>
                <a:ea typeface="微软雅黑" panose="020B0503020204020204" pitchFamily="34" charset="-122"/>
                <a:cs typeface="Arial" panose="020B0604020202020204" pitchFamily="34" charset="0"/>
              </a:rPr>
              <a:t>Open-type units</a:t>
            </a:r>
          </a:p>
        </p:txBody>
      </p:sp>
      <p:sp>
        <p:nvSpPr>
          <p:cNvPr id="13" name="文本框 12"/>
          <p:cNvSpPr txBox="1"/>
          <p:nvPr/>
        </p:nvSpPr>
        <p:spPr>
          <a:xfrm>
            <a:off x="7322185" y="6381115"/>
            <a:ext cx="1965325" cy="368300"/>
          </a:xfrm>
          <a:prstGeom prst="rect">
            <a:avLst/>
          </a:prstGeom>
          <a:noFill/>
        </p:spPr>
        <p:txBody>
          <a:bodyPr wrap="square" rtlCol="0" anchor="t">
            <a:spAutoFit/>
          </a:bodyPr>
          <a:lstStyle/>
          <a:p>
            <a:pPr algn="l"/>
            <a:r>
              <a:rPr lang="en-US" sz="1400" b="1">
                <a:solidFill>
                  <a:schemeClr val="accent1"/>
                </a:solidFill>
                <a:effectLst>
                  <a:outerShdw blurRad="38100" dist="25400" dir="5400000" algn="ctr" rotWithShape="0">
                    <a:srgbClr val="6E747A">
                      <a:alpha val="43000"/>
                    </a:srgbClr>
                  </a:outerShdw>
                </a:effectLst>
                <a:ea typeface="微软雅黑" panose="020B0503020204020204" pitchFamily="34" charset="-122"/>
                <a:cs typeface="Arial" panose="020B0604020202020204" pitchFamily="34" charset="0"/>
                <a:sym typeface="+mn-ea"/>
              </a:rPr>
              <a:t>Chassis Tank Units</a:t>
            </a:r>
            <a:r>
              <a:rPr lang="en-US">
                <a:solidFill>
                  <a:schemeClr val="bg2">
                    <a:lumMod val="10000"/>
                  </a:schemeClr>
                </a:solidFill>
                <a:ea typeface="微软雅黑" panose="020B0503020204020204" pitchFamily="34" charset="-122"/>
                <a:cs typeface="Arial" panose="020B0604020202020204" pitchFamily="34" charset="0"/>
                <a:sym typeface="+mn-ea"/>
              </a:rPr>
              <a:t> </a:t>
            </a:r>
          </a:p>
        </p:txBody>
      </p:sp>
      <p:pic>
        <p:nvPicPr>
          <p:cNvPr id="14" name="图片 13"/>
          <p:cNvPicPr>
            <a:picLocks noChangeAspect="1"/>
          </p:cNvPicPr>
          <p:nvPr/>
        </p:nvPicPr>
        <p:blipFill>
          <a:blip r:embed="rId5"/>
          <a:srcRect t="6161" b="11351"/>
          <a:stretch>
            <a:fillRect/>
          </a:stretch>
        </p:blipFill>
        <p:spPr>
          <a:xfrm>
            <a:off x="5953760" y="3923030"/>
            <a:ext cx="4286885" cy="24085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Tm="5949">
        <p14:prism dir="u"/>
      </p:transition>
    </mc:Choice>
    <mc:Fallback xmlns="">
      <p:transition spd="slow" advTm="59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anim calcmode="lin" valueType="num">
                                      <p:cBhvr>
                                        <p:cTn id="8" dur="300" fill="hold"/>
                                        <p:tgtEl>
                                          <p:spTgt spid="31"/>
                                        </p:tgtEl>
                                        <p:attrNameLst>
                                          <p:attrName>ppt_x</p:attrName>
                                        </p:attrNameLst>
                                      </p:cBhvr>
                                      <p:tavLst>
                                        <p:tav tm="0">
                                          <p:val>
                                            <p:strVal val="#ppt_x"/>
                                          </p:val>
                                        </p:tav>
                                        <p:tav tm="100000">
                                          <p:val>
                                            <p:strVal val="#ppt_x"/>
                                          </p:val>
                                        </p:tav>
                                      </p:tavLst>
                                    </p:anim>
                                    <p:anim calcmode="lin" valueType="num">
                                      <p:cBhvr>
                                        <p:cTn id="9" dur="3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300" fill="hold"/>
                                        <p:tgtEl>
                                          <p:spTgt spid="32"/>
                                        </p:tgtEl>
                                        <p:attrNameLst>
                                          <p:attrName>ppt_w</p:attrName>
                                        </p:attrNameLst>
                                      </p:cBhvr>
                                      <p:tavLst>
                                        <p:tav tm="0">
                                          <p:val>
                                            <p:fltVal val="0"/>
                                          </p:val>
                                        </p:tav>
                                        <p:tav tm="100000">
                                          <p:val>
                                            <p:strVal val="#ppt_w"/>
                                          </p:val>
                                        </p:tav>
                                      </p:tavLst>
                                    </p:anim>
                                    <p:anim calcmode="lin" valueType="num">
                                      <p:cBhvr>
                                        <p:cTn id="14" dur="300" fill="hold"/>
                                        <p:tgtEl>
                                          <p:spTgt spid="32"/>
                                        </p:tgtEl>
                                        <p:attrNameLst>
                                          <p:attrName>ppt_h</p:attrName>
                                        </p:attrNameLst>
                                      </p:cBhvr>
                                      <p:tavLst>
                                        <p:tav tm="0">
                                          <p:val>
                                            <p:fltVal val="0"/>
                                          </p:val>
                                        </p:tav>
                                        <p:tav tm="100000">
                                          <p:val>
                                            <p:strVal val="#ppt_h"/>
                                          </p:val>
                                        </p:tav>
                                      </p:tavLst>
                                    </p:anim>
                                    <p:anim calcmode="lin" valueType="num">
                                      <p:cBhvr>
                                        <p:cTn id="15" dur="300" fill="hold"/>
                                        <p:tgtEl>
                                          <p:spTgt spid="32"/>
                                        </p:tgtEl>
                                        <p:attrNameLst>
                                          <p:attrName>style.rotation</p:attrName>
                                        </p:attrNameLst>
                                      </p:cBhvr>
                                      <p:tavLst>
                                        <p:tav tm="0">
                                          <p:val>
                                            <p:fltVal val="90"/>
                                          </p:val>
                                        </p:tav>
                                        <p:tav tm="100000">
                                          <p:val>
                                            <p:fltVal val="0"/>
                                          </p:val>
                                        </p:tav>
                                      </p:tavLst>
                                    </p:anim>
                                    <p:animEffect transition="in" filter="fade">
                                      <p:cBhvr>
                                        <p:cTn id="16" dur="3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PPT设计宝典_4058"/>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cs typeface="Arial" panose="020B0604020202020204" pitchFamily="34" charset="0"/>
            </a:endParaRPr>
          </a:p>
        </p:txBody>
      </p:sp>
      <p:sp>
        <p:nvSpPr>
          <p:cNvPr id="32" name="PPT设计宝典_4058"/>
          <p:cNvSpPr>
            <a:spLocks noChangeAspect="1"/>
          </p:cNvSpPr>
          <p:nvPr/>
        </p:nvSpPr>
        <p:spPr bwMode="auto">
          <a:xfrm>
            <a:off x="832565" y="233916"/>
            <a:ext cx="484924" cy="455864"/>
          </a:xfrm>
          <a:custGeom>
            <a:avLst/>
            <a:gdLst>
              <a:gd name="connsiteX0" fmla="*/ 281174 w 591050"/>
              <a:gd name="connsiteY0" fmla="*/ 186505 h 555630"/>
              <a:gd name="connsiteX1" fmla="*/ 315832 w 591050"/>
              <a:gd name="connsiteY1" fmla="*/ 186505 h 555630"/>
              <a:gd name="connsiteX2" fmla="*/ 315832 w 591050"/>
              <a:gd name="connsiteY2" fmla="*/ 301575 h 555630"/>
              <a:gd name="connsiteX3" fmla="*/ 304939 w 591050"/>
              <a:gd name="connsiteY3" fmla="*/ 312487 h 555630"/>
              <a:gd name="connsiteX4" fmla="*/ 270281 w 591050"/>
              <a:gd name="connsiteY4" fmla="*/ 312487 h 555630"/>
              <a:gd name="connsiteX5" fmla="*/ 270281 w 591050"/>
              <a:gd name="connsiteY5" fmla="*/ 197417 h 555630"/>
              <a:gd name="connsiteX6" fmla="*/ 281174 w 591050"/>
              <a:gd name="connsiteY6" fmla="*/ 186505 h 555630"/>
              <a:gd name="connsiteX7" fmla="*/ 201736 w 591050"/>
              <a:gd name="connsiteY7" fmla="*/ 143821 h 555630"/>
              <a:gd name="connsiteX8" fmla="*/ 236515 w 591050"/>
              <a:gd name="connsiteY8" fmla="*/ 143821 h 555630"/>
              <a:gd name="connsiteX9" fmla="*/ 236515 w 591050"/>
              <a:gd name="connsiteY9" fmla="*/ 301574 h 555630"/>
              <a:gd name="connsiteX10" fmla="*/ 225584 w 591050"/>
              <a:gd name="connsiteY10" fmla="*/ 312488 h 555630"/>
              <a:gd name="connsiteX11" fmla="*/ 190805 w 591050"/>
              <a:gd name="connsiteY11" fmla="*/ 312488 h 555630"/>
              <a:gd name="connsiteX12" fmla="*/ 190805 w 591050"/>
              <a:gd name="connsiteY12" fmla="*/ 155727 h 555630"/>
              <a:gd name="connsiteX13" fmla="*/ 201736 w 591050"/>
              <a:gd name="connsiteY13" fmla="*/ 143821 h 555630"/>
              <a:gd name="connsiteX14" fmla="*/ 365625 w 591050"/>
              <a:gd name="connsiteY14" fmla="*/ 101136 h 555630"/>
              <a:gd name="connsiteX15" fmla="*/ 400404 w 591050"/>
              <a:gd name="connsiteY15" fmla="*/ 101136 h 555630"/>
              <a:gd name="connsiteX16" fmla="*/ 400404 w 591050"/>
              <a:gd name="connsiteY16" fmla="*/ 301572 h 555630"/>
              <a:gd name="connsiteX17" fmla="*/ 389473 w 591050"/>
              <a:gd name="connsiteY17" fmla="*/ 312487 h 555630"/>
              <a:gd name="connsiteX18" fmla="*/ 354694 w 591050"/>
              <a:gd name="connsiteY18" fmla="*/ 312487 h 555630"/>
              <a:gd name="connsiteX19" fmla="*/ 354694 w 591050"/>
              <a:gd name="connsiteY19" fmla="*/ 112051 h 555630"/>
              <a:gd name="connsiteX20" fmla="*/ 365625 w 591050"/>
              <a:gd name="connsiteY20" fmla="*/ 101136 h 555630"/>
              <a:gd name="connsiteX21" fmla="*/ 73509 w 591050"/>
              <a:gd name="connsiteY21" fmla="*/ 51580 h 555630"/>
              <a:gd name="connsiteX22" fmla="*/ 47681 w 591050"/>
              <a:gd name="connsiteY22" fmla="*/ 78362 h 555630"/>
              <a:gd name="connsiteX23" fmla="*/ 47681 w 591050"/>
              <a:gd name="connsiteY23" fmla="*/ 352131 h 555630"/>
              <a:gd name="connsiteX24" fmla="*/ 516548 w 591050"/>
              <a:gd name="connsiteY24" fmla="*/ 352131 h 555630"/>
              <a:gd name="connsiteX25" fmla="*/ 543369 w 591050"/>
              <a:gd name="connsiteY25" fmla="*/ 325349 h 555630"/>
              <a:gd name="connsiteX26" fmla="*/ 543369 w 591050"/>
              <a:gd name="connsiteY26" fmla="*/ 51580 h 555630"/>
              <a:gd name="connsiteX27" fmla="*/ 58608 w 591050"/>
              <a:gd name="connsiteY27" fmla="*/ 0 h 555630"/>
              <a:gd name="connsiteX28" fmla="*/ 591050 w 591050"/>
              <a:gd name="connsiteY28" fmla="*/ 0 h 555630"/>
              <a:gd name="connsiteX29" fmla="*/ 591050 w 591050"/>
              <a:gd name="connsiteY29" fmla="*/ 342212 h 555630"/>
              <a:gd name="connsiteX30" fmla="*/ 532442 w 591050"/>
              <a:gd name="connsiteY30" fmla="*/ 400735 h 555630"/>
              <a:gd name="connsiteX31" fmla="*/ 390391 w 591050"/>
              <a:gd name="connsiteY31" fmla="*/ 400735 h 555630"/>
              <a:gd name="connsiteX32" fmla="*/ 447013 w 591050"/>
              <a:gd name="connsiteY32" fmla="*/ 493976 h 555630"/>
              <a:gd name="connsiteX33" fmla="*/ 433106 w 591050"/>
              <a:gd name="connsiteY33" fmla="*/ 549523 h 555630"/>
              <a:gd name="connsiteX34" fmla="*/ 376484 w 591050"/>
              <a:gd name="connsiteY34" fmla="*/ 535636 h 555630"/>
              <a:gd name="connsiteX35" fmla="*/ 299002 w 591050"/>
              <a:gd name="connsiteY35" fmla="*/ 408671 h 555630"/>
              <a:gd name="connsiteX36" fmla="*/ 295028 w 591050"/>
              <a:gd name="connsiteY36" fmla="*/ 400735 h 555630"/>
              <a:gd name="connsiteX37" fmla="*/ 275161 w 591050"/>
              <a:gd name="connsiteY37" fmla="*/ 400735 h 555630"/>
              <a:gd name="connsiteX38" fmla="*/ 271188 w 591050"/>
              <a:gd name="connsiteY38" fmla="*/ 408671 h 555630"/>
              <a:gd name="connsiteX39" fmla="*/ 194699 w 591050"/>
              <a:gd name="connsiteY39" fmla="*/ 535636 h 555630"/>
              <a:gd name="connsiteX40" fmla="*/ 138077 w 591050"/>
              <a:gd name="connsiteY40" fmla="*/ 549523 h 555630"/>
              <a:gd name="connsiteX41" fmla="*/ 124170 w 591050"/>
              <a:gd name="connsiteY41" fmla="*/ 493976 h 555630"/>
              <a:gd name="connsiteX42" fmla="*/ 180792 w 591050"/>
              <a:gd name="connsiteY42" fmla="*/ 400735 h 555630"/>
              <a:gd name="connsiteX43" fmla="*/ 0 w 591050"/>
              <a:gd name="connsiteY43" fmla="*/ 400735 h 555630"/>
              <a:gd name="connsiteX44" fmla="*/ 0 w 591050"/>
              <a:gd name="connsiteY44" fmla="*/ 58523 h 555630"/>
              <a:gd name="connsiteX45" fmla="*/ 58608 w 591050"/>
              <a:gd name="connsiteY45" fmla="*/ 0 h 55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1050" h="555630">
                <a:moveTo>
                  <a:pt x="281174" y="186505"/>
                </a:moveTo>
                <a:lnTo>
                  <a:pt x="315832" y="186505"/>
                </a:lnTo>
                <a:lnTo>
                  <a:pt x="315832" y="301575"/>
                </a:lnTo>
                <a:cubicBezTo>
                  <a:pt x="315832" y="307527"/>
                  <a:pt x="310881" y="312487"/>
                  <a:pt x="304939" y="312487"/>
                </a:cubicBezTo>
                <a:lnTo>
                  <a:pt x="270281" y="312487"/>
                </a:lnTo>
                <a:lnTo>
                  <a:pt x="270281" y="197417"/>
                </a:lnTo>
                <a:cubicBezTo>
                  <a:pt x="270281" y="191465"/>
                  <a:pt x="275232" y="186505"/>
                  <a:pt x="281174" y="186505"/>
                </a:cubicBezTo>
                <a:close/>
                <a:moveTo>
                  <a:pt x="201736" y="143821"/>
                </a:moveTo>
                <a:lnTo>
                  <a:pt x="236515" y="143821"/>
                </a:lnTo>
                <a:lnTo>
                  <a:pt x="236515" y="301574"/>
                </a:lnTo>
                <a:cubicBezTo>
                  <a:pt x="236515" y="307527"/>
                  <a:pt x="231546" y="312488"/>
                  <a:pt x="225584" y="312488"/>
                </a:cubicBezTo>
                <a:lnTo>
                  <a:pt x="190805" y="312488"/>
                </a:lnTo>
                <a:lnTo>
                  <a:pt x="190805" y="155727"/>
                </a:lnTo>
                <a:cubicBezTo>
                  <a:pt x="190805" y="148782"/>
                  <a:pt x="195773" y="143821"/>
                  <a:pt x="201736" y="143821"/>
                </a:cubicBezTo>
                <a:close/>
                <a:moveTo>
                  <a:pt x="365625" y="101136"/>
                </a:moveTo>
                <a:lnTo>
                  <a:pt x="400404" y="101136"/>
                </a:lnTo>
                <a:lnTo>
                  <a:pt x="400404" y="301572"/>
                </a:lnTo>
                <a:cubicBezTo>
                  <a:pt x="400404" y="307526"/>
                  <a:pt x="395436" y="312487"/>
                  <a:pt x="389473" y="312487"/>
                </a:cubicBezTo>
                <a:lnTo>
                  <a:pt x="354694" y="312487"/>
                </a:lnTo>
                <a:lnTo>
                  <a:pt x="354694" y="112051"/>
                </a:lnTo>
                <a:cubicBezTo>
                  <a:pt x="354694" y="106097"/>
                  <a:pt x="359663" y="101136"/>
                  <a:pt x="365625" y="101136"/>
                </a:cubicBezTo>
                <a:close/>
                <a:moveTo>
                  <a:pt x="73509" y="51580"/>
                </a:moveTo>
                <a:cubicBezTo>
                  <a:pt x="59602" y="51580"/>
                  <a:pt x="47681" y="63483"/>
                  <a:pt x="47681" y="78362"/>
                </a:cubicBezTo>
                <a:lnTo>
                  <a:pt x="47681" y="352131"/>
                </a:lnTo>
                <a:lnTo>
                  <a:pt x="516548" y="352131"/>
                </a:lnTo>
                <a:cubicBezTo>
                  <a:pt x="531448" y="352131"/>
                  <a:pt x="543369" y="340228"/>
                  <a:pt x="543369" y="325349"/>
                </a:cubicBezTo>
                <a:lnTo>
                  <a:pt x="543369" y="51580"/>
                </a:lnTo>
                <a:close/>
                <a:moveTo>
                  <a:pt x="58608" y="0"/>
                </a:moveTo>
                <a:lnTo>
                  <a:pt x="591050" y="0"/>
                </a:lnTo>
                <a:lnTo>
                  <a:pt x="591050" y="342212"/>
                </a:lnTo>
                <a:cubicBezTo>
                  <a:pt x="591050" y="374945"/>
                  <a:pt x="564229" y="400735"/>
                  <a:pt x="532442" y="400735"/>
                </a:cubicBezTo>
                <a:lnTo>
                  <a:pt x="390391" y="400735"/>
                </a:lnTo>
                <a:lnTo>
                  <a:pt x="447013" y="493976"/>
                </a:lnTo>
                <a:cubicBezTo>
                  <a:pt x="457940" y="512822"/>
                  <a:pt x="451979" y="538612"/>
                  <a:pt x="433106" y="549523"/>
                </a:cubicBezTo>
                <a:cubicBezTo>
                  <a:pt x="413238" y="561426"/>
                  <a:pt x="388404" y="555474"/>
                  <a:pt x="376484" y="535636"/>
                </a:cubicBezTo>
                <a:lnTo>
                  <a:pt x="299002" y="408671"/>
                </a:lnTo>
                <a:cubicBezTo>
                  <a:pt x="298008" y="405695"/>
                  <a:pt x="296022" y="403711"/>
                  <a:pt x="295028" y="400735"/>
                </a:cubicBezTo>
                <a:lnTo>
                  <a:pt x="275161" y="400735"/>
                </a:lnTo>
                <a:cubicBezTo>
                  <a:pt x="274168" y="403711"/>
                  <a:pt x="273174" y="405695"/>
                  <a:pt x="271188" y="408671"/>
                </a:cubicBezTo>
                <a:lnTo>
                  <a:pt x="194699" y="535636"/>
                </a:lnTo>
                <a:cubicBezTo>
                  <a:pt x="182778" y="555474"/>
                  <a:pt x="156951" y="561426"/>
                  <a:pt x="138077" y="549523"/>
                </a:cubicBezTo>
                <a:cubicBezTo>
                  <a:pt x="118210" y="538612"/>
                  <a:pt x="112250" y="512822"/>
                  <a:pt x="124170" y="493976"/>
                </a:cubicBezTo>
                <a:lnTo>
                  <a:pt x="180792" y="400735"/>
                </a:lnTo>
                <a:lnTo>
                  <a:pt x="0" y="400735"/>
                </a:lnTo>
                <a:lnTo>
                  <a:pt x="0" y="58523"/>
                </a:lnTo>
                <a:cubicBezTo>
                  <a:pt x="0" y="26782"/>
                  <a:pt x="25827" y="0"/>
                  <a:pt x="58608" y="0"/>
                </a:cubicBezTo>
                <a:close/>
              </a:path>
            </a:pathLst>
          </a:custGeom>
          <a:solidFill>
            <a:schemeClr val="bg1"/>
          </a:solidFill>
          <a:ln>
            <a:noFill/>
          </a:ln>
        </p:spPr>
      </p:sp>
      <p:sp>
        <p:nvSpPr>
          <p:cNvPr id="26" name="TextBox 46"/>
          <p:cNvSpPr txBox="1">
            <a:spLocks noChangeArrowheads="1"/>
          </p:cNvSpPr>
          <p:nvPr/>
        </p:nvSpPr>
        <p:spPr bwMode="auto">
          <a:xfrm>
            <a:off x="841376" y="4365127"/>
            <a:ext cx="2638379" cy="461665"/>
          </a:xfrm>
          <a:prstGeom prst="rect">
            <a:avLst/>
          </a:prstGeom>
          <a:noFill/>
          <a:ln w="9525">
            <a:noFill/>
            <a:miter lim="800000"/>
          </a:ln>
        </p:spPr>
        <p:txBody>
          <a:bodyPr wrap="square">
            <a:spAutoFit/>
          </a:bodyPr>
          <a:lstStyle/>
          <a:p>
            <a:pPr algn="ctr">
              <a:lnSpc>
                <a:spcPct val="150000"/>
              </a:lnSpc>
              <a:buFont typeface="Arial" panose="020B0604020202020204" pitchFamily="34" charset="0"/>
              <a:buNone/>
            </a:pPr>
            <a:r>
              <a:rPr lang="en-US" sz="1600" b="1" dirty="0">
                <a:ea typeface="微软雅黑" panose="020B0503020204020204" pitchFamily="34" charset="-122"/>
                <a:cs typeface="Arial" panose="020B0604020202020204" pitchFamily="34" charset="0"/>
              </a:rPr>
              <a:t>  </a:t>
            </a:r>
            <a:r>
              <a:rPr lang="en-US" sz="1400" b="1" dirty="0">
                <a:solidFill>
                  <a:schemeClr val="accent1"/>
                </a:solidFill>
                <a:effectLst>
                  <a:outerShdw blurRad="38100" dist="25400" dir="5400000" algn="ctr" rotWithShape="0">
                    <a:srgbClr val="6E747A">
                      <a:alpha val="43000"/>
                    </a:srgbClr>
                  </a:outerShdw>
                </a:effectLst>
                <a:ea typeface="微软雅黑" panose="020B0503020204020204" pitchFamily="34" charset="-122"/>
                <a:cs typeface="Arial" panose="020B0604020202020204" pitchFamily="34" charset="0"/>
              </a:rPr>
              <a:t>Silent Enclosure-type Units</a:t>
            </a:r>
          </a:p>
        </p:txBody>
      </p:sp>
      <p:sp>
        <p:nvSpPr>
          <p:cNvPr id="7" name="文本框 6"/>
          <p:cNvSpPr txBox="1"/>
          <p:nvPr/>
        </p:nvSpPr>
        <p:spPr>
          <a:xfrm>
            <a:off x="4729480" y="4437380"/>
            <a:ext cx="1965325" cy="368300"/>
          </a:xfrm>
          <a:prstGeom prst="rect">
            <a:avLst/>
          </a:prstGeom>
          <a:noFill/>
        </p:spPr>
        <p:txBody>
          <a:bodyPr wrap="square" rtlCol="0" anchor="t">
            <a:spAutoFit/>
          </a:bodyPr>
          <a:lstStyle/>
          <a:p>
            <a:pPr algn="l"/>
            <a:r>
              <a:rPr lang="en-US" sz="1400" b="1" dirty="0">
                <a:solidFill>
                  <a:schemeClr val="accent1"/>
                </a:solidFill>
                <a:effectLst>
                  <a:outerShdw blurRad="38100" dist="25400" dir="5400000" algn="ctr" rotWithShape="0">
                    <a:srgbClr val="6E747A">
                      <a:alpha val="43000"/>
                    </a:srgbClr>
                  </a:outerShdw>
                </a:effectLst>
                <a:ea typeface="微软雅黑" panose="020B0503020204020204" pitchFamily="34" charset="-122"/>
                <a:cs typeface="Arial" panose="020B0604020202020204" pitchFamily="34" charset="0"/>
                <a:sym typeface="+mn-ea"/>
              </a:rPr>
              <a:t>Units with casters</a:t>
            </a:r>
            <a:r>
              <a:rPr lang="en-US" dirty="0">
                <a:solidFill>
                  <a:schemeClr val="bg2">
                    <a:lumMod val="10000"/>
                  </a:schemeClr>
                </a:solidFill>
                <a:ea typeface="微软雅黑" panose="020B0503020204020204" pitchFamily="34" charset="-122"/>
                <a:cs typeface="Arial" panose="020B0604020202020204" pitchFamily="34" charset="0"/>
                <a:sym typeface="+mn-ea"/>
              </a:rPr>
              <a:t> </a:t>
            </a:r>
          </a:p>
        </p:txBody>
      </p:sp>
      <p:sp>
        <p:nvSpPr>
          <p:cNvPr id="9" name="矩形 8"/>
          <p:cNvSpPr/>
          <p:nvPr>
            <p:custDataLst>
              <p:tags r:id="rId1"/>
            </p:custDataLst>
          </p:nvPr>
        </p:nvSpPr>
        <p:spPr>
          <a:xfrm>
            <a:off x="841376" y="5373370"/>
            <a:ext cx="10945638" cy="885371"/>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等线" panose="02010600030101010101" pitchFamily="2" charset="-122"/>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等线" panose="02010600030101010101" pitchFamily="2" charset="-122"/>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等线" panose="02010600030101010101" pitchFamily="2" charset="-122"/>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5pPr>
          </a:lstStyle>
          <a:p>
            <a:pPr algn="l"/>
            <a:r>
              <a:rPr lang="en-US" sz="1600"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Silent-type units are professionally designed for noise reduction, with features such as easy disassembly and maintenance. The units are integrated with mufflers, fuel tanks, batteries, etc.</a:t>
            </a:r>
          </a:p>
          <a:p>
            <a:pPr algn="l"/>
            <a:r>
              <a:rPr lang="en-US" sz="1600"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High-strength shell, suitable for transportation and outdoor operations, easy to install and relocate.</a:t>
            </a:r>
          </a:p>
        </p:txBody>
      </p:sp>
      <p:sp>
        <p:nvSpPr>
          <p:cNvPr id="6" name="文本框 5"/>
          <p:cNvSpPr txBox="1"/>
          <p:nvPr/>
        </p:nvSpPr>
        <p:spPr>
          <a:xfrm>
            <a:off x="1317625" y="836930"/>
            <a:ext cx="2162130" cy="368300"/>
          </a:xfrm>
          <a:prstGeom prst="rect">
            <a:avLst/>
          </a:prstGeom>
          <a:noFill/>
        </p:spPr>
        <p:txBody>
          <a:bodyPr wrap="square" rtlCol="0" anchor="t">
            <a:spAutoFit/>
          </a:bodyPr>
          <a:lstStyle/>
          <a:p>
            <a:pPr algn="l"/>
            <a:r>
              <a:rPr lang="en-US" sz="1800" b="1" dirty="0">
                <a:solidFill>
                  <a:srgbClr val="000000"/>
                </a:solidFill>
                <a:ea typeface="微软雅黑" panose="020B0503020204020204" pitchFamily="34" charset="-122"/>
                <a:cs typeface="Arial" panose="020B0604020202020204" pitchFamily="34" charset="0"/>
                <a:sym typeface="+mn-ea"/>
              </a:rPr>
              <a:t>Silent-type Units</a:t>
            </a:r>
          </a:p>
        </p:txBody>
      </p:sp>
      <p:pic>
        <p:nvPicPr>
          <p:cNvPr id="8" name="图片 7"/>
          <p:cNvPicPr>
            <a:picLocks noChangeAspect="1"/>
          </p:cNvPicPr>
          <p:nvPr/>
        </p:nvPicPr>
        <p:blipFill>
          <a:blip r:embed="rId4"/>
          <a:stretch>
            <a:fillRect/>
          </a:stretch>
        </p:blipFill>
        <p:spPr>
          <a:xfrm>
            <a:off x="769620" y="1673860"/>
            <a:ext cx="3135630" cy="2547620"/>
          </a:xfrm>
          <a:prstGeom prst="rect">
            <a:avLst/>
          </a:prstGeom>
        </p:spPr>
      </p:pic>
      <p:pic>
        <p:nvPicPr>
          <p:cNvPr id="12" name="图片 11"/>
          <p:cNvPicPr>
            <a:picLocks noChangeAspect="1"/>
          </p:cNvPicPr>
          <p:nvPr/>
        </p:nvPicPr>
        <p:blipFill>
          <a:blip r:embed="rId5"/>
          <a:stretch>
            <a:fillRect/>
          </a:stretch>
        </p:blipFill>
        <p:spPr>
          <a:xfrm>
            <a:off x="4006215" y="1700530"/>
            <a:ext cx="3430270" cy="2521585"/>
          </a:xfrm>
          <a:prstGeom prst="rect">
            <a:avLst/>
          </a:prstGeom>
        </p:spPr>
      </p:pic>
      <p:pic>
        <p:nvPicPr>
          <p:cNvPr id="13" name="图片 12"/>
          <p:cNvPicPr>
            <a:picLocks noChangeAspect="1"/>
          </p:cNvPicPr>
          <p:nvPr/>
        </p:nvPicPr>
        <p:blipFill>
          <a:blip r:embed="rId6"/>
          <a:stretch>
            <a:fillRect/>
          </a:stretch>
        </p:blipFill>
        <p:spPr>
          <a:xfrm>
            <a:off x="7538085" y="1708785"/>
            <a:ext cx="3655060" cy="2513330"/>
          </a:xfrm>
          <a:prstGeom prst="rect">
            <a:avLst/>
          </a:prstGeom>
        </p:spPr>
      </p:pic>
      <p:sp>
        <p:nvSpPr>
          <p:cNvPr id="14" name="文本框 13"/>
          <p:cNvSpPr txBox="1"/>
          <p:nvPr/>
        </p:nvSpPr>
        <p:spPr>
          <a:xfrm>
            <a:off x="8978265" y="4498975"/>
            <a:ext cx="1203325" cy="306705"/>
          </a:xfrm>
          <a:prstGeom prst="rect">
            <a:avLst/>
          </a:prstGeom>
          <a:noFill/>
        </p:spPr>
        <p:txBody>
          <a:bodyPr wrap="square" rtlCol="0" anchor="t">
            <a:spAutoFit/>
          </a:bodyPr>
          <a:lstStyle/>
          <a:p>
            <a:pPr algn="l"/>
            <a:r>
              <a:rPr lang="en-US" sz="1400" b="1">
                <a:solidFill>
                  <a:schemeClr val="accent1"/>
                </a:solidFill>
                <a:effectLst>
                  <a:outerShdw blurRad="38100" dist="25400" dir="5400000" algn="ctr" rotWithShape="0">
                    <a:srgbClr val="6E747A">
                      <a:alpha val="43000"/>
                    </a:srgbClr>
                  </a:outerShdw>
                </a:effectLst>
                <a:ea typeface="微软雅黑" panose="020B0503020204020204" pitchFamily="34" charset="-122"/>
                <a:cs typeface="Arial" panose="020B0604020202020204" pitchFamily="34" charset="0"/>
                <a:sym typeface="+mn-ea"/>
              </a:rPr>
              <a:t>Trailer units</a:t>
            </a:r>
          </a:p>
        </p:txBody>
      </p:sp>
    </p:spTree>
  </p:cSld>
  <p:clrMapOvr>
    <a:masterClrMapping/>
  </p:clrMapOvr>
  <mc:AlternateContent xmlns:mc="http://schemas.openxmlformats.org/markup-compatibility/2006" xmlns:p14="http://schemas.microsoft.com/office/powerpoint/2010/main">
    <mc:Choice Requires="p14">
      <p:transition spd="slow" advTm="5949">
        <p14:prism dir="u"/>
      </p:transition>
    </mc:Choice>
    <mc:Fallback xmlns="">
      <p:transition spd="slow" advTm="59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anim calcmode="lin" valueType="num">
                                      <p:cBhvr>
                                        <p:cTn id="8" dur="300" fill="hold"/>
                                        <p:tgtEl>
                                          <p:spTgt spid="31"/>
                                        </p:tgtEl>
                                        <p:attrNameLst>
                                          <p:attrName>ppt_x</p:attrName>
                                        </p:attrNameLst>
                                      </p:cBhvr>
                                      <p:tavLst>
                                        <p:tav tm="0">
                                          <p:val>
                                            <p:strVal val="#ppt_x"/>
                                          </p:val>
                                        </p:tav>
                                        <p:tav tm="100000">
                                          <p:val>
                                            <p:strVal val="#ppt_x"/>
                                          </p:val>
                                        </p:tav>
                                      </p:tavLst>
                                    </p:anim>
                                    <p:anim calcmode="lin" valueType="num">
                                      <p:cBhvr>
                                        <p:cTn id="9" dur="3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300" fill="hold"/>
                                        <p:tgtEl>
                                          <p:spTgt spid="32"/>
                                        </p:tgtEl>
                                        <p:attrNameLst>
                                          <p:attrName>ppt_w</p:attrName>
                                        </p:attrNameLst>
                                      </p:cBhvr>
                                      <p:tavLst>
                                        <p:tav tm="0">
                                          <p:val>
                                            <p:fltVal val="0"/>
                                          </p:val>
                                        </p:tav>
                                        <p:tav tm="100000">
                                          <p:val>
                                            <p:strVal val="#ppt_w"/>
                                          </p:val>
                                        </p:tav>
                                      </p:tavLst>
                                    </p:anim>
                                    <p:anim calcmode="lin" valueType="num">
                                      <p:cBhvr>
                                        <p:cTn id="14" dur="300" fill="hold"/>
                                        <p:tgtEl>
                                          <p:spTgt spid="32"/>
                                        </p:tgtEl>
                                        <p:attrNameLst>
                                          <p:attrName>ppt_h</p:attrName>
                                        </p:attrNameLst>
                                      </p:cBhvr>
                                      <p:tavLst>
                                        <p:tav tm="0">
                                          <p:val>
                                            <p:fltVal val="0"/>
                                          </p:val>
                                        </p:tav>
                                        <p:tav tm="100000">
                                          <p:val>
                                            <p:strVal val="#ppt_h"/>
                                          </p:val>
                                        </p:tav>
                                      </p:tavLst>
                                    </p:anim>
                                    <p:anim calcmode="lin" valueType="num">
                                      <p:cBhvr>
                                        <p:cTn id="15" dur="300" fill="hold"/>
                                        <p:tgtEl>
                                          <p:spTgt spid="32"/>
                                        </p:tgtEl>
                                        <p:attrNameLst>
                                          <p:attrName>style.rotation</p:attrName>
                                        </p:attrNameLst>
                                      </p:cBhvr>
                                      <p:tavLst>
                                        <p:tav tm="0">
                                          <p:val>
                                            <p:fltVal val="90"/>
                                          </p:val>
                                        </p:tav>
                                        <p:tav tm="100000">
                                          <p:val>
                                            <p:fltVal val="0"/>
                                          </p:val>
                                        </p:tav>
                                      </p:tavLst>
                                    </p:anim>
                                    <p:animEffect transition="in" filter="fade">
                                      <p:cBhvr>
                                        <p:cTn id="16" dur="3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PPT设计宝典_4058"/>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cs typeface="Arial" panose="020B0604020202020204" pitchFamily="34" charset="0"/>
            </a:endParaRPr>
          </a:p>
        </p:txBody>
      </p:sp>
      <p:sp>
        <p:nvSpPr>
          <p:cNvPr id="32" name="PPT设计宝典_4058"/>
          <p:cNvSpPr>
            <a:spLocks noChangeAspect="1"/>
          </p:cNvSpPr>
          <p:nvPr/>
        </p:nvSpPr>
        <p:spPr bwMode="auto">
          <a:xfrm>
            <a:off x="832565" y="233916"/>
            <a:ext cx="484924" cy="455864"/>
          </a:xfrm>
          <a:custGeom>
            <a:avLst/>
            <a:gdLst>
              <a:gd name="connsiteX0" fmla="*/ 281174 w 591050"/>
              <a:gd name="connsiteY0" fmla="*/ 186505 h 555630"/>
              <a:gd name="connsiteX1" fmla="*/ 315832 w 591050"/>
              <a:gd name="connsiteY1" fmla="*/ 186505 h 555630"/>
              <a:gd name="connsiteX2" fmla="*/ 315832 w 591050"/>
              <a:gd name="connsiteY2" fmla="*/ 301575 h 555630"/>
              <a:gd name="connsiteX3" fmla="*/ 304939 w 591050"/>
              <a:gd name="connsiteY3" fmla="*/ 312487 h 555630"/>
              <a:gd name="connsiteX4" fmla="*/ 270281 w 591050"/>
              <a:gd name="connsiteY4" fmla="*/ 312487 h 555630"/>
              <a:gd name="connsiteX5" fmla="*/ 270281 w 591050"/>
              <a:gd name="connsiteY5" fmla="*/ 197417 h 555630"/>
              <a:gd name="connsiteX6" fmla="*/ 281174 w 591050"/>
              <a:gd name="connsiteY6" fmla="*/ 186505 h 555630"/>
              <a:gd name="connsiteX7" fmla="*/ 201736 w 591050"/>
              <a:gd name="connsiteY7" fmla="*/ 143821 h 555630"/>
              <a:gd name="connsiteX8" fmla="*/ 236515 w 591050"/>
              <a:gd name="connsiteY8" fmla="*/ 143821 h 555630"/>
              <a:gd name="connsiteX9" fmla="*/ 236515 w 591050"/>
              <a:gd name="connsiteY9" fmla="*/ 301574 h 555630"/>
              <a:gd name="connsiteX10" fmla="*/ 225584 w 591050"/>
              <a:gd name="connsiteY10" fmla="*/ 312488 h 555630"/>
              <a:gd name="connsiteX11" fmla="*/ 190805 w 591050"/>
              <a:gd name="connsiteY11" fmla="*/ 312488 h 555630"/>
              <a:gd name="connsiteX12" fmla="*/ 190805 w 591050"/>
              <a:gd name="connsiteY12" fmla="*/ 155727 h 555630"/>
              <a:gd name="connsiteX13" fmla="*/ 201736 w 591050"/>
              <a:gd name="connsiteY13" fmla="*/ 143821 h 555630"/>
              <a:gd name="connsiteX14" fmla="*/ 365625 w 591050"/>
              <a:gd name="connsiteY14" fmla="*/ 101136 h 555630"/>
              <a:gd name="connsiteX15" fmla="*/ 400404 w 591050"/>
              <a:gd name="connsiteY15" fmla="*/ 101136 h 555630"/>
              <a:gd name="connsiteX16" fmla="*/ 400404 w 591050"/>
              <a:gd name="connsiteY16" fmla="*/ 301572 h 555630"/>
              <a:gd name="connsiteX17" fmla="*/ 389473 w 591050"/>
              <a:gd name="connsiteY17" fmla="*/ 312487 h 555630"/>
              <a:gd name="connsiteX18" fmla="*/ 354694 w 591050"/>
              <a:gd name="connsiteY18" fmla="*/ 312487 h 555630"/>
              <a:gd name="connsiteX19" fmla="*/ 354694 w 591050"/>
              <a:gd name="connsiteY19" fmla="*/ 112051 h 555630"/>
              <a:gd name="connsiteX20" fmla="*/ 365625 w 591050"/>
              <a:gd name="connsiteY20" fmla="*/ 101136 h 555630"/>
              <a:gd name="connsiteX21" fmla="*/ 73509 w 591050"/>
              <a:gd name="connsiteY21" fmla="*/ 51580 h 555630"/>
              <a:gd name="connsiteX22" fmla="*/ 47681 w 591050"/>
              <a:gd name="connsiteY22" fmla="*/ 78362 h 555630"/>
              <a:gd name="connsiteX23" fmla="*/ 47681 w 591050"/>
              <a:gd name="connsiteY23" fmla="*/ 352131 h 555630"/>
              <a:gd name="connsiteX24" fmla="*/ 516548 w 591050"/>
              <a:gd name="connsiteY24" fmla="*/ 352131 h 555630"/>
              <a:gd name="connsiteX25" fmla="*/ 543369 w 591050"/>
              <a:gd name="connsiteY25" fmla="*/ 325349 h 555630"/>
              <a:gd name="connsiteX26" fmla="*/ 543369 w 591050"/>
              <a:gd name="connsiteY26" fmla="*/ 51580 h 555630"/>
              <a:gd name="connsiteX27" fmla="*/ 58608 w 591050"/>
              <a:gd name="connsiteY27" fmla="*/ 0 h 555630"/>
              <a:gd name="connsiteX28" fmla="*/ 591050 w 591050"/>
              <a:gd name="connsiteY28" fmla="*/ 0 h 555630"/>
              <a:gd name="connsiteX29" fmla="*/ 591050 w 591050"/>
              <a:gd name="connsiteY29" fmla="*/ 342212 h 555630"/>
              <a:gd name="connsiteX30" fmla="*/ 532442 w 591050"/>
              <a:gd name="connsiteY30" fmla="*/ 400735 h 555630"/>
              <a:gd name="connsiteX31" fmla="*/ 390391 w 591050"/>
              <a:gd name="connsiteY31" fmla="*/ 400735 h 555630"/>
              <a:gd name="connsiteX32" fmla="*/ 447013 w 591050"/>
              <a:gd name="connsiteY32" fmla="*/ 493976 h 555630"/>
              <a:gd name="connsiteX33" fmla="*/ 433106 w 591050"/>
              <a:gd name="connsiteY33" fmla="*/ 549523 h 555630"/>
              <a:gd name="connsiteX34" fmla="*/ 376484 w 591050"/>
              <a:gd name="connsiteY34" fmla="*/ 535636 h 555630"/>
              <a:gd name="connsiteX35" fmla="*/ 299002 w 591050"/>
              <a:gd name="connsiteY35" fmla="*/ 408671 h 555630"/>
              <a:gd name="connsiteX36" fmla="*/ 295028 w 591050"/>
              <a:gd name="connsiteY36" fmla="*/ 400735 h 555630"/>
              <a:gd name="connsiteX37" fmla="*/ 275161 w 591050"/>
              <a:gd name="connsiteY37" fmla="*/ 400735 h 555630"/>
              <a:gd name="connsiteX38" fmla="*/ 271188 w 591050"/>
              <a:gd name="connsiteY38" fmla="*/ 408671 h 555630"/>
              <a:gd name="connsiteX39" fmla="*/ 194699 w 591050"/>
              <a:gd name="connsiteY39" fmla="*/ 535636 h 555630"/>
              <a:gd name="connsiteX40" fmla="*/ 138077 w 591050"/>
              <a:gd name="connsiteY40" fmla="*/ 549523 h 555630"/>
              <a:gd name="connsiteX41" fmla="*/ 124170 w 591050"/>
              <a:gd name="connsiteY41" fmla="*/ 493976 h 555630"/>
              <a:gd name="connsiteX42" fmla="*/ 180792 w 591050"/>
              <a:gd name="connsiteY42" fmla="*/ 400735 h 555630"/>
              <a:gd name="connsiteX43" fmla="*/ 0 w 591050"/>
              <a:gd name="connsiteY43" fmla="*/ 400735 h 555630"/>
              <a:gd name="connsiteX44" fmla="*/ 0 w 591050"/>
              <a:gd name="connsiteY44" fmla="*/ 58523 h 555630"/>
              <a:gd name="connsiteX45" fmla="*/ 58608 w 591050"/>
              <a:gd name="connsiteY45" fmla="*/ 0 h 55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1050" h="555630">
                <a:moveTo>
                  <a:pt x="281174" y="186505"/>
                </a:moveTo>
                <a:lnTo>
                  <a:pt x="315832" y="186505"/>
                </a:lnTo>
                <a:lnTo>
                  <a:pt x="315832" y="301575"/>
                </a:lnTo>
                <a:cubicBezTo>
                  <a:pt x="315832" y="307527"/>
                  <a:pt x="310881" y="312487"/>
                  <a:pt x="304939" y="312487"/>
                </a:cubicBezTo>
                <a:lnTo>
                  <a:pt x="270281" y="312487"/>
                </a:lnTo>
                <a:lnTo>
                  <a:pt x="270281" y="197417"/>
                </a:lnTo>
                <a:cubicBezTo>
                  <a:pt x="270281" y="191465"/>
                  <a:pt x="275232" y="186505"/>
                  <a:pt x="281174" y="186505"/>
                </a:cubicBezTo>
                <a:close/>
                <a:moveTo>
                  <a:pt x="201736" y="143821"/>
                </a:moveTo>
                <a:lnTo>
                  <a:pt x="236515" y="143821"/>
                </a:lnTo>
                <a:lnTo>
                  <a:pt x="236515" y="301574"/>
                </a:lnTo>
                <a:cubicBezTo>
                  <a:pt x="236515" y="307527"/>
                  <a:pt x="231546" y="312488"/>
                  <a:pt x="225584" y="312488"/>
                </a:cubicBezTo>
                <a:lnTo>
                  <a:pt x="190805" y="312488"/>
                </a:lnTo>
                <a:lnTo>
                  <a:pt x="190805" y="155727"/>
                </a:lnTo>
                <a:cubicBezTo>
                  <a:pt x="190805" y="148782"/>
                  <a:pt x="195773" y="143821"/>
                  <a:pt x="201736" y="143821"/>
                </a:cubicBezTo>
                <a:close/>
                <a:moveTo>
                  <a:pt x="365625" y="101136"/>
                </a:moveTo>
                <a:lnTo>
                  <a:pt x="400404" y="101136"/>
                </a:lnTo>
                <a:lnTo>
                  <a:pt x="400404" y="301572"/>
                </a:lnTo>
                <a:cubicBezTo>
                  <a:pt x="400404" y="307526"/>
                  <a:pt x="395436" y="312487"/>
                  <a:pt x="389473" y="312487"/>
                </a:cubicBezTo>
                <a:lnTo>
                  <a:pt x="354694" y="312487"/>
                </a:lnTo>
                <a:lnTo>
                  <a:pt x="354694" y="112051"/>
                </a:lnTo>
                <a:cubicBezTo>
                  <a:pt x="354694" y="106097"/>
                  <a:pt x="359663" y="101136"/>
                  <a:pt x="365625" y="101136"/>
                </a:cubicBezTo>
                <a:close/>
                <a:moveTo>
                  <a:pt x="73509" y="51580"/>
                </a:moveTo>
                <a:cubicBezTo>
                  <a:pt x="59602" y="51580"/>
                  <a:pt x="47681" y="63483"/>
                  <a:pt x="47681" y="78362"/>
                </a:cubicBezTo>
                <a:lnTo>
                  <a:pt x="47681" y="352131"/>
                </a:lnTo>
                <a:lnTo>
                  <a:pt x="516548" y="352131"/>
                </a:lnTo>
                <a:cubicBezTo>
                  <a:pt x="531448" y="352131"/>
                  <a:pt x="543369" y="340228"/>
                  <a:pt x="543369" y="325349"/>
                </a:cubicBezTo>
                <a:lnTo>
                  <a:pt x="543369" y="51580"/>
                </a:lnTo>
                <a:close/>
                <a:moveTo>
                  <a:pt x="58608" y="0"/>
                </a:moveTo>
                <a:lnTo>
                  <a:pt x="591050" y="0"/>
                </a:lnTo>
                <a:lnTo>
                  <a:pt x="591050" y="342212"/>
                </a:lnTo>
                <a:cubicBezTo>
                  <a:pt x="591050" y="374945"/>
                  <a:pt x="564229" y="400735"/>
                  <a:pt x="532442" y="400735"/>
                </a:cubicBezTo>
                <a:lnTo>
                  <a:pt x="390391" y="400735"/>
                </a:lnTo>
                <a:lnTo>
                  <a:pt x="447013" y="493976"/>
                </a:lnTo>
                <a:cubicBezTo>
                  <a:pt x="457940" y="512822"/>
                  <a:pt x="451979" y="538612"/>
                  <a:pt x="433106" y="549523"/>
                </a:cubicBezTo>
                <a:cubicBezTo>
                  <a:pt x="413238" y="561426"/>
                  <a:pt x="388404" y="555474"/>
                  <a:pt x="376484" y="535636"/>
                </a:cubicBezTo>
                <a:lnTo>
                  <a:pt x="299002" y="408671"/>
                </a:lnTo>
                <a:cubicBezTo>
                  <a:pt x="298008" y="405695"/>
                  <a:pt x="296022" y="403711"/>
                  <a:pt x="295028" y="400735"/>
                </a:cubicBezTo>
                <a:lnTo>
                  <a:pt x="275161" y="400735"/>
                </a:lnTo>
                <a:cubicBezTo>
                  <a:pt x="274168" y="403711"/>
                  <a:pt x="273174" y="405695"/>
                  <a:pt x="271188" y="408671"/>
                </a:cubicBezTo>
                <a:lnTo>
                  <a:pt x="194699" y="535636"/>
                </a:lnTo>
                <a:cubicBezTo>
                  <a:pt x="182778" y="555474"/>
                  <a:pt x="156951" y="561426"/>
                  <a:pt x="138077" y="549523"/>
                </a:cubicBezTo>
                <a:cubicBezTo>
                  <a:pt x="118210" y="538612"/>
                  <a:pt x="112250" y="512822"/>
                  <a:pt x="124170" y="493976"/>
                </a:cubicBezTo>
                <a:lnTo>
                  <a:pt x="180792" y="400735"/>
                </a:lnTo>
                <a:lnTo>
                  <a:pt x="0" y="400735"/>
                </a:lnTo>
                <a:lnTo>
                  <a:pt x="0" y="58523"/>
                </a:lnTo>
                <a:cubicBezTo>
                  <a:pt x="0" y="26782"/>
                  <a:pt x="25827" y="0"/>
                  <a:pt x="58608" y="0"/>
                </a:cubicBezTo>
                <a:close/>
              </a:path>
            </a:pathLst>
          </a:custGeom>
          <a:solidFill>
            <a:schemeClr val="bg1"/>
          </a:solidFill>
          <a:ln>
            <a:noFill/>
          </a:ln>
        </p:spPr>
      </p:sp>
      <p:graphicFrame>
        <p:nvGraphicFramePr>
          <p:cNvPr id="6" name="表格 5"/>
          <p:cNvGraphicFramePr/>
          <p:nvPr>
            <p:custDataLst>
              <p:tags r:id="rId1"/>
            </p:custDataLst>
          </p:nvPr>
        </p:nvGraphicFramePr>
        <p:xfrm>
          <a:off x="843915" y="2997200"/>
          <a:ext cx="9775825" cy="3246120"/>
        </p:xfrm>
        <a:graphic>
          <a:graphicData uri="http://schemas.openxmlformats.org/drawingml/2006/table">
            <a:tbl>
              <a:tblPr firstRow="1" bandRow="1">
                <a:tableStyleId>{5C22544A-7EE6-4342-B048-85BDC9FD1C3A}</a:tableStyleId>
              </a:tblPr>
              <a:tblGrid>
                <a:gridCol w="1294026"/>
                <a:gridCol w="1311379"/>
                <a:gridCol w="1236980"/>
                <a:gridCol w="1700113"/>
                <a:gridCol w="864096"/>
                <a:gridCol w="1080120"/>
                <a:gridCol w="1499806"/>
                <a:gridCol w="789305"/>
              </a:tblGrid>
              <a:tr h="647700">
                <a:tc>
                  <a:txBody>
                    <a:bodyPr/>
                    <a:lstStyle/>
                    <a:p>
                      <a:pPr algn="ctr">
                        <a:buNone/>
                      </a:pPr>
                      <a:r>
                        <a:rPr lang="en-US" sz="1200" dirty="0"/>
                        <a:t>Unit model</a:t>
                      </a:r>
                    </a:p>
                  </a:txBody>
                  <a:tcPr/>
                </a:tc>
                <a:tc>
                  <a:txBody>
                    <a:bodyPr/>
                    <a:lstStyle/>
                    <a:p>
                      <a:pPr algn="ctr">
                        <a:buNone/>
                      </a:pPr>
                      <a:r>
                        <a:rPr lang="en-US" sz="1200" dirty="0"/>
                        <a:t>Standby Power (KVA/KW)</a:t>
                      </a:r>
                    </a:p>
                  </a:txBody>
                  <a:tcPr/>
                </a:tc>
                <a:tc>
                  <a:txBody>
                    <a:bodyPr/>
                    <a:lstStyle/>
                    <a:p>
                      <a:pPr algn="ctr">
                        <a:buNone/>
                      </a:pPr>
                      <a:r>
                        <a:rPr lang="en-US" sz="1200" dirty="0"/>
                        <a:t>Rated frequency (KVA/KW）</a:t>
                      </a:r>
                    </a:p>
                  </a:txBody>
                  <a:tcPr/>
                </a:tc>
                <a:tc>
                  <a:txBody>
                    <a:bodyPr/>
                    <a:lstStyle/>
                    <a:p>
                      <a:pPr algn="ctr">
                        <a:buNone/>
                      </a:pPr>
                      <a:r>
                        <a:rPr lang="en-US" sz="1200" dirty="0"/>
                        <a:t>Engine model</a:t>
                      </a:r>
                    </a:p>
                  </a:txBody>
                  <a:tcPr/>
                </a:tc>
                <a:tc>
                  <a:txBody>
                    <a:bodyPr/>
                    <a:lstStyle/>
                    <a:p>
                      <a:pPr algn="ctr">
                        <a:buNone/>
                      </a:pPr>
                      <a:r>
                        <a:rPr lang="en-US" sz="1200" dirty="0"/>
                        <a:t>Number of cylinders</a:t>
                      </a:r>
                    </a:p>
                  </a:txBody>
                  <a:tcPr/>
                </a:tc>
                <a:tc>
                  <a:txBody>
                    <a:bodyPr/>
                    <a:lstStyle/>
                    <a:p>
                      <a:pPr algn="ctr">
                        <a:buNone/>
                      </a:pPr>
                      <a:r>
                        <a:rPr lang="en-US" sz="1200" dirty="0"/>
                        <a:t>Bore*stroke (mm)</a:t>
                      </a:r>
                    </a:p>
                  </a:txBody>
                  <a:tcPr/>
                </a:tc>
                <a:tc>
                  <a:txBody>
                    <a:bodyPr/>
                    <a:lstStyle/>
                    <a:p>
                      <a:pPr algn="ctr">
                        <a:buNone/>
                      </a:pPr>
                      <a:r>
                        <a:rPr lang="en-US" sz="1200" dirty="0"/>
                        <a:t>Dimensions (mm)</a:t>
                      </a:r>
                    </a:p>
                  </a:txBody>
                  <a:tcPr/>
                </a:tc>
                <a:tc>
                  <a:txBody>
                    <a:bodyPr/>
                    <a:lstStyle/>
                    <a:p>
                      <a:pPr algn="ctr">
                        <a:buNone/>
                      </a:pPr>
                      <a:r>
                        <a:rPr lang="en-US" sz="1200" dirty="0"/>
                        <a:t>Net Weight (Kg）</a:t>
                      </a:r>
                    </a:p>
                  </a:txBody>
                  <a:tcPr/>
                </a:tc>
              </a:tr>
              <a:tr h="501015">
                <a:tc>
                  <a:txBody>
                    <a:bodyPr/>
                    <a:lstStyle/>
                    <a:p>
                      <a:pPr algn="ctr">
                        <a:buClrTx/>
                        <a:buSzTx/>
                        <a:buFontTx/>
                        <a:buNone/>
                      </a:pPr>
                      <a:r>
                        <a:rPr lang="en-US" sz="1200" b="0">
                          <a:solidFill>
                            <a:schemeClr val="tx1">
                              <a:lumMod val="50000"/>
                            </a:schemeClr>
                          </a:solidFill>
                        </a:rPr>
                        <a:t>YT-W400GF</a:t>
                      </a:r>
                    </a:p>
                  </a:txBody>
                  <a:tcPr/>
                </a:tc>
                <a:tc>
                  <a:txBody>
                    <a:bodyPr/>
                    <a:lstStyle/>
                    <a:p>
                      <a:pPr algn="ctr">
                        <a:buClrTx/>
                        <a:buSzTx/>
                        <a:buFontTx/>
                        <a:buNone/>
                      </a:pPr>
                      <a:r>
                        <a:rPr lang="en-US" sz="1200" b="0">
                          <a:solidFill>
                            <a:schemeClr val="tx1">
                              <a:lumMod val="50000"/>
                            </a:schemeClr>
                          </a:solidFill>
                        </a:rPr>
                        <a:t>550/500</a:t>
                      </a:r>
                    </a:p>
                  </a:txBody>
                  <a:tcPr/>
                </a:tc>
                <a:tc>
                  <a:txBody>
                    <a:bodyPr/>
                    <a:lstStyle/>
                    <a:p>
                      <a:pPr algn="ctr">
                        <a:buClrTx/>
                        <a:buSzTx/>
                        <a:buFontTx/>
                        <a:buNone/>
                      </a:pPr>
                      <a:r>
                        <a:rPr lang="en-US" sz="1200" b="0" dirty="0">
                          <a:solidFill>
                            <a:schemeClr val="tx1">
                              <a:lumMod val="50000"/>
                            </a:schemeClr>
                          </a:solidFill>
                        </a:rPr>
                        <a:t>440/400</a:t>
                      </a:r>
                    </a:p>
                  </a:txBody>
                  <a:tcPr/>
                </a:tc>
                <a:tc>
                  <a:txBody>
                    <a:bodyPr/>
                    <a:lstStyle/>
                    <a:p>
                      <a:pPr algn="ctr">
                        <a:buClrTx/>
                        <a:buSzTx/>
                        <a:buFontTx/>
                        <a:buNone/>
                      </a:pPr>
                      <a:r>
                        <a:rPr lang="en-US" sz="1200" b="0" dirty="0">
                          <a:solidFill>
                            <a:schemeClr val="tx1">
                              <a:lumMod val="50000"/>
                            </a:schemeClr>
                          </a:solidFill>
                        </a:rPr>
                        <a:t>WP13D490E310</a:t>
                      </a:r>
                    </a:p>
                  </a:txBody>
                  <a:tcPr/>
                </a:tc>
                <a:tc>
                  <a:txBody>
                    <a:bodyPr/>
                    <a:lstStyle/>
                    <a:p>
                      <a:pPr algn="ctr">
                        <a:buClrTx/>
                        <a:buSzTx/>
                        <a:buFontTx/>
                        <a:buNone/>
                      </a:pPr>
                      <a:r>
                        <a:rPr lang="en-US" sz="1200" b="0">
                          <a:solidFill>
                            <a:schemeClr val="tx1">
                              <a:lumMod val="50000"/>
                            </a:schemeClr>
                          </a:solidFill>
                        </a:rPr>
                        <a:t>6</a:t>
                      </a:r>
                    </a:p>
                  </a:txBody>
                  <a:tcPr/>
                </a:tc>
                <a:tc>
                  <a:txBody>
                    <a:bodyPr/>
                    <a:lstStyle/>
                    <a:p>
                      <a:pPr algn="ctr">
                        <a:buClrTx/>
                        <a:buSzTx/>
                        <a:buFontTx/>
                        <a:buNone/>
                      </a:pPr>
                      <a:r>
                        <a:rPr lang="en-US" sz="1200" b="0">
                          <a:solidFill>
                            <a:schemeClr val="tx1">
                              <a:lumMod val="50000"/>
                            </a:schemeClr>
                          </a:solidFill>
                        </a:rPr>
                        <a:t>127*165</a:t>
                      </a:r>
                    </a:p>
                  </a:txBody>
                  <a:tcPr/>
                </a:tc>
                <a:tc>
                  <a:txBody>
                    <a:bodyPr/>
                    <a:lstStyle/>
                    <a:p>
                      <a:pPr algn="ctr">
                        <a:buClrTx/>
                        <a:buSzTx/>
                        <a:buFontTx/>
                        <a:buNone/>
                      </a:pPr>
                      <a:r>
                        <a:rPr lang="en-US" sz="1200" b="0">
                          <a:solidFill>
                            <a:schemeClr val="tx1">
                              <a:lumMod val="50000"/>
                            </a:schemeClr>
                          </a:solidFill>
                        </a:rPr>
                        <a:t>3200*1400*1900</a:t>
                      </a:r>
                    </a:p>
                  </a:txBody>
                  <a:tcPr/>
                </a:tc>
                <a:tc>
                  <a:txBody>
                    <a:bodyPr/>
                    <a:lstStyle/>
                    <a:p>
                      <a:pPr algn="ctr">
                        <a:buClrTx/>
                        <a:buSzTx/>
                        <a:buFontTx/>
                        <a:buNone/>
                      </a:pPr>
                      <a:r>
                        <a:rPr lang="en-US" sz="1200" b="0" dirty="0">
                          <a:solidFill>
                            <a:schemeClr val="tx1">
                              <a:lumMod val="50000"/>
                            </a:schemeClr>
                          </a:solidFill>
                        </a:rPr>
                        <a:t>3200</a:t>
                      </a:r>
                    </a:p>
                  </a:txBody>
                  <a:tcPr/>
                </a:tc>
              </a:tr>
              <a:tr h="524510">
                <a:tc>
                  <a:txBody>
                    <a:bodyPr/>
                    <a:lstStyle/>
                    <a:p>
                      <a:pPr algn="ctr">
                        <a:buNone/>
                      </a:pPr>
                      <a:r>
                        <a:rPr lang="en-US" sz="1200" b="0">
                          <a:solidFill>
                            <a:schemeClr val="tx1">
                              <a:lumMod val="50000"/>
                            </a:schemeClr>
                          </a:solidFill>
                          <a:sym typeface="+mn-ea"/>
                        </a:rPr>
                        <a:t>YT-W500GF</a:t>
                      </a:r>
                    </a:p>
                    <a:p>
                      <a:pPr algn="l" rtl="0">
                        <a:buNone/>
                      </a:pPr>
                      <a:endParaRPr lang="en-US" altLang="zh-CN" sz="1200" b="0" dirty="0">
                        <a:solidFill>
                          <a:schemeClr val="tx1">
                            <a:lumMod val="50000"/>
                          </a:schemeClr>
                        </a:solidFill>
                      </a:endParaRPr>
                    </a:p>
                  </a:txBody>
                  <a:tcPr/>
                </a:tc>
                <a:tc>
                  <a:txBody>
                    <a:bodyPr/>
                    <a:lstStyle/>
                    <a:p>
                      <a:pPr algn="ctr">
                        <a:buNone/>
                      </a:pPr>
                      <a:r>
                        <a:rPr lang="en-US" sz="1200" b="0">
                          <a:solidFill>
                            <a:schemeClr val="tx1">
                              <a:lumMod val="50000"/>
                            </a:schemeClr>
                          </a:solidFill>
                        </a:rPr>
                        <a:t>687/625</a:t>
                      </a:r>
                    </a:p>
                  </a:txBody>
                  <a:tcPr/>
                </a:tc>
                <a:tc>
                  <a:txBody>
                    <a:bodyPr/>
                    <a:lstStyle/>
                    <a:p>
                      <a:pPr algn="ctr">
                        <a:buNone/>
                      </a:pPr>
                      <a:r>
                        <a:rPr lang="en-US" sz="1200" b="0">
                          <a:solidFill>
                            <a:schemeClr val="tx1">
                              <a:lumMod val="50000"/>
                            </a:schemeClr>
                          </a:solidFill>
                        </a:rPr>
                        <a:t>550/500</a:t>
                      </a:r>
                    </a:p>
                  </a:txBody>
                  <a:tcPr/>
                </a:tc>
                <a:tc>
                  <a:txBody>
                    <a:bodyPr/>
                    <a:lstStyle/>
                    <a:p>
                      <a:pPr algn="ctr">
                        <a:buNone/>
                      </a:pPr>
                      <a:r>
                        <a:rPr lang="en-US" sz="1200" b="0" dirty="0">
                          <a:solidFill>
                            <a:schemeClr val="tx1">
                              <a:lumMod val="50000"/>
                            </a:schemeClr>
                          </a:solidFill>
                        </a:rPr>
                        <a:t>6M33D633E310</a:t>
                      </a:r>
                    </a:p>
                  </a:txBody>
                  <a:tcPr/>
                </a:tc>
                <a:tc>
                  <a:txBody>
                    <a:bodyPr/>
                    <a:lstStyle/>
                    <a:p>
                      <a:pPr algn="ctr">
                        <a:buNone/>
                      </a:pPr>
                      <a:r>
                        <a:rPr lang="en-US" sz="1200" b="0" dirty="0">
                          <a:solidFill>
                            <a:schemeClr val="tx1">
                              <a:lumMod val="50000"/>
                            </a:schemeClr>
                          </a:solidFill>
                        </a:rPr>
                        <a:t>6</a:t>
                      </a:r>
                    </a:p>
                  </a:txBody>
                  <a:tcPr/>
                </a:tc>
                <a:tc>
                  <a:txBody>
                    <a:bodyPr/>
                    <a:lstStyle/>
                    <a:p>
                      <a:pPr algn="ctr">
                        <a:buNone/>
                      </a:pPr>
                      <a:r>
                        <a:rPr lang="en-US" sz="1200" b="0" dirty="0">
                          <a:solidFill>
                            <a:schemeClr val="tx1">
                              <a:lumMod val="50000"/>
                            </a:schemeClr>
                          </a:solidFill>
                        </a:rPr>
                        <a:t>150*185</a:t>
                      </a:r>
                    </a:p>
                  </a:txBody>
                  <a:tcPr/>
                </a:tc>
                <a:tc>
                  <a:txBody>
                    <a:bodyPr/>
                    <a:lstStyle/>
                    <a:p>
                      <a:pPr algn="ctr">
                        <a:buNone/>
                      </a:pPr>
                      <a:r>
                        <a:rPr lang="en-US" sz="1200" b="0" dirty="0">
                          <a:solidFill>
                            <a:schemeClr val="tx1">
                              <a:lumMod val="50000"/>
                            </a:schemeClr>
                          </a:solidFill>
                        </a:rPr>
                        <a:t>3800*1700*2000</a:t>
                      </a:r>
                    </a:p>
                  </a:txBody>
                  <a:tcPr/>
                </a:tc>
                <a:tc>
                  <a:txBody>
                    <a:bodyPr/>
                    <a:lstStyle/>
                    <a:p>
                      <a:pPr algn="ctr">
                        <a:buNone/>
                      </a:pPr>
                      <a:r>
                        <a:rPr lang="en-US" sz="1200" b="0">
                          <a:solidFill>
                            <a:schemeClr val="tx1">
                              <a:lumMod val="50000"/>
                            </a:schemeClr>
                          </a:solidFill>
                        </a:rPr>
                        <a:t>5200</a:t>
                      </a:r>
                    </a:p>
                  </a:txBody>
                  <a:tcPr/>
                </a:tc>
              </a:tr>
              <a:tr h="523875">
                <a:tc>
                  <a:txBody>
                    <a:bodyPr/>
                    <a:lstStyle/>
                    <a:p>
                      <a:pPr algn="ctr">
                        <a:buNone/>
                      </a:pPr>
                      <a:r>
                        <a:rPr lang="en-US" sz="1200" b="0">
                          <a:solidFill>
                            <a:schemeClr val="tx1">
                              <a:lumMod val="50000"/>
                            </a:schemeClr>
                          </a:solidFill>
                          <a:sym typeface="+mn-ea"/>
                        </a:rPr>
                        <a:t>YT-W600GF</a:t>
                      </a:r>
                    </a:p>
                    <a:p>
                      <a:pPr algn="l" rtl="0">
                        <a:buNone/>
                      </a:pPr>
                      <a:endParaRPr lang="en-US" altLang="zh-CN" sz="1200" b="0">
                        <a:solidFill>
                          <a:schemeClr val="tx1">
                            <a:lumMod val="50000"/>
                          </a:schemeClr>
                        </a:solidFill>
                      </a:endParaRPr>
                    </a:p>
                  </a:txBody>
                  <a:tcPr/>
                </a:tc>
                <a:tc>
                  <a:txBody>
                    <a:bodyPr/>
                    <a:lstStyle/>
                    <a:p>
                      <a:pPr algn="ctr">
                        <a:buNone/>
                      </a:pPr>
                      <a:r>
                        <a:rPr lang="en-US" sz="1200" b="0">
                          <a:solidFill>
                            <a:schemeClr val="tx1">
                              <a:lumMod val="50000"/>
                            </a:schemeClr>
                          </a:solidFill>
                        </a:rPr>
                        <a:t>825/750</a:t>
                      </a:r>
                    </a:p>
                  </a:txBody>
                  <a:tcPr/>
                </a:tc>
                <a:tc>
                  <a:txBody>
                    <a:bodyPr/>
                    <a:lstStyle/>
                    <a:p>
                      <a:pPr algn="ctr">
                        <a:buNone/>
                      </a:pPr>
                      <a:r>
                        <a:rPr lang="en-US" sz="1200" b="0">
                          <a:solidFill>
                            <a:schemeClr val="tx1">
                              <a:lumMod val="50000"/>
                            </a:schemeClr>
                          </a:solidFill>
                        </a:rPr>
                        <a:t>660/600</a:t>
                      </a:r>
                    </a:p>
                  </a:txBody>
                  <a:tcPr/>
                </a:tc>
                <a:tc>
                  <a:txBody>
                    <a:bodyPr/>
                    <a:lstStyle/>
                    <a:p>
                      <a:pPr algn="ctr">
                        <a:buNone/>
                      </a:pPr>
                      <a:r>
                        <a:rPr lang="en-US" sz="1200" b="0">
                          <a:solidFill>
                            <a:schemeClr val="tx1">
                              <a:lumMod val="50000"/>
                            </a:schemeClr>
                          </a:solidFill>
                        </a:rPr>
                        <a:t>6M33D725E310</a:t>
                      </a:r>
                    </a:p>
                  </a:txBody>
                  <a:tcPr/>
                </a:tc>
                <a:tc>
                  <a:txBody>
                    <a:bodyPr/>
                    <a:lstStyle/>
                    <a:p>
                      <a:pPr algn="ctr">
                        <a:buNone/>
                      </a:pPr>
                      <a:r>
                        <a:rPr lang="en-US" sz="1200" b="0">
                          <a:solidFill>
                            <a:schemeClr val="tx1">
                              <a:lumMod val="50000"/>
                            </a:schemeClr>
                          </a:solidFill>
                        </a:rPr>
                        <a:t>6</a:t>
                      </a:r>
                    </a:p>
                  </a:txBody>
                  <a:tcPr/>
                </a:tc>
                <a:tc>
                  <a:txBody>
                    <a:bodyPr/>
                    <a:lstStyle/>
                    <a:p>
                      <a:pPr algn="ctr">
                        <a:buNone/>
                      </a:pPr>
                      <a:r>
                        <a:rPr lang="en-US" sz="1200" b="0" dirty="0">
                          <a:solidFill>
                            <a:schemeClr val="tx1">
                              <a:lumMod val="50000"/>
                            </a:schemeClr>
                          </a:solidFill>
                        </a:rPr>
                        <a:t>150*185</a:t>
                      </a:r>
                    </a:p>
                  </a:txBody>
                  <a:tcPr/>
                </a:tc>
                <a:tc>
                  <a:txBody>
                    <a:bodyPr/>
                    <a:lstStyle/>
                    <a:p>
                      <a:pPr algn="ctr">
                        <a:buNone/>
                      </a:pPr>
                      <a:r>
                        <a:rPr lang="en-US" sz="1200" b="0" dirty="0">
                          <a:solidFill>
                            <a:schemeClr val="tx1">
                              <a:lumMod val="50000"/>
                            </a:schemeClr>
                          </a:solidFill>
                        </a:rPr>
                        <a:t>3800*1700*2000</a:t>
                      </a:r>
                    </a:p>
                  </a:txBody>
                  <a:tcPr/>
                </a:tc>
                <a:tc>
                  <a:txBody>
                    <a:bodyPr/>
                    <a:lstStyle/>
                    <a:p>
                      <a:pPr algn="ctr">
                        <a:buNone/>
                      </a:pPr>
                      <a:r>
                        <a:rPr lang="en-US" sz="1200" b="0" dirty="0">
                          <a:solidFill>
                            <a:schemeClr val="tx1">
                              <a:lumMod val="50000"/>
                            </a:schemeClr>
                          </a:solidFill>
                        </a:rPr>
                        <a:t>5800</a:t>
                      </a:r>
                    </a:p>
                  </a:txBody>
                  <a:tcPr/>
                </a:tc>
              </a:tr>
              <a:tr h="524510">
                <a:tc>
                  <a:txBody>
                    <a:bodyPr/>
                    <a:lstStyle/>
                    <a:p>
                      <a:pPr algn="ctr">
                        <a:buNone/>
                      </a:pPr>
                      <a:r>
                        <a:rPr lang="en-US" sz="1200" b="0">
                          <a:solidFill>
                            <a:schemeClr val="tx1">
                              <a:lumMod val="50000"/>
                            </a:schemeClr>
                          </a:solidFill>
                          <a:sym typeface="+mn-ea"/>
                        </a:rPr>
                        <a:t>YT-W800GF</a:t>
                      </a:r>
                    </a:p>
                    <a:p>
                      <a:pPr algn="l" rtl="0">
                        <a:buNone/>
                      </a:pPr>
                      <a:endParaRPr lang="en-US" altLang="zh-CN" sz="1200" b="0">
                        <a:solidFill>
                          <a:schemeClr val="tx1">
                            <a:lumMod val="50000"/>
                          </a:schemeClr>
                        </a:solidFill>
                      </a:endParaRPr>
                    </a:p>
                  </a:txBody>
                  <a:tcPr/>
                </a:tc>
                <a:tc>
                  <a:txBody>
                    <a:bodyPr/>
                    <a:lstStyle/>
                    <a:p>
                      <a:pPr algn="ctr">
                        <a:buNone/>
                      </a:pPr>
                      <a:r>
                        <a:rPr lang="en-US" sz="1200" b="0">
                          <a:solidFill>
                            <a:schemeClr val="tx1">
                              <a:lumMod val="50000"/>
                            </a:schemeClr>
                          </a:solidFill>
                        </a:rPr>
                        <a:t>1100/1000</a:t>
                      </a:r>
                    </a:p>
                  </a:txBody>
                  <a:tcPr/>
                </a:tc>
                <a:tc>
                  <a:txBody>
                    <a:bodyPr/>
                    <a:lstStyle/>
                    <a:p>
                      <a:pPr algn="ctr">
                        <a:buNone/>
                      </a:pPr>
                      <a:r>
                        <a:rPr lang="en-US" sz="1200" b="0">
                          <a:solidFill>
                            <a:schemeClr val="tx1">
                              <a:lumMod val="50000"/>
                            </a:schemeClr>
                          </a:solidFill>
                        </a:rPr>
                        <a:t>880/800</a:t>
                      </a:r>
                    </a:p>
                  </a:txBody>
                  <a:tcPr/>
                </a:tc>
                <a:tc>
                  <a:txBody>
                    <a:bodyPr/>
                    <a:lstStyle/>
                    <a:p>
                      <a:pPr algn="ctr">
                        <a:buNone/>
                      </a:pPr>
                      <a:r>
                        <a:rPr lang="en-US" sz="1200" b="0">
                          <a:solidFill>
                            <a:schemeClr val="tx1">
                              <a:lumMod val="50000"/>
                            </a:schemeClr>
                          </a:solidFill>
                        </a:rPr>
                        <a:t>8M33D975E310</a:t>
                      </a:r>
                    </a:p>
                  </a:txBody>
                  <a:tcPr/>
                </a:tc>
                <a:tc>
                  <a:txBody>
                    <a:bodyPr/>
                    <a:lstStyle/>
                    <a:p>
                      <a:pPr algn="ctr">
                        <a:buNone/>
                      </a:pPr>
                      <a:r>
                        <a:rPr lang="en-US" sz="1200" b="0">
                          <a:solidFill>
                            <a:schemeClr val="tx1">
                              <a:lumMod val="50000"/>
                            </a:schemeClr>
                          </a:solidFill>
                        </a:rPr>
                        <a:t>8</a:t>
                      </a:r>
                    </a:p>
                  </a:txBody>
                  <a:tcPr/>
                </a:tc>
                <a:tc>
                  <a:txBody>
                    <a:bodyPr/>
                    <a:lstStyle/>
                    <a:p>
                      <a:pPr algn="ctr">
                        <a:buNone/>
                      </a:pPr>
                      <a:r>
                        <a:rPr lang="en-US" sz="1200" b="0">
                          <a:solidFill>
                            <a:schemeClr val="tx1">
                              <a:lumMod val="50000"/>
                            </a:schemeClr>
                          </a:solidFill>
                        </a:rPr>
                        <a:t>150*185</a:t>
                      </a:r>
                    </a:p>
                  </a:txBody>
                  <a:tcPr/>
                </a:tc>
                <a:tc>
                  <a:txBody>
                    <a:bodyPr/>
                    <a:lstStyle/>
                    <a:p>
                      <a:pPr algn="ctr">
                        <a:buNone/>
                      </a:pPr>
                      <a:r>
                        <a:rPr lang="en-US" sz="1200" b="0" dirty="0">
                          <a:solidFill>
                            <a:schemeClr val="tx1">
                              <a:lumMod val="50000"/>
                            </a:schemeClr>
                          </a:solidFill>
                        </a:rPr>
                        <a:t>4000*1900*2100</a:t>
                      </a:r>
                    </a:p>
                  </a:txBody>
                  <a:tcPr/>
                </a:tc>
                <a:tc>
                  <a:txBody>
                    <a:bodyPr/>
                    <a:lstStyle/>
                    <a:p>
                      <a:pPr algn="ctr">
                        <a:buNone/>
                      </a:pPr>
                      <a:r>
                        <a:rPr lang="en-US" sz="1200" b="0" dirty="0">
                          <a:solidFill>
                            <a:schemeClr val="tx1">
                              <a:lumMod val="50000"/>
                            </a:schemeClr>
                          </a:solidFill>
                        </a:rPr>
                        <a:t>6900</a:t>
                      </a:r>
                    </a:p>
                  </a:txBody>
                  <a:tcPr/>
                </a:tc>
              </a:tr>
              <a:tr h="524510">
                <a:tc>
                  <a:txBody>
                    <a:bodyPr/>
                    <a:lstStyle/>
                    <a:p>
                      <a:pPr algn="ctr">
                        <a:buNone/>
                      </a:pPr>
                      <a:r>
                        <a:rPr lang="en-US" sz="1200" b="0">
                          <a:solidFill>
                            <a:schemeClr val="tx1">
                              <a:lumMod val="50000"/>
                            </a:schemeClr>
                          </a:solidFill>
                          <a:sym typeface="+mn-ea"/>
                        </a:rPr>
                        <a:t>YT-W1000GF</a:t>
                      </a:r>
                    </a:p>
                    <a:p>
                      <a:pPr algn="l" rtl="0">
                        <a:buNone/>
                      </a:pPr>
                      <a:endParaRPr lang="en-US" altLang="zh-CN" sz="1200" b="0">
                        <a:solidFill>
                          <a:schemeClr val="tx1">
                            <a:lumMod val="50000"/>
                          </a:schemeClr>
                        </a:solidFill>
                      </a:endParaRPr>
                    </a:p>
                  </a:txBody>
                  <a:tcPr/>
                </a:tc>
                <a:tc>
                  <a:txBody>
                    <a:bodyPr/>
                    <a:lstStyle/>
                    <a:p>
                      <a:pPr algn="ctr">
                        <a:buNone/>
                      </a:pPr>
                      <a:r>
                        <a:rPr lang="en-US" sz="1200" b="0">
                          <a:solidFill>
                            <a:schemeClr val="tx1">
                              <a:lumMod val="50000"/>
                            </a:schemeClr>
                          </a:solidFill>
                        </a:rPr>
                        <a:t>1375/1250</a:t>
                      </a:r>
                    </a:p>
                  </a:txBody>
                  <a:tcPr/>
                </a:tc>
                <a:tc>
                  <a:txBody>
                    <a:bodyPr/>
                    <a:lstStyle/>
                    <a:p>
                      <a:pPr algn="ctr">
                        <a:buNone/>
                      </a:pPr>
                      <a:r>
                        <a:rPr lang="en-US" sz="1200" b="0">
                          <a:solidFill>
                            <a:schemeClr val="tx1">
                              <a:lumMod val="50000"/>
                            </a:schemeClr>
                          </a:solidFill>
                        </a:rPr>
                        <a:t>1100/1000</a:t>
                      </a:r>
                    </a:p>
                  </a:txBody>
                  <a:tcPr/>
                </a:tc>
                <a:tc>
                  <a:txBody>
                    <a:bodyPr/>
                    <a:lstStyle/>
                    <a:p>
                      <a:pPr algn="ctr">
                        <a:buNone/>
                      </a:pPr>
                      <a:r>
                        <a:rPr lang="en-US" sz="1200" b="0">
                          <a:solidFill>
                            <a:schemeClr val="tx1">
                              <a:lumMod val="50000"/>
                            </a:schemeClr>
                          </a:solidFill>
                        </a:rPr>
                        <a:t>12M33D1210E200</a:t>
                      </a:r>
                    </a:p>
                  </a:txBody>
                  <a:tcPr/>
                </a:tc>
                <a:tc>
                  <a:txBody>
                    <a:bodyPr/>
                    <a:lstStyle/>
                    <a:p>
                      <a:pPr algn="ctr">
                        <a:buNone/>
                      </a:pPr>
                      <a:r>
                        <a:rPr lang="en-US" sz="1200" b="0">
                          <a:solidFill>
                            <a:schemeClr val="tx1">
                              <a:lumMod val="50000"/>
                            </a:schemeClr>
                          </a:solidFill>
                        </a:rPr>
                        <a:t>12</a:t>
                      </a:r>
                    </a:p>
                  </a:txBody>
                  <a:tcPr/>
                </a:tc>
                <a:tc>
                  <a:txBody>
                    <a:bodyPr/>
                    <a:lstStyle/>
                    <a:p>
                      <a:pPr algn="ctr">
                        <a:buNone/>
                      </a:pPr>
                      <a:r>
                        <a:rPr lang="en-US" sz="1200" b="0">
                          <a:solidFill>
                            <a:schemeClr val="tx1">
                              <a:lumMod val="50000"/>
                            </a:schemeClr>
                          </a:solidFill>
                        </a:rPr>
                        <a:t>150*185</a:t>
                      </a:r>
                    </a:p>
                  </a:txBody>
                  <a:tcPr/>
                </a:tc>
                <a:tc>
                  <a:txBody>
                    <a:bodyPr/>
                    <a:lstStyle/>
                    <a:p>
                      <a:pPr algn="ctr">
                        <a:buNone/>
                      </a:pPr>
                      <a:r>
                        <a:rPr lang="en-US" sz="1200" b="0">
                          <a:solidFill>
                            <a:schemeClr val="tx1">
                              <a:lumMod val="50000"/>
                            </a:schemeClr>
                          </a:solidFill>
                        </a:rPr>
                        <a:t>4800*2200*2500</a:t>
                      </a:r>
                    </a:p>
                  </a:txBody>
                  <a:tcPr/>
                </a:tc>
                <a:tc>
                  <a:txBody>
                    <a:bodyPr/>
                    <a:lstStyle/>
                    <a:p>
                      <a:pPr algn="ctr">
                        <a:buNone/>
                      </a:pPr>
                      <a:r>
                        <a:rPr lang="en-US" sz="1200" b="0" dirty="0">
                          <a:solidFill>
                            <a:schemeClr val="tx1">
                              <a:lumMod val="50000"/>
                            </a:schemeClr>
                          </a:solidFill>
                        </a:rPr>
                        <a:t>8400</a:t>
                      </a:r>
                    </a:p>
                  </a:txBody>
                  <a:tcPr/>
                </a:tc>
              </a:tr>
            </a:tbl>
          </a:graphicData>
        </a:graphic>
      </p:graphicFrame>
      <p:sp>
        <p:nvSpPr>
          <p:cNvPr id="11" name="文本框 10"/>
          <p:cNvSpPr txBox="1"/>
          <p:nvPr/>
        </p:nvSpPr>
        <p:spPr>
          <a:xfrm>
            <a:off x="1317489" y="764540"/>
            <a:ext cx="6096000" cy="368300"/>
          </a:xfrm>
          <a:prstGeom prst="rect">
            <a:avLst/>
          </a:prstGeom>
          <a:noFill/>
        </p:spPr>
        <p:txBody>
          <a:bodyPr wrap="square" rtlCol="0" anchor="t">
            <a:spAutoFit/>
          </a:bodyPr>
          <a:lstStyle/>
          <a:p>
            <a:pPr algn="l">
              <a:buClrTx/>
              <a:buSzTx/>
            </a:pPr>
            <a:r>
              <a:rPr lang="en-US" sz="1800" b="1" dirty="0" err="1">
                <a:solidFill>
                  <a:srgbClr val="C00000"/>
                </a:solidFill>
                <a:ea typeface="微软雅黑" panose="020B0503020204020204" pitchFamily="34" charset="-122"/>
                <a:cs typeface="Arial" panose="020B0604020202020204" pitchFamily="34" charset="0"/>
                <a:sym typeface="+mn-ea"/>
              </a:rPr>
              <a:t>Weichai</a:t>
            </a:r>
            <a:r>
              <a:rPr lang="en-US" sz="1800" b="1" dirty="0">
                <a:solidFill>
                  <a:srgbClr val="C00000"/>
                </a:solidFill>
                <a:ea typeface="微软雅黑" panose="020B0503020204020204" pitchFamily="34" charset="-122"/>
                <a:cs typeface="Arial" panose="020B0604020202020204" pitchFamily="34" charset="0"/>
                <a:sym typeface="+mn-ea"/>
              </a:rPr>
              <a:t> Brand Generator Set Selection Reference:</a:t>
            </a:r>
          </a:p>
        </p:txBody>
      </p:sp>
      <p:sp>
        <p:nvSpPr>
          <p:cNvPr id="12" name="文本框 11"/>
          <p:cNvSpPr txBox="1"/>
          <p:nvPr/>
        </p:nvSpPr>
        <p:spPr>
          <a:xfrm>
            <a:off x="832485" y="6309360"/>
            <a:ext cx="9946416" cy="461665"/>
          </a:xfrm>
          <a:prstGeom prst="rect">
            <a:avLst/>
          </a:prstGeom>
          <a:noFill/>
        </p:spPr>
        <p:txBody>
          <a:bodyPr wrap="square" rtlCol="0" anchor="t">
            <a:spAutoFit/>
          </a:bodyPr>
          <a:lstStyle/>
          <a:p>
            <a:pPr algn="l"/>
            <a:r>
              <a:rPr lang="en-US" sz="1200" dirty="0">
                <a:solidFill>
                  <a:schemeClr val="tx1">
                    <a:lumMod val="50000"/>
                  </a:schemeClr>
                </a:solidFill>
                <a:cs typeface="Arial" panose="020B0604020202020204" pitchFamily="34" charset="0"/>
                <a:sym typeface="+mn-ea"/>
              </a:rPr>
              <a:t>Note: This spectrum is only for reference in model selection. For specific design parameters, please consult the manufacturer. In case of product modifications or specification improvements, no further notice will be given. The actual product shall prevail.</a:t>
            </a:r>
          </a:p>
        </p:txBody>
      </p:sp>
      <p:pic>
        <p:nvPicPr>
          <p:cNvPr id="3" name="图片 2"/>
          <p:cNvPicPr>
            <a:picLocks noChangeAspect="1"/>
          </p:cNvPicPr>
          <p:nvPr/>
        </p:nvPicPr>
        <p:blipFill>
          <a:blip r:embed="rId5"/>
          <a:stretch>
            <a:fillRect/>
          </a:stretch>
        </p:blipFill>
        <p:spPr>
          <a:xfrm>
            <a:off x="7178040" y="332740"/>
            <a:ext cx="3441700" cy="2597150"/>
          </a:xfrm>
          <a:prstGeom prst="rect">
            <a:avLst/>
          </a:prstGeom>
        </p:spPr>
      </p:pic>
      <p:sp>
        <p:nvSpPr>
          <p:cNvPr id="9" name="矩形 8"/>
          <p:cNvSpPr/>
          <p:nvPr>
            <p:custDataLst>
              <p:tags r:id="rId2"/>
            </p:custDataLst>
          </p:nvPr>
        </p:nvSpPr>
        <p:spPr>
          <a:xfrm>
            <a:off x="1417321" y="1417320"/>
            <a:ext cx="5617164" cy="1456809"/>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等线" panose="02010600030101010101" pitchFamily="2" charset="-122"/>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等线" panose="02010600030101010101" pitchFamily="2" charset="-122"/>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等线" panose="02010600030101010101" pitchFamily="2" charset="-122"/>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5pPr>
          </a:lstStyle>
          <a:p>
            <a:pPr algn="l"/>
            <a:r>
              <a:rPr lang="en-US" sz="1600"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Features of </a:t>
            </a:r>
            <a:r>
              <a:rPr lang="en-US" sz="1600" b="1" dirty="0" err="1">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Weichai</a:t>
            </a:r>
            <a:r>
              <a:rPr lang="en-US" sz="1600"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 Series Generator Sets:</a:t>
            </a:r>
          </a:p>
          <a:p>
            <a:pPr marL="215900" indent="0" algn="l">
              <a:buNone/>
            </a:pPr>
            <a:r>
              <a:rPr lang="en-US" sz="1600" b="1" dirty="0" smtClean="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Stable </a:t>
            </a:r>
            <a:r>
              <a:rPr lang="en-US" sz="1600"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and reliable performance, low fuel consumption, low emissions, low noise, etc. </a:t>
            </a:r>
            <a:endParaRPr lang="en-US" sz="1600" b="1" dirty="0" smtClean="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a:p>
            <a:pPr marL="215900" indent="0" algn="l">
              <a:buNone/>
            </a:pPr>
            <a:r>
              <a:rPr lang="en-US" sz="1600" b="1" dirty="0" smtClean="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The </a:t>
            </a:r>
            <a:r>
              <a:rPr lang="en-US" sz="1600"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units are wear-resistant, compact in structure, and easy to operate.</a:t>
            </a:r>
          </a:p>
        </p:txBody>
      </p:sp>
    </p:spTree>
  </p:cSld>
  <p:clrMapOvr>
    <a:masterClrMapping/>
  </p:clrMapOvr>
  <mc:AlternateContent xmlns:mc="http://schemas.openxmlformats.org/markup-compatibility/2006" xmlns:p14="http://schemas.microsoft.com/office/powerpoint/2010/main">
    <mc:Choice Requires="p14">
      <p:transition spd="slow" advTm="5949">
        <p14:prism dir="u"/>
      </p:transition>
    </mc:Choice>
    <mc:Fallback xmlns="">
      <p:transition spd="slow" advTm="59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anim calcmode="lin" valueType="num">
                                      <p:cBhvr>
                                        <p:cTn id="8" dur="300" fill="hold"/>
                                        <p:tgtEl>
                                          <p:spTgt spid="31"/>
                                        </p:tgtEl>
                                        <p:attrNameLst>
                                          <p:attrName>ppt_x</p:attrName>
                                        </p:attrNameLst>
                                      </p:cBhvr>
                                      <p:tavLst>
                                        <p:tav tm="0">
                                          <p:val>
                                            <p:strVal val="#ppt_x"/>
                                          </p:val>
                                        </p:tav>
                                        <p:tav tm="100000">
                                          <p:val>
                                            <p:strVal val="#ppt_x"/>
                                          </p:val>
                                        </p:tav>
                                      </p:tavLst>
                                    </p:anim>
                                    <p:anim calcmode="lin" valueType="num">
                                      <p:cBhvr>
                                        <p:cTn id="9" dur="3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300" fill="hold"/>
                                        <p:tgtEl>
                                          <p:spTgt spid="32"/>
                                        </p:tgtEl>
                                        <p:attrNameLst>
                                          <p:attrName>ppt_w</p:attrName>
                                        </p:attrNameLst>
                                      </p:cBhvr>
                                      <p:tavLst>
                                        <p:tav tm="0">
                                          <p:val>
                                            <p:fltVal val="0"/>
                                          </p:val>
                                        </p:tav>
                                        <p:tav tm="100000">
                                          <p:val>
                                            <p:strVal val="#ppt_w"/>
                                          </p:val>
                                        </p:tav>
                                      </p:tavLst>
                                    </p:anim>
                                    <p:anim calcmode="lin" valueType="num">
                                      <p:cBhvr>
                                        <p:cTn id="14" dur="300" fill="hold"/>
                                        <p:tgtEl>
                                          <p:spTgt spid="32"/>
                                        </p:tgtEl>
                                        <p:attrNameLst>
                                          <p:attrName>ppt_h</p:attrName>
                                        </p:attrNameLst>
                                      </p:cBhvr>
                                      <p:tavLst>
                                        <p:tav tm="0">
                                          <p:val>
                                            <p:fltVal val="0"/>
                                          </p:val>
                                        </p:tav>
                                        <p:tav tm="100000">
                                          <p:val>
                                            <p:strVal val="#ppt_h"/>
                                          </p:val>
                                        </p:tav>
                                      </p:tavLst>
                                    </p:anim>
                                    <p:anim calcmode="lin" valueType="num">
                                      <p:cBhvr>
                                        <p:cTn id="15" dur="300" fill="hold"/>
                                        <p:tgtEl>
                                          <p:spTgt spid="32"/>
                                        </p:tgtEl>
                                        <p:attrNameLst>
                                          <p:attrName>style.rotation</p:attrName>
                                        </p:attrNameLst>
                                      </p:cBhvr>
                                      <p:tavLst>
                                        <p:tav tm="0">
                                          <p:val>
                                            <p:fltVal val="90"/>
                                          </p:val>
                                        </p:tav>
                                        <p:tav tm="100000">
                                          <p:val>
                                            <p:fltVal val="0"/>
                                          </p:val>
                                        </p:tav>
                                      </p:tavLst>
                                    </p:anim>
                                    <p:animEffect transition="in" filter="fade">
                                      <p:cBhvr>
                                        <p:cTn id="16" dur="3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PPT设计宝典_4058"/>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cs typeface="Arial" panose="020B0604020202020204" pitchFamily="34" charset="0"/>
            </a:endParaRPr>
          </a:p>
        </p:txBody>
      </p:sp>
      <p:sp>
        <p:nvSpPr>
          <p:cNvPr id="32" name="PPT设计宝典_4058"/>
          <p:cNvSpPr>
            <a:spLocks noChangeAspect="1"/>
          </p:cNvSpPr>
          <p:nvPr/>
        </p:nvSpPr>
        <p:spPr bwMode="auto">
          <a:xfrm>
            <a:off x="832565" y="233916"/>
            <a:ext cx="484924" cy="455864"/>
          </a:xfrm>
          <a:custGeom>
            <a:avLst/>
            <a:gdLst>
              <a:gd name="connsiteX0" fmla="*/ 281174 w 591050"/>
              <a:gd name="connsiteY0" fmla="*/ 186505 h 555630"/>
              <a:gd name="connsiteX1" fmla="*/ 315832 w 591050"/>
              <a:gd name="connsiteY1" fmla="*/ 186505 h 555630"/>
              <a:gd name="connsiteX2" fmla="*/ 315832 w 591050"/>
              <a:gd name="connsiteY2" fmla="*/ 301575 h 555630"/>
              <a:gd name="connsiteX3" fmla="*/ 304939 w 591050"/>
              <a:gd name="connsiteY3" fmla="*/ 312487 h 555630"/>
              <a:gd name="connsiteX4" fmla="*/ 270281 w 591050"/>
              <a:gd name="connsiteY4" fmla="*/ 312487 h 555630"/>
              <a:gd name="connsiteX5" fmla="*/ 270281 w 591050"/>
              <a:gd name="connsiteY5" fmla="*/ 197417 h 555630"/>
              <a:gd name="connsiteX6" fmla="*/ 281174 w 591050"/>
              <a:gd name="connsiteY6" fmla="*/ 186505 h 555630"/>
              <a:gd name="connsiteX7" fmla="*/ 201736 w 591050"/>
              <a:gd name="connsiteY7" fmla="*/ 143821 h 555630"/>
              <a:gd name="connsiteX8" fmla="*/ 236515 w 591050"/>
              <a:gd name="connsiteY8" fmla="*/ 143821 h 555630"/>
              <a:gd name="connsiteX9" fmla="*/ 236515 w 591050"/>
              <a:gd name="connsiteY9" fmla="*/ 301574 h 555630"/>
              <a:gd name="connsiteX10" fmla="*/ 225584 w 591050"/>
              <a:gd name="connsiteY10" fmla="*/ 312488 h 555630"/>
              <a:gd name="connsiteX11" fmla="*/ 190805 w 591050"/>
              <a:gd name="connsiteY11" fmla="*/ 312488 h 555630"/>
              <a:gd name="connsiteX12" fmla="*/ 190805 w 591050"/>
              <a:gd name="connsiteY12" fmla="*/ 155727 h 555630"/>
              <a:gd name="connsiteX13" fmla="*/ 201736 w 591050"/>
              <a:gd name="connsiteY13" fmla="*/ 143821 h 555630"/>
              <a:gd name="connsiteX14" fmla="*/ 365625 w 591050"/>
              <a:gd name="connsiteY14" fmla="*/ 101136 h 555630"/>
              <a:gd name="connsiteX15" fmla="*/ 400404 w 591050"/>
              <a:gd name="connsiteY15" fmla="*/ 101136 h 555630"/>
              <a:gd name="connsiteX16" fmla="*/ 400404 w 591050"/>
              <a:gd name="connsiteY16" fmla="*/ 301572 h 555630"/>
              <a:gd name="connsiteX17" fmla="*/ 389473 w 591050"/>
              <a:gd name="connsiteY17" fmla="*/ 312487 h 555630"/>
              <a:gd name="connsiteX18" fmla="*/ 354694 w 591050"/>
              <a:gd name="connsiteY18" fmla="*/ 312487 h 555630"/>
              <a:gd name="connsiteX19" fmla="*/ 354694 w 591050"/>
              <a:gd name="connsiteY19" fmla="*/ 112051 h 555630"/>
              <a:gd name="connsiteX20" fmla="*/ 365625 w 591050"/>
              <a:gd name="connsiteY20" fmla="*/ 101136 h 555630"/>
              <a:gd name="connsiteX21" fmla="*/ 73509 w 591050"/>
              <a:gd name="connsiteY21" fmla="*/ 51580 h 555630"/>
              <a:gd name="connsiteX22" fmla="*/ 47681 w 591050"/>
              <a:gd name="connsiteY22" fmla="*/ 78362 h 555630"/>
              <a:gd name="connsiteX23" fmla="*/ 47681 w 591050"/>
              <a:gd name="connsiteY23" fmla="*/ 352131 h 555630"/>
              <a:gd name="connsiteX24" fmla="*/ 516548 w 591050"/>
              <a:gd name="connsiteY24" fmla="*/ 352131 h 555630"/>
              <a:gd name="connsiteX25" fmla="*/ 543369 w 591050"/>
              <a:gd name="connsiteY25" fmla="*/ 325349 h 555630"/>
              <a:gd name="connsiteX26" fmla="*/ 543369 w 591050"/>
              <a:gd name="connsiteY26" fmla="*/ 51580 h 555630"/>
              <a:gd name="connsiteX27" fmla="*/ 58608 w 591050"/>
              <a:gd name="connsiteY27" fmla="*/ 0 h 555630"/>
              <a:gd name="connsiteX28" fmla="*/ 591050 w 591050"/>
              <a:gd name="connsiteY28" fmla="*/ 0 h 555630"/>
              <a:gd name="connsiteX29" fmla="*/ 591050 w 591050"/>
              <a:gd name="connsiteY29" fmla="*/ 342212 h 555630"/>
              <a:gd name="connsiteX30" fmla="*/ 532442 w 591050"/>
              <a:gd name="connsiteY30" fmla="*/ 400735 h 555630"/>
              <a:gd name="connsiteX31" fmla="*/ 390391 w 591050"/>
              <a:gd name="connsiteY31" fmla="*/ 400735 h 555630"/>
              <a:gd name="connsiteX32" fmla="*/ 447013 w 591050"/>
              <a:gd name="connsiteY32" fmla="*/ 493976 h 555630"/>
              <a:gd name="connsiteX33" fmla="*/ 433106 w 591050"/>
              <a:gd name="connsiteY33" fmla="*/ 549523 h 555630"/>
              <a:gd name="connsiteX34" fmla="*/ 376484 w 591050"/>
              <a:gd name="connsiteY34" fmla="*/ 535636 h 555630"/>
              <a:gd name="connsiteX35" fmla="*/ 299002 w 591050"/>
              <a:gd name="connsiteY35" fmla="*/ 408671 h 555630"/>
              <a:gd name="connsiteX36" fmla="*/ 295028 w 591050"/>
              <a:gd name="connsiteY36" fmla="*/ 400735 h 555630"/>
              <a:gd name="connsiteX37" fmla="*/ 275161 w 591050"/>
              <a:gd name="connsiteY37" fmla="*/ 400735 h 555630"/>
              <a:gd name="connsiteX38" fmla="*/ 271188 w 591050"/>
              <a:gd name="connsiteY38" fmla="*/ 408671 h 555630"/>
              <a:gd name="connsiteX39" fmla="*/ 194699 w 591050"/>
              <a:gd name="connsiteY39" fmla="*/ 535636 h 555630"/>
              <a:gd name="connsiteX40" fmla="*/ 138077 w 591050"/>
              <a:gd name="connsiteY40" fmla="*/ 549523 h 555630"/>
              <a:gd name="connsiteX41" fmla="*/ 124170 w 591050"/>
              <a:gd name="connsiteY41" fmla="*/ 493976 h 555630"/>
              <a:gd name="connsiteX42" fmla="*/ 180792 w 591050"/>
              <a:gd name="connsiteY42" fmla="*/ 400735 h 555630"/>
              <a:gd name="connsiteX43" fmla="*/ 0 w 591050"/>
              <a:gd name="connsiteY43" fmla="*/ 400735 h 555630"/>
              <a:gd name="connsiteX44" fmla="*/ 0 w 591050"/>
              <a:gd name="connsiteY44" fmla="*/ 58523 h 555630"/>
              <a:gd name="connsiteX45" fmla="*/ 58608 w 591050"/>
              <a:gd name="connsiteY45" fmla="*/ 0 h 55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1050" h="555630">
                <a:moveTo>
                  <a:pt x="281174" y="186505"/>
                </a:moveTo>
                <a:lnTo>
                  <a:pt x="315832" y="186505"/>
                </a:lnTo>
                <a:lnTo>
                  <a:pt x="315832" y="301575"/>
                </a:lnTo>
                <a:cubicBezTo>
                  <a:pt x="315832" y="307527"/>
                  <a:pt x="310881" y="312487"/>
                  <a:pt x="304939" y="312487"/>
                </a:cubicBezTo>
                <a:lnTo>
                  <a:pt x="270281" y="312487"/>
                </a:lnTo>
                <a:lnTo>
                  <a:pt x="270281" y="197417"/>
                </a:lnTo>
                <a:cubicBezTo>
                  <a:pt x="270281" y="191465"/>
                  <a:pt x="275232" y="186505"/>
                  <a:pt x="281174" y="186505"/>
                </a:cubicBezTo>
                <a:close/>
                <a:moveTo>
                  <a:pt x="201736" y="143821"/>
                </a:moveTo>
                <a:lnTo>
                  <a:pt x="236515" y="143821"/>
                </a:lnTo>
                <a:lnTo>
                  <a:pt x="236515" y="301574"/>
                </a:lnTo>
                <a:cubicBezTo>
                  <a:pt x="236515" y="307527"/>
                  <a:pt x="231546" y="312488"/>
                  <a:pt x="225584" y="312488"/>
                </a:cubicBezTo>
                <a:lnTo>
                  <a:pt x="190805" y="312488"/>
                </a:lnTo>
                <a:lnTo>
                  <a:pt x="190805" y="155727"/>
                </a:lnTo>
                <a:cubicBezTo>
                  <a:pt x="190805" y="148782"/>
                  <a:pt x="195773" y="143821"/>
                  <a:pt x="201736" y="143821"/>
                </a:cubicBezTo>
                <a:close/>
                <a:moveTo>
                  <a:pt x="365625" y="101136"/>
                </a:moveTo>
                <a:lnTo>
                  <a:pt x="400404" y="101136"/>
                </a:lnTo>
                <a:lnTo>
                  <a:pt x="400404" y="301572"/>
                </a:lnTo>
                <a:cubicBezTo>
                  <a:pt x="400404" y="307526"/>
                  <a:pt x="395436" y="312487"/>
                  <a:pt x="389473" y="312487"/>
                </a:cubicBezTo>
                <a:lnTo>
                  <a:pt x="354694" y="312487"/>
                </a:lnTo>
                <a:lnTo>
                  <a:pt x="354694" y="112051"/>
                </a:lnTo>
                <a:cubicBezTo>
                  <a:pt x="354694" y="106097"/>
                  <a:pt x="359663" y="101136"/>
                  <a:pt x="365625" y="101136"/>
                </a:cubicBezTo>
                <a:close/>
                <a:moveTo>
                  <a:pt x="73509" y="51580"/>
                </a:moveTo>
                <a:cubicBezTo>
                  <a:pt x="59602" y="51580"/>
                  <a:pt x="47681" y="63483"/>
                  <a:pt x="47681" y="78362"/>
                </a:cubicBezTo>
                <a:lnTo>
                  <a:pt x="47681" y="352131"/>
                </a:lnTo>
                <a:lnTo>
                  <a:pt x="516548" y="352131"/>
                </a:lnTo>
                <a:cubicBezTo>
                  <a:pt x="531448" y="352131"/>
                  <a:pt x="543369" y="340228"/>
                  <a:pt x="543369" y="325349"/>
                </a:cubicBezTo>
                <a:lnTo>
                  <a:pt x="543369" y="51580"/>
                </a:lnTo>
                <a:close/>
                <a:moveTo>
                  <a:pt x="58608" y="0"/>
                </a:moveTo>
                <a:lnTo>
                  <a:pt x="591050" y="0"/>
                </a:lnTo>
                <a:lnTo>
                  <a:pt x="591050" y="342212"/>
                </a:lnTo>
                <a:cubicBezTo>
                  <a:pt x="591050" y="374945"/>
                  <a:pt x="564229" y="400735"/>
                  <a:pt x="532442" y="400735"/>
                </a:cubicBezTo>
                <a:lnTo>
                  <a:pt x="390391" y="400735"/>
                </a:lnTo>
                <a:lnTo>
                  <a:pt x="447013" y="493976"/>
                </a:lnTo>
                <a:cubicBezTo>
                  <a:pt x="457940" y="512822"/>
                  <a:pt x="451979" y="538612"/>
                  <a:pt x="433106" y="549523"/>
                </a:cubicBezTo>
                <a:cubicBezTo>
                  <a:pt x="413238" y="561426"/>
                  <a:pt x="388404" y="555474"/>
                  <a:pt x="376484" y="535636"/>
                </a:cubicBezTo>
                <a:lnTo>
                  <a:pt x="299002" y="408671"/>
                </a:lnTo>
                <a:cubicBezTo>
                  <a:pt x="298008" y="405695"/>
                  <a:pt x="296022" y="403711"/>
                  <a:pt x="295028" y="400735"/>
                </a:cubicBezTo>
                <a:lnTo>
                  <a:pt x="275161" y="400735"/>
                </a:lnTo>
                <a:cubicBezTo>
                  <a:pt x="274168" y="403711"/>
                  <a:pt x="273174" y="405695"/>
                  <a:pt x="271188" y="408671"/>
                </a:cubicBezTo>
                <a:lnTo>
                  <a:pt x="194699" y="535636"/>
                </a:lnTo>
                <a:cubicBezTo>
                  <a:pt x="182778" y="555474"/>
                  <a:pt x="156951" y="561426"/>
                  <a:pt x="138077" y="549523"/>
                </a:cubicBezTo>
                <a:cubicBezTo>
                  <a:pt x="118210" y="538612"/>
                  <a:pt x="112250" y="512822"/>
                  <a:pt x="124170" y="493976"/>
                </a:cubicBezTo>
                <a:lnTo>
                  <a:pt x="180792" y="400735"/>
                </a:lnTo>
                <a:lnTo>
                  <a:pt x="0" y="400735"/>
                </a:lnTo>
                <a:lnTo>
                  <a:pt x="0" y="58523"/>
                </a:lnTo>
                <a:cubicBezTo>
                  <a:pt x="0" y="26782"/>
                  <a:pt x="25827" y="0"/>
                  <a:pt x="58608" y="0"/>
                </a:cubicBezTo>
                <a:close/>
              </a:path>
            </a:pathLst>
          </a:custGeom>
          <a:solidFill>
            <a:schemeClr val="bg1"/>
          </a:solidFill>
          <a:ln>
            <a:noFill/>
          </a:ln>
        </p:spPr>
      </p:sp>
      <p:graphicFrame>
        <p:nvGraphicFramePr>
          <p:cNvPr id="6" name="表格 5"/>
          <p:cNvGraphicFramePr/>
          <p:nvPr>
            <p:custDataLst>
              <p:tags r:id="rId1"/>
            </p:custDataLst>
          </p:nvPr>
        </p:nvGraphicFramePr>
        <p:xfrm>
          <a:off x="841375" y="3034665"/>
          <a:ext cx="10573385" cy="3208020"/>
        </p:xfrm>
        <a:graphic>
          <a:graphicData uri="http://schemas.openxmlformats.org/drawingml/2006/table">
            <a:tbl>
              <a:tblPr firstRow="1" bandRow="1">
                <a:tableStyleId>{5C22544A-7EE6-4342-B048-85BDC9FD1C3A}</a:tableStyleId>
              </a:tblPr>
              <a:tblGrid>
                <a:gridCol w="1466850"/>
                <a:gridCol w="1351280"/>
                <a:gridCol w="1337945"/>
                <a:gridCol w="1604987"/>
                <a:gridCol w="1046773"/>
                <a:gridCol w="1136650"/>
                <a:gridCol w="1775460"/>
                <a:gridCol w="853440"/>
              </a:tblGrid>
              <a:tr h="638810">
                <a:tc>
                  <a:txBody>
                    <a:bodyPr/>
                    <a:lstStyle/>
                    <a:p>
                      <a:pPr algn="ctr">
                        <a:buNone/>
                      </a:pPr>
                      <a:r>
                        <a:rPr lang="en-US" sz="1200" dirty="0"/>
                        <a:t>Unit model</a:t>
                      </a:r>
                    </a:p>
                  </a:txBody>
                  <a:tcPr/>
                </a:tc>
                <a:tc>
                  <a:txBody>
                    <a:bodyPr/>
                    <a:lstStyle/>
                    <a:p>
                      <a:pPr algn="ctr">
                        <a:buNone/>
                      </a:pPr>
                      <a:r>
                        <a:rPr lang="en-US" sz="1200" dirty="0"/>
                        <a:t>Standby Power (KVA/KW)</a:t>
                      </a:r>
                    </a:p>
                  </a:txBody>
                  <a:tcPr/>
                </a:tc>
                <a:tc>
                  <a:txBody>
                    <a:bodyPr/>
                    <a:lstStyle/>
                    <a:p>
                      <a:pPr algn="ctr">
                        <a:buNone/>
                      </a:pPr>
                      <a:r>
                        <a:rPr lang="en-US" sz="1200" dirty="0"/>
                        <a:t>Rated frequency (KVA/KW）</a:t>
                      </a:r>
                    </a:p>
                  </a:txBody>
                  <a:tcPr/>
                </a:tc>
                <a:tc>
                  <a:txBody>
                    <a:bodyPr/>
                    <a:lstStyle/>
                    <a:p>
                      <a:pPr algn="ctr">
                        <a:buNone/>
                      </a:pPr>
                      <a:r>
                        <a:rPr lang="en-US" sz="1200" dirty="0"/>
                        <a:t>Engine model</a:t>
                      </a:r>
                    </a:p>
                  </a:txBody>
                  <a:tcPr/>
                </a:tc>
                <a:tc>
                  <a:txBody>
                    <a:bodyPr/>
                    <a:lstStyle/>
                    <a:p>
                      <a:pPr algn="ctr">
                        <a:buNone/>
                      </a:pPr>
                      <a:r>
                        <a:rPr lang="en-US" sz="1200" dirty="0"/>
                        <a:t>Number of cylinders</a:t>
                      </a:r>
                    </a:p>
                  </a:txBody>
                  <a:tcPr/>
                </a:tc>
                <a:tc>
                  <a:txBody>
                    <a:bodyPr/>
                    <a:lstStyle/>
                    <a:p>
                      <a:pPr algn="ctr">
                        <a:buNone/>
                      </a:pPr>
                      <a:r>
                        <a:rPr lang="en-US" sz="1200" dirty="0"/>
                        <a:t>Bore*stroke (mm)</a:t>
                      </a:r>
                    </a:p>
                  </a:txBody>
                  <a:tcPr/>
                </a:tc>
                <a:tc>
                  <a:txBody>
                    <a:bodyPr/>
                    <a:lstStyle/>
                    <a:p>
                      <a:pPr algn="ctr">
                        <a:buNone/>
                      </a:pPr>
                      <a:r>
                        <a:rPr lang="en-US" sz="1200" dirty="0"/>
                        <a:t>Dimensions (mm)</a:t>
                      </a:r>
                    </a:p>
                  </a:txBody>
                  <a:tcPr/>
                </a:tc>
                <a:tc>
                  <a:txBody>
                    <a:bodyPr/>
                    <a:lstStyle/>
                    <a:p>
                      <a:pPr algn="ctr">
                        <a:buNone/>
                      </a:pPr>
                      <a:r>
                        <a:rPr lang="en-US" sz="1200" dirty="0"/>
                        <a:t>Net Weight (Kg）</a:t>
                      </a:r>
                    </a:p>
                  </a:txBody>
                  <a:tcPr/>
                </a:tc>
              </a:tr>
              <a:tr h="495300">
                <a:tc>
                  <a:txBody>
                    <a:bodyPr/>
                    <a:lstStyle/>
                    <a:p>
                      <a:pPr algn="ctr">
                        <a:buClrTx/>
                        <a:buSzTx/>
                        <a:buFontTx/>
                        <a:buNone/>
                      </a:pPr>
                      <a:r>
                        <a:rPr lang="en-US" sz="1200" b="0">
                          <a:solidFill>
                            <a:schemeClr val="tx1">
                              <a:lumMod val="50000"/>
                            </a:schemeClr>
                          </a:solidFill>
                        </a:rPr>
                        <a:t>YT-K30GF</a:t>
                      </a:r>
                    </a:p>
                  </a:txBody>
                  <a:tcPr/>
                </a:tc>
                <a:tc>
                  <a:txBody>
                    <a:bodyPr/>
                    <a:lstStyle/>
                    <a:p>
                      <a:pPr algn="ctr">
                        <a:buClrTx/>
                        <a:buSzTx/>
                        <a:buFontTx/>
                        <a:buNone/>
                      </a:pPr>
                      <a:r>
                        <a:rPr lang="en-US" sz="1200" b="0">
                          <a:solidFill>
                            <a:schemeClr val="tx1">
                              <a:lumMod val="50000"/>
                            </a:schemeClr>
                          </a:solidFill>
                        </a:rPr>
                        <a:t>42/33</a:t>
                      </a:r>
                    </a:p>
                  </a:txBody>
                  <a:tcPr/>
                </a:tc>
                <a:tc>
                  <a:txBody>
                    <a:bodyPr/>
                    <a:lstStyle/>
                    <a:p>
                      <a:pPr algn="ctr">
                        <a:buClrTx/>
                        <a:buSzTx/>
                        <a:buFontTx/>
                        <a:buNone/>
                      </a:pPr>
                      <a:r>
                        <a:rPr lang="en-US" sz="1200" b="0" dirty="0">
                          <a:solidFill>
                            <a:schemeClr val="tx1">
                              <a:lumMod val="50000"/>
                            </a:schemeClr>
                          </a:solidFill>
                        </a:rPr>
                        <a:t>37.5/30</a:t>
                      </a:r>
                    </a:p>
                  </a:txBody>
                  <a:tcPr/>
                </a:tc>
                <a:tc>
                  <a:txBody>
                    <a:bodyPr/>
                    <a:lstStyle/>
                    <a:p>
                      <a:pPr algn="ctr">
                        <a:buClrTx/>
                        <a:buSzTx/>
                        <a:buFontTx/>
                        <a:buNone/>
                      </a:pPr>
                      <a:r>
                        <a:rPr lang="en-US" sz="1200" b="0" dirty="0">
                          <a:solidFill>
                            <a:schemeClr val="tx1">
                              <a:lumMod val="50000"/>
                            </a:schemeClr>
                          </a:solidFill>
                        </a:rPr>
                        <a:t>4B3.9-G12</a:t>
                      </a:r>
                    </a:p>
                  </a:txBody>
                  <a:tcPr/>
                </a:tc>
                <a:tc>
                  <a:txBody>
                    <a:bodyPr/>
                    <a:lstStyle/>
                    <a:p>
                      <a:pPr algn="ctr">
                        <a:buClrTx/>
                        <a:buSzTx/>
                        <a:buFontTx/>
                        <a:buNone/>
                      </a:pPr>
                      <a:r>
                        <a:rPr lang="en-US" sz="1200" b="0">
                          <a:solidFill>
                            <a:schemeClr val="tx1">
                              <a:lumMod val="50000"/>
                            </a:schemeClr>
                          </a:solidFill>
                        </a:rPr>
                        <a:t>4</a:t>
                      </a:r>
                    </a:p>
                  </a:txBody>
                  <a:tcPr/>
                </a:tc>
                <a:tc>
                  <a:txBody>
                    <a:bodyPr/>
                    <a:lstStyle/>
                    <a:p>
                      <a:pPr algn="ctr">
                        <a:buClrTx/>
                        <a:buSzTx/>
                        <a:buFontTx/>
                        <a:buNone/>
                      </a:pPr>
                      <a:r>
                        <a:rPr lang="en-US" sz="1200" b="0">
                          <a:solidFill>
                            <a:schemeClr val="tx1">
                              <a:lumMod val="50000"/>
                            </a:schemeClr>
                          </a:solidFill>
                        </a:rPr>
                        <a:t>102*120</a:t>
                      </a:r>
                    </a:p>
                  </a:txBody>
                  <a:tcPr/>
                </a:tc>
                <a:tc>
                  <a:txBody>
                    <a:bodyPr/>
                    <a:lstStyle/>
                    <a:p>
                      <a:pPr algn="ctr">
                        <a:buClrTx/>
                        <a:buSzTx/>
                        <a:buFontTx/>
                        <a:buNone/>
                      </a:pPr>
                      <a:r>
                        <a:rPr lang="en-US" sz="1200" b="0">
                          <a:solidFill>
                            <a:schemeClr val="tx1">
                              <a:lumMod val="50000"/>
                            </a:schemeClr>
                          </a:solidFill>
                        </a:rPr>
                        <a:t>1700*700*1200</a:t>
                      </a:r>
                    </a:p>
                  </a:txBody>
                  <a:tcPr/>
                </a:tc>
                <a:tc>
                  <a:txBody>
                    <a:bodyPr/>
                    <a:lstStyle/>
                    <a:p>
                      <a:pPr algn="ctr">
                        <a:buClrTx/>
                        <a:buSzTx/>
                        <a:buFontTx/>
                        <a:buNone/>
                      </a:pPr>
                      <a:r>
                        <a:rPr lang="en-US" sz="1200" b="0">
                          <a:solidFill>
                            <a:schemeClr val="tx1">
                              <a:lumMod val="50000"/>
                            </a:schemeClr>
                          </a:solidFill>
                        </a:rPr>
                        <a:t>900</a:t>
                      </a:r>
                    </a:p>
                  </a:txBody>
                  <a:tcPr/>
                </a:tc>
              </a:tr>
              <a:tr h="518160">
                <a:tc>
                  <a:txBody>
                    <a:bodyPr/>
                    <a:lstStyle/>
                    <a:p>
                      <a:pPr algn="ctr">
                        <a:buNone/>
                      </a:pPr>
                      <a:r>
                        <a:rPr lang="en-US" sz="1200" b="0">
                          <a:solidFill>
                            <a:schemeClr val="tx1">
                              <a:lumMod val="50000"/>
                            </a:schemeClr>
                          </a:solidFill>
                          <a:sym typeface="+mn-ea"/>
                        </a:rPr>
                        <a:t>YT-K60GF</a:t>
                      </a:r>
                    </a:p>
                    <a:p>
                      <a:pPr algn="l" rtl="0">
                        <a:buNone/>
                      </a:pPr>
                      <a:endParaRPr lang="en-US" altLang="zh-CN" sz="1200" b="0">
                        <a:solidFill>
                          <a:schemeClr val="tx1">
                            <a:lumMod val="50000"/>
                          </a:schemeClr>
                        </a:solidFill>
                      </a:endParaRPr>
                    </a:p>
                  </a:txBody>
                  <a:tcPr/>
                </a:tc>
                <a:tc>
                  <a:txBody>
                    <a:bodyPr/>
                    <a:lstStyle/>
                    <a:p>
                      <a:pPr algn="ctr">
                        <a:buNone/>
                      </a:pPr>
                      <a:r>
                        <a:rPr lang="en-US" sz="1200" b="0">
                          <a:solidFill>
                            <a:schemeClr val="tx1">
                              <a:lumMod val="50000"/>
                            </a:schemeClr>
                          </a:solidFill>
                        </a:rPr>
                        <a:t>85/68</a:t>
                      </a:r>
                    </a:p>
                  </a:txBody>
                  <a:tcPr/>
                </a:tc>
                <a:tc>
                  <a:txBody>
                    <a:bodyPr/>
                    <a:lstStyle/>
                    <a:p>
                      <a:pPr algn="ctr">
                        <a:buNone/>
                      </a:pPr>
                      <a:r>
                        <a:rPr lang="en-US" sz="1200" b="0">
                          <a:solidFill>
                            <a:schemeClr val="tx1">
                              <a:lumMod val="50000"/>
                            </a:schemeClr>
                          </a:solidFill>
                        </a:rPr>
                        <a:t>75/60</a:t>
                      </a:r>
                    </a:p>
                  </a:txBody>
                  <a:tcPr/>
                </a:tc>
                <a:tc>
                  <a:txBody>
                    <a:bodyPr/>
                    <a:lstStyle/>
                    <a:p>
                      <a:pPr algn="ctr">
                        <a:buNone/>
                      </a:pPr>
                      <a:r>
                        <a:rPr lang="en-US" sz="1200" b="0" dirty="0">
                          <a:solidFill>
                            <a:schemeClr val="tx1">
                              <a:lumMod val="50000"/>
                            </a:schemeClr>
                          </a:solidFill>
                        </a:rPr>
                        <a:t>4BTA3.9-G11</a:t>
                      </a:r>
                    </a:p>
                  </a:txBody>
                  <a:tcPr/>
                </a:tc>
                <a:tc>
                  <a:txBody>
                    <a:bodyPr/>
                    <a:lstStyle/>
                    <a:p>
                      <a:pPr algn="ctr">
                        <a:buNone/>
                      </a:pPr>
                      <a:r>
                        <a:rPr lang="en-US" sz="1200" b="0" dirty="0">
                          <a:solidFill>
                            <a:schemeClr val="tx1">
                              <a:lumMod val="50000"/>
                            </a:schemeClr>
                          </a:solidFill>
                        </a:rPr>
                        <a:t>4</a:t>
                      </a:r>
                    </a:p>
                  </a:txBody>
                  <a:tcPr/>
                </a:tc>
                <a:tc>
                  <a:txBody>
                    <a:bodyPr/>
                    <a:lstStyle/>
                    <a:p>
                      <a:pPr algn="ctr">
                        <a:buNone/>
                      </a:pPr>
                      <a:r>
                        <a:rPr lang="en-US" sz="1200" b="0">
                          <a:solidFill>
                            <a:schemeClr val="tx1">
                              <a:lumMod val="50000"/>
                            </a:schemeClr>
                          </a:solidFill>
                        </a:rPr>
                        <a:t>102*120</a:t>
                      </a:r>
                    </a:p>
                  </a:txBody>
                  <a:tcPr/>
                </a:tc>
                <a:tc>
                  <a:txBody>
                    <a:bodyPr/>
                    <a:lstStyle/>
                    <a:p>
                      <a:pPr algn="ctr">
                        <a:buNone/>
                      </a:pPr>
                      <a:r>
                        <a:rPr lang="en-US" sz="1200" b="0">
                          <a:solidFill>
                            <a:schemeClr val="tx1">
                              <a:lumMod val="50000"/>
                            </a:schemeClr>
                          </a:solidFill>
                        </a:rPr>
                        <a:t>1900*800*1500</a:t>
                      </a:r>
                    </a:p>
                  </a:txBody>
                  <a:tcPr/>
                </a:tc>
                <a:tc>
                  <a:txBody>
                    <a:bodyPr/>
                    <a:lstStyle/>
                    <a:p>
                      <a:pPr algn="ctr">
                        <a:buNone/>
                      </a:pPr>
                      <a:r>
                        <a:rPr lang="en-US" sz="1200" b="0">
                          <a:solidFill>
                            <a:schemeClr val="tx1">
                              <a:lumMod val="50000"/>
                            </a:schemeClr>
                          </a:solidFill>
                        </a:rPr>
                        <a:t>1180</a:t>
                      </a:r>
                    </a:p>
                  </a:txBody>
                  <a:tcPr/>
                </a:tc>
              </a:tr>
              <a:tr h="518160">
                <a:tc>
                  <a:txBody>
                    <a:bodyPr/>
                    <a:lstStyle/>
                    <a:p>
                      <a:pPr algn="ctr">
                        <a:buNone/>
                      </a:pPr>
                      <a:r>
                        <a:rPr lang="en-US" sz="1200" b="0">
                          <a:solidFill>
                            <a:schemeClr val="tx1">
                              <a:lumMod val="50000"/>
                            </a:schemeClr>
                          </a:solidFill>
                          <a:sym typeface="+mn-ea"/>
                        </a:rPr>
                        <a:t>YT-K100GF</a:t>
                      </a:r>
                    </a:p>
                    <a:p>
                      <a:pPr algn="l" rtl="0">
                        <a:buNone/>
                      </a:pPr>
                      <a:endParaRPr lang="en-US" altLang="zh-CN" sz="1200" b="0">
                        <a:solidFill>
                          <a:schemeClr val="tx1">
                            <a:lumMod val="50000"/>
                          </a:schemeClr>
                        </a:solidFill>
                      </a:endParaRPr>
                    </a:p>
                  </a:txBody>
                  <a:tcPr/>
                </a:tc>
                <a:tc>
                  <a:txBody>
                    <a:bodyPr/>
                    <a:lstStyle/>
                    <a:p>
                      <a:pPr algn="ctr">
                        <a:buNone/>
                      </a:pPr>
                      <a:r>
                        <a:rPr lang="en-US" sz="1200" b="0">
                          <a:solidFill>
                            <a:schemeClr val="tx1">
                              <a:lumMod val="50000"/>
                            </a:schemeClr>
                          </a:solidFill>
                        </a:rPr>
                        <a:t>140/112</a:t>
                      </a:r>
                    </a:p>
                  </a:txBody>
                  <a:tcPr/>
                </a:tc>
                <a:tc>
                  <a:txBody>
                    <a:bodyPr/>
                    <a:lstStyle/>
                    <a:p>
                      <a:pPr algn="ctr">
                        <a:buNone/>
                      </a:pPr>
                      <a:r>
                        <a:rPr lang="en-US" sz="1200" b="0">
                          <a:solidFill>
                            <a:schemeClr val="tx1">
                              <a:lumMod val="50000"/>
                            </a:schemeClr>
                          </a:solidFill>
                        </a:rPr>
                        <a:t>125/100</a:t>
                      </a:r>
                    </a:p>
                  </a:txBody>
                  <a:tcPr/>
                </a:tc>
                <a:tc>
                  <a:txBody>
                    <a:bodyPr/>
                    <a:lstStyle/>
                    <a:p>
                      <a:pPr algn="ctr">
                        <a:buNone/>
                      </a:pPr>
                      <a:r>
                        <a:rPr lang="en-US" sz="1200" b="0">
                          <a:solidFill>
                            <a:schemeClr val="tx1">
                              <a:lumMod val="50000"/>
                            </a:schemeClr>
                          </a:solidFill>
                        </a:rPr>
                        <a:t>6BTA5.9-G2</a:t>
                      </a:r>
                    </a:p>
                  </a:txBody>
                  <a:tcPr/>
                </a:tc>
                <a:tc>
                  <a:txBody>
                    <a:bodyPr/>
                    <a:lstStyle/>
                    <a:p>
                      <a:pPr algn="ctr">
                        <a:buNone/>
                      </a:pPr>
                      <a:r>
                        <a:rPr lang="en-US" sz="1200" b="0">
                          <a:solidFill>
                            <a:schemeClr val="tx1">
                              <a:lumMod val="50000"/>
                            </a:schemeClr>
                          </a:solidFill>
                        </a:rPr>
                        <a:t>6</a:t>
                      </a:r>
                    </a:p>
                  </a:txBody>
                  <a:tcPr/>
                </a:tc>
                <a:tc>
                  <a:txBody>
                    <a:bodyPr/>
                    <a:lstStyle/>
                    <a:p>
                      <a:pPr algn="ctr">
                        <a:buNone/>
                      </a:pPr>
                      <a:r>
                        <a:rPr lang="en-US" sz="1200" b="0" dirty="0">
                          <a:solidFill>
                            <a:schemeClr val="tx1">
                              <a:lumMod val="50000"/>
                            </a:schemeClr>
                          </a:solidFill>
                        </a:rPr>
                        <a:t>102*120</a:t>
                      </a:r>
                    </a:p>
                  </a:txBody>
                  <a:tcPr/>
                </a:tc>
                <a:tc>
                  <a:txBody>
                    <a:bodyPr/>
                    <a:lstStyle/>
                    <a:p>
                      <a:pPr algn="ctr">
                        <a:buNone/>
                      </a:pPr>
                      <a:r>
                        <a:rPr lang="en-US" sz="1200" b="0" dirty="0">
                          <a:solidFill>
                            <a:schemeClr val="tx1">
                              <a:lumMod val="50000"/>
                            </a:schemeClr>
                          </a:solidFill>
                        </a:rPr>
                        <a:t>2250*880*1540</a:t>
                      </a:r>
                    </a:p>
                  </a:txBody>
                  <a:tcPr/>
                </a:tc>
                <a:tc>
                  <a:txBody>
                    <a:bodyPr/>
                    <a:lstStyle/>
                    <a:p>
                      <a:pPr algn="ctr">
                        <a:buNone/>
                      </a:pPr>
                      <a:r>
                        <a:rPr lang="en-US" sz="1200" b="0">
                          <a:solidFill>
                            <a:schemeClr val="tx1">
                              <a:lumMod val="50000"/>
                            </a:schemeClr>
                          </a:solidFill>
                        </a:rPr>
                        <a:t>1500</a:t>
                      </a:r>
                    </a:p>
                  </a:txBody>
                  <a:tcPr/>
                </a:tc>
              </a:tr>
              <a:tr h="518160">
                <a:tc>
                  <a:txBody>
                    <a:bodyPr/>
                    <a:lstStyle/>
                    <a:p>
                      <a:pPr algn="ctr">
                        <a:buNone/>
                      </a:pPr>
                      <a:r>
                        <a:rPr lang="en-US" sz="1200" b="0">
                          <a:solidFill>
                            <a:schemeClr val="tx1">
                              <a:lumMod val="50000"/>
                            </a:schemeClr>
                          </a:solidFill>
                          <a:sym typeface="+mn-ea"/>
                        </a:rPr>
                        <a:t>YT-K400GF</a:t>
                      </a:r>
                    </a:p>
                    <a:p>
                      <a:pPr algn="l" rtl="0">
                        <a:buNone/>
                      </a:pPr>
                      <a:endParaRPr lang="en-US" altLang="zh-CN" sz="1200" b="0">
                        <a:solidFill>
                          <a:schemeClr val="tx1">
                            <a:lumMod val="50000"/>
                          </a:schemeClr>
                        </a:solidFill>
                      </a:endParaRPr>
                    </a:p>
                  </a:txBody>
                  <a:tcPr/>
                </a:tc>
                <a:tc>
                  <a:txBody>
                    <a:bodyPr/>
                    <a:lstStyle/>
                    <a:p>
                      <a:pPr algn="ctr">
                        <a:buNone/>
                      </a:pPr>
                      <a:r>
                        <a:rPr lang="en-US" sz="1200" b="0">
                          <a:solidFill>
                            <a:schemeClr val="tx1">
                              <a:lumMod val="50000"/>
                            </a:schemeClr>
                          </a:solidFill>
                        </a:rPr>
                        <a:t>550/440</a:t>
                      </a:r>
                    </a:p>
                  </a:txBody>
                  <a:tcPr/>
                </a:tc>
                <a:tc>
                  <a:txBody>
                    <a:bodyPr/>
                    <a:lstStyle/>
                    <a:p>
                      <a:pPr algn="ctr">
                        <a:buNone/>
                      </a:pPr>
                      <a:r>
                        <a:rPr lang="en-US" sz="1200" b="0">
                          <a:solidFill>
                            <a:schemeClr val="tx1">
                              <a:lumMod val="50000"/>
                            </a:schemeClr>
                          </a:solidFill>
                        </a:rPr>
                        <a:t>500/400</a:t>
                      </a:r>
                    </a:p>
                  </a:txBody>
                  <a:tcPr/>
                </a:tc>
                <a:tc>
                  <a:txBody>
                    <a:bodyPr/>
                    <a:lstStyle/>
                    <a:p>
                      <a:pPr algn="ctr">
                        <a:buNone/>
                      </a:pPr>
                      <a:r>
                        <a:rPr lang="en-US" sz="1200" b="0">
                          <a:solidFill>
                            <a:schemeClr val="tx1">
                              <a:lumMod val="50000"/>
                            </a:schemeClr>
                          </a:solidFill>
                        </a:rPr>
                        <a:t>KTA19-G3A</a:t>
                      </a:r>
                    </a:p>
                  </a:txBody>
                  <a:tcPr/>
                </a:tc>
                <a:tc>
                  <a:txBody>
                    <a:bodyPr/>
                    <a:lstStyle/>
                    <a:p>
                      <a:pPr algn="ctr">
                        <a:buNone/>
                      </a:pPr>
                      <a:r>
                        <a:rPr lang="en-US" sz="1200" b="0">
                          <a:solidFill>
                            <a:schemeClr val="tx1">
                              <a:lumMod val="50000"/>
                            </a:schemeClr>
                          </a:solidFill>
                        </a:rPr>
                        <a:t>6</a:t>
                      </a:r>
                    </a:p>
                  </a:txBody>
                  <a:tcPr/>
                </a:tc>
                <a:tc>
                  <a:txBody>
                    <a:bodyPr/>
                    <a:lstStyle/>
                    <a:p>
                      <a:pPr algn="ctr">
                        <a:buNone/>
                      </a:pPr>
                      <a:r>
                        <a:rPr lang="en-US" sz="1200" b="0">
                          <a:solidFill>
                            <a:schemeClr val="tx1">
                              <a:lumMod val="50000"/>
                            </a:schemeClr>
                          </a:solidFill>
                        </a:rPr>
                        <a:t>159*159</a:t>
                      </a:r>
                    </a:p>
                  </a:txBody>
                  <a:tcPr/>
                </a:tc>
                <a:tc>
                  <a:txBody>
                    <a:bodyPr/>
                    <a:lstStyle/>
                    <a:p>
                      <a:pPr algn="ctr">
                        <a:buNone/>
                      </a:pPr>
                      <a:r>
                        <a:rPr lang="en-US" sz="1200" b="0" dirty="0">
                          <a:solidFill>
                            <a:schemeClr val="tx1">
                              <a:lumMod val="50000"/>
                            </a:schemeClr>
                          </a:solidFill>
                        </a:rPr>
                        <a:t>3500*1400*2200</a:t>
                      </a:r>
                    </a:p>
                  </a:txBody>
                  <a:tcPr/>
                </a:tc>
                <a:tc>
                  <a:txBody>
                    <a:bodyPr/>
                    <a:lstStyle/>
                    <a:p>
                      <a:pPr algn="ctr">
                        <a:buNone/>
                      </a:pPr>
                      <a:r>
                        <a:rPr lang="en-US" sz="1200" b="0">
                          <a:solidFill>
                            <a:schemeClr val="tx1">
                              <a:lumMod val="50000"/>
                            </a:schemeClr>
                          </a:solidFill>
                        </a:rPr>
                        <a:t>4600</a:t>
                      </a:r>
                    </a:p>
                  </a:txBody>
                  <a:tcPr/>
                </a:tc>
              </a:tr>
              <a:tr h="518160">
                <a:tc>
                  <a:txBody>
                    <a:bodyPr/>
                    <a:lstStyle/>
                    <a:p>
                      <a:pPr algn="ctr">
                        <a:buNone/>
                      </a:pPr>
                      <a:r>
                        <a:rPr lang="en-US" sz="1200" b="0">
                          <a:solidFill>
                            <a:schemeClr val="tx1">
                              <a:lumMod val="50000"/>
                            </a:schemeClr>
                          </a:solidFill>
                          <a:sym typeface="+mn-ea"/>
                        </a:rPr>
                        <a:t>YT-K800GF</a:t>
                      </a:r>
                    </a:p>
                    <a:p>
                      <a:pPr algn="l" rtl="0">
                        <a:buNone/>
                      </a:pPr>
                      <a:endParaRPr lang="en-US" altLang="zh-CN" sz="1200" b="0">
                        <a:solidFill>
                          <a:schemeClr val="tx1">
                            <a:lumMod val="50000"/>
                          </a:schemeClr>
                        </a:solidFill>
                      </a:endParaRPr>
                    </a:p>
                  </a:txBody>
                  <a:tcPr/>
                </a:tc>
                <a:tc>
                  <a:txBody>
                    <a:bodyPr/>
                    <a:lstStyle/>
                    <a:p>
                      <a:pPr algn="ctr">
                        <a:buNone/>
                      </a:pPr>
                      <a:r>
                        <a:rPr lang="en-US" sz="1200" b="0" dirty="0">
                          <a:solidFill>
                            <a:schemeClr val="tx1">
                              <a:lumMod val="50000"/>
                            </a:schemeClr>
                          </a:solidFill>
                        </a:rPr>
                        <a:t>1100/880</a:t>
                      </a:r>
                    </a:p>
                  </a:txBody>
                  <a:tcPr/>
                </a:tc>
                <a:tc>
                  <a:txBody>
                    <a:bodyPr/>
                    <a:lstStyle/>
                    <a:p>
                      <a:pPr algn="ctr">
                        <a:buNone/>
                      </a:pPr>
                      <a:r>
                        <a:rPr lang="en-US" sz="1200" b="0">
                          <a:solidFill>
                            <a:schemeClr val="tx1">
                              <a:lumMod val="50000"/>
                            </a:schemeClr>
                          </a:solidFill>
                        </a:rPr>
                        <a:t>1000/800</a:t>
                      </a:r>
                    </a:p>
                  </a:txBody>
                  <a:tcPr/>
                </a:tc>
                <a:tc>
                  <a:txBody>
                    <a:bodyPr/>
                    <a:lstStyle/>
                    <a:p>
                      <a:pPr algn="ctr">
                        <a:buNone/>
                      </a:pPr>
                      <a:r>
                        <a:rPr lang="en-US" sz="1200" b="0">
                          <a:solidFill>
                            <a:schemeClr val="tx1">
                              <a:lumMod val="50000"/>
                            </a:schemeClr>
                          </a:solidFill>
                        </a:rPr>
                        <a:t>KTA38-G5</a:t>
                      </a:r>
                    </a:p>
                  </a:txBody>
                  <a:tcPr/>
                </a:tc>
                <a:tc>
                  <a:txBody>
                    <a:bodyPr/>
                    <a:lstStyle/>
                    <a:p>
                      <a:pPr algn="ctr">
                        <a:buNone/>
                      </a:pPr>
                      <a:r>
                        <a:rPr lang="en-US" sz="1200" b="0">
                          <a:solidFill>
                            <a:schemeClr val="tx1">
                              <a:lumMod val="50000"/>
                            </a:schemeClr>
                          </a:solidFill>
                        </a:rPr>
                        <a:t>12V</a:t>
                      </a:r>
                    </a:p>
                  </a:txBody>
                  <a:tcPr/>
                </a:tc>
                <a:tc>
                  <a:txBody>
                    <a:bodyPr/>
                    <a:lstStyle/>
                    <a:p>
                      <a:pPr algn="ctr">
                        <a:buNone/>
                      </a:pPr>
                      <a:r>
                        <a:rPr lang="en-US" sz="1200" b="0">
                          <a:solidFill>
                            <a:schemeClr val="tx1">
                              <a:lumMod val="50000"/>
                            </a:schemeClr>
                          </a:solidFill>
                        </a:rPr>
                        <a:t>159*159</a:t>
                      </a:r>
                    </a:p>
                  </a:txBody>
                  <a:tcPr/>
                </a:tc>
                <a:tc>
                  <a:txBody>
                    <a:bodyPr/>
                    <a:lstStyle/>
                    <a:p>
                      <a:pPr algn="ctr">
                        <a:buNone/>
                      </a:pPr>
                      <a:r>
                        <a:rPr lang="en-US" sz="1200" b="0" dirty="0">
                          <a:solidFill>
                            <a:schemeClr val="tx1">
                              <a:lumMod val="50000"/>
                            </a:schemeClr>
                          </a:solidFill>
                        </a:rPr>
                        <a:t>4400*1820*2450</a:t>
                      </a:r>
                    </a:p>
                  </a:txBody>
                  <a:tcPr/>
                </a:tc>
                <a:tc>
                  <a:txBody>
                    <a:bodyPr/>
                    <a:lstStyle/>
                    <a:p>
                      <a:pPr algn="ctr">
                        <a:buNone/>
                      </a:pPr>
                      <a:r>
                        <a:rPr lang="en-US" sz="1200" b="0" dirty="0">
                          <a:solidFill>
                            <a:schemeClr val="tx1">
                              <a:lumMod val="50000"/>
                            </a:schemeClr>
                          </a:solidFill>
                        </a:rPr>
                        <a:t>7900</a:t>
                      </a:r>
                    </a:p>
                  </a:txBody>
                  <a:tcPr/>
                </a:tc>
              </a:tr>
            </a:tbl>
          </a:graphicData>
        </a:graphic>
      </p:graphicFrame>
      <p:sp>
        <p:nvSpPr>
          <p:cNvPr id="11" name="文本框 10"/>
          <p:cNvSpPr txBox="1"/>
          <p:nvPr/>
        </p:nvSpPr>
        <p:spPr>
          <a:xfrm>
            <a:off x="1417320" y="764540"/>
            <a:ext cx="6096000" cy="368300"/>
          </a:xfrm>
          <a:prstGeom prst="rect">
            <a:avLst/>
          </a:prstGeom>
          <a:noFill/>
        </p:spPr>
        <p:txBody>
          <a:bodyPr wrap="square" rtlCol="0" anchor="t">
            <a:spAutoFit/>
          </a:bodyPr>
          <a:lstStyle/>
          <a:p>
            <a:pPr algn="l">
              <a:buClrTx/>
              <a:buSzTx/>
            </a:pPr>
            <a:r>
              <a:rPr lang="en-US" sz="1800" b="1" dirty="0">
                <a:solidFill>
                  <a:srgbClr val="C00000"/>
                </a:solidFill>
                <a:ea typeface="微软雅黑" panose="020B0503020204020204" pitchFamily="34" charset="-122"/>
                <a:cs typeface="Arial" panose="020B0604020202020204" pitchFamily="34" charset="0"/>
                <a:sym typeface="+mn-ea"/>
              </a:rPr>
              <a:t>Cummins Generator Set Selection Reference:</a:t>
            </a:r>
          </a:p>
        </p:txBody>
      </p:sp>
      <p:sp>
        <p:nvSpPr>
          <p:cNvPr id="9" name="矩形 8"/>
          <p:cNvSpPr/>
          <p:nvPr>
            <p:custDataLst>
              <p:tags r:id="rId2"/>
            </p:custDataLst>
          </p:nvPr>
        </p:nvSpPr>
        <p:spPr>
          <a:xfrm>
            <a:off x="1417322" y="1412875"/>
            <a:ext cx="5545156" cy="1328569"/>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等线" panose="02010600030101010101" pitchFamily="2" charset="-122"/>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等线" panose="02010600030101010101" pitchFamily="2" charset="-122"/>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等线" panose="02010600030101010101" pitchFamily="2" charset="-122"/>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5pPr>
          </a:lstStyle>
          <a:p>
            <a:pPr algn="l"/>
            <a:r>
              <a:rPr lang="en-US" sz="1600"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Features of Cummins Series Generator Sets:</a:t>
            </a:r>
          </a:p>
          <a:p>
            <a:pPr marL="215900" indent="0" algn="l">
              <a:buNone/>
            </a:pPr>
            <a:r>
              <a:rPr lang="en-US" sz="1600" b="1" dirty="0" smtClean="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Strong </a:t>
            </a:r>
            <a:r>
              <a:rPr lang="en-US" sz="1600"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power, high reliability, good durability, excellent fuel economy, compact size, high power, strong parts commonality, safety and environmental protection, etc.</a:t>
            </a:r>
          </a:p>
        </p:txBody>
      </p:sp>
      <p:pic>
        <p:nvPicPr>
          <p:cNvPr id="5" name="图片 4"/>
          <p:cNvPicPr>
            <a:picLocks noChangeAspect="1"/>
          </p:cNvPicPr>
          <p:nvPr/>
        </p:nvPicPr>
        <p:blipFill>
          <a:blip r:embed="rId5"/>
          <a:srcRect l="18443" t="15619" r="20546" b="16376"/>
          <a:stretch>
            <a:fillRect/>
          </a:stretch>
        </p:blipFill>
        <p:spPr>
          <a:xfrm>
            <a:off x="7153910" y="332740"/>
            <a:ext cx="4273550" cy="2625090"/>
          </a:xfrm>
          <a:prstGeom prst="rect">
            <a:avLst/>
          </a:prstGeom>
        </p:spPr>
      </p:pic>
      <p:sp>
        <p:nvSpPr>
          <p:cNvPr id="7" name="文本框 6"/>
          <p:cNvSpPr txBox="1"/>
          <p:nvPr/>
        </p:nvSpPr>
        <p:spPr>
          <a:xfrm>
            <a:off x="832484" y="6309360"/>
            <a:ext cx="10594975" cy="461665"/>
          </a:xfrm>
          <a:prstGeom prst="rect">
            <a:avLst/>
          </a:prstGeom>
          <a:noFill/>
        </p:spPr>
        <p:txBody>
          <a:bodyPr wrap="square" rtlCol="0" anchor="t">
            <a:spAutoFit/>
          </a:bodyPr>
          <a:lstStyle/>
          <a:p>
            <a:pPr algn="l"/>
            <a:r>
              <a:rPr lang="en-US" sz="1200" dirty="0">
                <a:solidFill>
                  <a:schemeClr val="tx1">
                    <a:lumMod val="50000"/>
                  </a:schemeClr>
                </a:solidFill>
                <a:cs typeface="Arial" panose="020B0604020202020204" pitchFamily="34" charset="0"/>
                <a:sym typeface="+mn-ea"/>
              </a:rPr>
              <a:t>Note: This spectrum is only for reference in model selection. For specific design parameters, please consult the manufacturer. In case of product modifications or specification improvements, no further notice will be given. The actual product shall prevail.</a:t>
            </a:r>
          </a:p>
        </p:txBody>
      </p:sp>
    </p:spTree>
  </p:cSld>
  <p:clrMapOvr>
    <a:masterClrMapping/>
  </p:clrMapOvr>
  <mc:AlternateContent xmlns:mc="http://schemas.openxmlformats.org/markup-compatibility/2006" xmlns:p14="http://schemas.microsoft.com/office/powerpoint/2010/main">
    <mc:Choice Requires="p14">
      <p:transition spd="slow" advTm="5949">
        <p14:prism dir="u"/>
      </p:transition>
    </mc:Choice>
    <mc:Fallback xmlns="">
      <p:transition spd="slow" advTm="59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anim calcmode="lin" valueType="num">
                                      <p:cBhvr>
                                        <p:cTn id="8" dur="300" fill="hold"/>
                                        <p:tgtEl>
                                          <p:spTgt spid="31"/>
                                        </p:tgtEl>
                                        <p:attrNameLst>
                                          <p:attrName>ppt_x</p:attrName>
                                        </p:attrNameLst>
                                      </p:cBhvr>
                                      <p:tavLst>
                                        <p:tav tm="0">
                                          <p:val>
                                            <p:strVal val="#ppt_x"/>
                                          </p:val>
                                        </p:tav>
                                        <p:tav tm="100000">
                                          <p:val>
                                            <p:strVal val="#ppt_x"/>
                                          </p:val>
                                        </p:tav>
                                      </p:tavLst>
                                    </p:anim>
                                    <p:anim calcmode="lin" valueType="num">
                                      <p:cBhvr>
                                        <p:cTn id="9" dur="3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300" fill="hold"/>
                                        <p:tgtEl>
                                          <p:spTgt spid="32"/>
                                        </p:tgtEl>
                                        <p:attrNameLst>
                                          <p:attrName>ppt_w</p:attrName>
                                        </p:attrNameLst>
                                      </p:cBhvr>
                                      <p:tavLst>
                                        <p:tav tm="0">
                                          <p:val>
                                            <p:fltVal val="0"/>
                                          </p:val>
                                        </p:tav>
                                        <p:tav tm="100000">
                                          <p:val>
                                            <p:strVal val="#ppt_w"/>
                                          </p:val>
                                        </p:tav>
                                      </p:tavLst>
                                    </p:anim>
                                    <p:anim calcmode="lin" valueType="num">
                                      <p:cBhvr>
                                        <p:cTn id="14" dur="300" fill="hold"/>
                                        <p:tgtEl>
                                          <p:spTgt spid="32"/>
                                        </p:tgtEl>
                                        <p:attrNameLst>
                                          <p:attrName>ppt_h</p:attrName>
                                        </p:attrNameLst>
                                      </p:cBhvr>
                                      <p:tavLst>
                                        <p:tav tm="0">
                                          <p:val>
                                            <p:fltVal val="0"/>
                                          </p:val>
                                        </p:tav>
                                        <p:tav tm="100000">
                                          <p:val>
                                            <p:strVal val="#ppt_h"/>
                                          </p:val>
                                        </p:tav>
                                      </p:tavLst>
                                    </p:anim>
                                    <p:anim calcmode="lin" valueType="num">
                                      <p:cBhvr>
                                        <p:cTn id="15" dur="300" fill="hold"/>
                                        <p:tgtEl>
                                          <p:spTgt spid="32"/>
                                        </p:tgtEl>
                                        <p:attrNameLst>
                                          <p:attrName>style.rotation</p:attrName>
                                        </p:attrNameLst>
                                      </p:cBhvr>
                                      <p:tavLst>
                                        <p:tav tm="0">
                                          <p:val>
                                            <p:fltVal val="90"/>
                                          </p:val>
                                        </p:tav>
                                        <p:tav tm="100000">
                                          <p:val>
                                            <p:fltVal val="0"/>
                                          </p:val>
                                        </p:tav>
                                      </p:tavLst>
                                    </p:anim>
                                    <p:animEffect transition="in" filter="fade">
                                      <p:cBhvr>
                                        <p:cTn id="16" dur="3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PPT设计宝典_4058"/>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cs typeface="Arial" panose="020B0604020202020204" pitchFamily="34" charset="0"/>
            </a:endParaRPr>
          </a:p>
        </p:txBody>
      </p:sp>
      <p:sp>
        <p:nvSpPr>
          <p:cNvPr id="32" name="PPT设计宝典_4058"/>
          <p:cNvSpPr>
            <a:spLocks noChangeAspect="1"/>
          </p:cNvSpPr>
          <p:nvPr/>
        </p:nvSpPr>
        <p:spPr bwMode="auto">
          <a:xfrm>
            <a:off x="832565" y="233916"/>
            <a:ext cx="484924" cy="455864"/>
          </a:xfrm>
          <a:custGeom>
            <a:avLst/>
            <a:gdLst>
              <a:gd name="connsiteX0" fmla="*/ 281174 w 591050"/>
              <a:gd name="connsiteY0" fmla="*/ 186505 h 555630"/>
              <a:gd name="connsiteX1" fmla="*/ 315832 w 591050"/>
              <a:gd name="connsiteY1" fmla="*/ 186505 h 555630"/>
              <a:gd name="connsiteX2" fmla="*/ 315832 w 591050"/>
              <a:gd name="connsiteY2" fmla="*/ 301575 h 555630"/>
              <a:gd name="connsiteX3" fmla="*/ 304939 w 591050"/>
              <a:gd name="connsiteY3" fmla="*/ 312487 h 555630"/>
              <a:gd name="connsiteX4" fmla="*/ 270281 w 591050"/>
              <a:gd name="connsiteY4" fmla="*/ 312487 h 555630"/>
              <a:gd name="connsiteX5" fmla="*/ 270281 w 591050"/>
              <a:gd name="connsiteY5" fmla="*/ 197417 h 555630"/>
              <a:gd name="connsiteX6" fmla="*/ 281174 w 591050"/>
              <a:gd name="connsiteY6" fmla="*/ 186505 h 555630"/>
              <a:gd name="connsiteX7" fmla="*/ 201736 w 591050"/>
              <a:gd name="connsiteY7" fmla="*/ 143821 h 555630"/>
              <a:gd name="connsiteX8" fmla="*/ 236515 w 591050"/>
              <a:gd name="connsiteY8" fmla="*/ 143821 h 555630"/>
              <a:gd name="connsiteX9" fmla="*/ 236515 w 591050"/>
              <a:gd name="connsiteY9" fmla="*/ 301574 h 555630"/>
              <a:gd name="connsiteX10" fmla="*/ 225584 w 591050"/>
              <a:gd name="connsiteY10" fmla="*/ 312488 h 555630"/>
              <a:gd name="connsiteX11" fmla="*/ 190805 w 591050"/>
              <a:gd name="connsiteY11" fmla="*/ 312488 h 555630"/>
              <a:gd name="connsiteX12" fmla="*/ 190805 w 591050"/>
              <a:gd name="connsiteY12" fmla="*/ 155727 h 555630"/>
              <a:gd name="connsiteX13" fmla="*/ 201736 w 591050"/>
              <a:gd name="connsiteY13" fmla="*/ 143821 h 555630"/>
              <a:gd name="connsiteX14" fmla="*/ 365625 w 591050"/>
              <a:gd name="connsiteY14" fmla="*/ 101136 h 555630"/>
              <a:gd name="connsiteX15" fmla="*/ 400404 w 591050"/>
              <a:gd name="connsiteY15" fmla="*/ 101136 h 555630"/>
              <a:gd name="connsiteX16" fmla="*/ 400404 w 591050"/>
              <a:gd name="connsiteY16" fmla="*/ 301572 h 555630"/>
              <a:gd name="connsiteX17" fmla="*/ 389473 w 591050"/>
              <a:gd name="connsiteY17" fmla="*/ 312487 h 555630"/>
              <a:gd name="connsiteX18" fmla="*/ 354694 w 591050"/>
              <a:gd name="connsiteY18" fmla="*/ 312487 h 555630"/>
              <a:gd name="connsiteX19" fmla="*/ 354694 w 591050"/>
              <a:gd name="connsiteY19" fmla="*/ 112051 h 555630"/>
              <a:gd name="connsiteX20" fmla="*/ 365625 w 591050"/>
              <a:gd name="connsiteY20" fmla="*/ 101136 h 555630"/>
              <a:gd name="connsiteX21" fmla="*/ 73509 w 591050"/>
              <a:gd name="connsiteY21" fmla="*/ 51580 h 555630"/>
              <a:gd name="connsiteX22" fmla="*/ 47681 w 591050"/>
              <a:gd name="connsiteY22" fmla="*/ 78362 h 555630"/>
              <a:gd name="connsiteX23" fmla="*/ 47681 w 591050"/>
              <a:gd name="connsiteY23" fmla="*/ 352131 h 555630"/>
              <a:gd name="connsiteX24" fmla="*/ 516548 w 591050"/>
              <a:gd name="connsiteY24" fmla="*/ 352131 h 555630"/>
              <a:gd name="connsiteX25" fmla="*/ 543369 w 591050"/>
              <a:gd name="connsiteY25" fmla="*/ 325349 h 555630"/>
              <a:gd name="connsiteX26" fmla="*/ 543369 w 591050"/>
              <a:gd name="connsiteY26" fmla="*/ 51580 h 555630"/>
              <a:gd name="connsiteX27" fmla="*/ 58608 w 591050"/>
              <a:gd name="connsiteY27" fmla="*/ 0 h 555630"/>
              <a:gd name="connsiteX28" fmla="*/ 591050 w 591050"/>
              <a:gd name="connsiteY28" fmla="*/ 0 h 555630"/>
              <a:gd name="connsiteX29" fmla="*/ 591050 w 591050"/>
              <a:gd name="connsiteY29" fmla="*/ 342212 h 555630"/>
              <a:gd name="connsiteX30" fmla="*/ 532442 w 591050"/>
              <a:gd name="connsiteY30" fmla="*/ 400735 h 555630"/>
              <a:gd name="connsiteX31" fmla="*/ 390391 w 591050"/>
              <a:gd name="connsiteY31" fmla="*/ 400735 h 555630"/>
              <a:gd name="connsiteX32" fmla="*/ 447013 w 591050"/>
              <a:gd name="connsiteY32" fmla="*/ 493976 h 555630"/>
              <a:gd name="connsiteX33" fmla="*/ 433106 w 591050"/>
              <a:gd name="connsiteY33" fmla="*/ 549523 h 555630"/>
              <a:gd name="connsiteX34" fmla="*/ 376484 w 591050"/>
              <a:gd name="connsiteY34" fmla="*/ 535636 h 555630"/>
              <a:gd name="connsiteX35" fmla="*/ 299002 w 591050"/>
              <a:gd name="connsiteY35" fmla="*/ 408671 h 555630"/>
              <a:gd name="connsiteX36" fmla="*/ 295028 w 591050"/>
              <a:gd name="connsiteY36" fmla="*/ 400735 h 555630"/>
              <a:gd name="connsiteX37" fmla="*/ 275161 w 591050"/>
              <a:gd name="connsiteY37" fmla="*/ 400735 h 555630"/>
              <a:gd name="connsiteX38" fmla="*/ 271188 w 591050"/>
              <a:gd name="connsiteY38" fmla="*/ 408671 h 555630"/>
              <a:gd name="connsiteX39" fmla="*/ 194699 w 591050"/>
              <a:gd name="connsiteY39" fmla="*/ 535636 h 555630"/>
              <a:gd name="connsiteX40" fmla="*/ 138077 w 591050"/>
              <a:gd name="connsiteY40" fmla="*/ 549523 h 555630"/>
              <a:gd name="connsiteX41" fmla="*/ 124170 w 591050"/>
              <a:gd name="connsiteY41" fmla="*/ 493976 h 555630"/>
              <a:gd name="connsiteX42" fmla="*/ 180792 w 591050"/>
              <a:gd name="connsiteY42" fmla="*/ 400735 h 555630"/>
              <a:gd name="connsiteX43" fmla="*/ 0 w 591050"/>
              <a:gd name="connsiteY43" fmla="*/ 400735 h 555630"/>
              <a:gd name="connsiteX44" fmla="*/ 0 w 591050"/>
              <a:gd name="connsiteY44" fmla="*/ 58523 h 555630"/>
              <a:gd name="connsiteX45" fmla="*/ 58608 w 591050"/>
              <a:gd name="connsiteY45" fmla="*/ 0 h 55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1050" h="555630">
                <a:moveTo>
                  <a:pt x="281174" y="186505"/>
                </a:moveTo>
                <a:lnTo>
                  <a:pt x="315832" y="186505"/>
                </a:lnTo>
                <a:lnTo>
                  <a:pt x="315832" y="301575"/>
                </a:lnTo>
                <a:cubicBezTo>
                  <a:pt x="315832" y="307527"/>
                  <a:pt x="310881" y="312487"/>
                  <a:pt x="304939" y="312487"/>
                </a:cubicBezTo>
                <a:lnTo>
                  <a:pt x="270281" y="312487"/>
                </a:lnTo>
                <a:lnTo>
                  <a:pt x="270281" y="197417"/>
                </a:lnTo>
                <a:cubicBezTo>
                  <a:pt x="270281" y="191465"/>
                  <a:pt x="275232" y="186505"/>
                  <a:pt x="281174" y="186505"/>
                </a:cubicBezTo>
                <a:close/>
                <a:moveTo>
                  <a:pt x="201736" y="143821"/>
                </a:moveTo>
                <a:lnTo>
                  <a:pt x="236515" y="143821"/>
                </a:lnTo>
                <a:lnTo>
                  <a:pt x="236515" y="301574"/>
                </a:lnTo>
                <a:cubicBezTo>
                  <a:pt x="236515" y="307527"/>
                  <a:pt x="231546" y="312488"/>
                  <a:pt x="225584" y="312488"/>
                </a:cubicBezTo>
                <a:lnTo>
                  <a:pt x="190805" y="312488"/>
                </a:lnTo>
                <a:lnTo>
                  <a:pt x="190805" y="155727"/>
                </a:lnTo>
                <a:cubicBezTo>
                  <a:pt x="190805" y="148782"/>
                  <a:pt x="195773" y="143821"/>
                  <a:pt x="201736" y="143821"/>
                </a:cubicBezTo>
                <a:close/>
                <a:moveTo>
                  <a:pt x="365625" y="101136"/>
                </a:moveTo>
                <a:lnTo>
                  <a:pt x="400404" y="101136"/>
                </a:lnTo>
                <a:lnTo>
                  <a:pt x="400404" y="301572"/>
                </a:lnTo>
                <a:cubicBezTo>
                  <a:pt x="400404" y="307526"/>
                  <a:pt x="395436" y="312487"/>
                  <a:pt x="389473" y="312487"/>
                </a:cubicBezTo>
                <a:lnTo>
                  <a:pt x="354694" y="312487"/>
                </a:lnTo>
                <a:lnTo>
                  <a:pt x="354694" y="112051"/>
                </a:lnTo>
                <a:cubicBezTo>
                  <a:pt x="354694" y="106097"/>
                  <a:pt x="359663" y="101136"/>
                  <a:pt x="365625" y="101136"/>
                </a:cubicBezTo>
                <a:close/>
                <a:moveTo>
                  <a:pt x="73509" y="51580"/>
                </a:moveTo>
                <a:cubicBezTo>
                  <a:pt x="59602" y="51580"/>
                  <a:pt x="47681" y="63483"/>
                  <a:pt x="47681" y="78362"/>
                </a:cubicBezTo>
                <a:lnTo>
                  <a:pt x="47681" y="352131"/>
                </a:lnTo>
                <a:lnTo>
                  <a:pt x="516548" y="352131"/>
                </a:lnTo>
                <a:cubicBezTo>
                  <a:pt x="531448" y="352131"/>
                  <a:pt x="543369" y="340228"/>
                  <a:pt x="543369" y="325349"/>
                </a:cubicBezTo>
                <a:lnTo>
                  <a:pt x="543369" y="51580"/>
                </a:lnTo>
                <a:close/>
                <a:moveTo>
                  <a:pt x="58608" y="0"/>
                </a:moveTo>
                <a:lnTo>
                  <a:pt x="591050" y="0"/>
                </a:lnTo>
                <a:lnTo>
                  <a:pt x="591050" y="342212"/>
                </a:lnTo>
                <a:cubicBezTo>
                  <a:pt x="591050" y="374945"/>
                  <a:pt x="564229" y="400735"/>
                  <a:pt x="532442" y="400735"/>
                </a:cubicBezTo>
                <a:lnTo>
                  <a:pt x="390391" y="400735"/>
                </a:lnTo>
                <a:lnTo>
                  <a:pt x="447013" y="493976"/>
                </a:lnTo>
                <a:cubicBezTo>
                  <a:pt x="457940" y="512822"/>
                  <a:pt x="451979" y="538612"/>
                  <a:pt x="433106" y="549523"/>
                </a:cubicBezTo>
                <a:cubicBezTo>
                  <a:pt x="413238" y="561426"/>
                  <a:pt x="388404" y="555474"/>
                  <a:pt x="376484" y="535636"/>
                </a:cubicBezTo>
                <a:lnTo>
                  <a:pt x="299002" y="408671"/>
                </a:lnTo>
                <a:cubicBezTo>
                  <a:pt x="298008" y="405695"/>
                  <a:pt x="296022" y="403711"/>
                  <a:pt x="295028" y="400735"/>
                </a:cubicBezTo>
                <a:lnTo>
                  <a:pt x="275161" y="400735"/>
                </a:lnTo>
                <a:cubicBezTo>
                  <a:pt x="274168" y="403711"/>
                  <a:pt x="273174" y="405695"/>
                  <a:pt x="271188" y="408671"/>
                </a:cubicBezTo>
                <a:lnTo>
                  <a:pt x="194699" y="535636"/>
                </a:lnTo>
                <a:cubicBezTo>
                  <a:pt x="182778" y="555474"/>
                  <a:pt x="156951" y="561426"/>
                  <a:pt x="138077" y="549523"/>
                </a:cubicBezTo>
                <a:cubicBezTo>
                  <a:pt x="118210" y="538612"/>
                  <a:pt x="112250" y="512822"/>
                  <a:pt x="124170" y="493976"/>
                </a:cubicBezTo>
                <a:lnTo>
                  <a:pt x="180792" y="400735"/>
                </a:lnTo>
                <a:lnTo>
                  <a:pt x="0" y="400735"/>
                </a:lnTo>
                <a:lnTo>
                  <a:pt x="0" y="58523"/>
                </a:lnTo>
                <a:cubicBezTo>
                  <a:pt x="0" y="26782"/>
                  <a:pt x="25827" y="0"/>
                  <a:pt x="58608" y="0"/>
                </a:cubicBezTo>
                <a:close/>
              </a:path>
            </a:pathLst>
          </a:custGeom>
          <a:solidFill>
            <a:schemeClr val="bg1"/>
          </a:solidFill>
          <a:ln>
            <a:noFill/>
          </a:ln>
        </p:spPr>
      </p:sp>
      <p:graphicFrame>
        <p:nvGraphicFramePr>
          <p:cNvPr id="6" name="表格 5"/>
          <p:cNvGraphicFramePr/>
          <p:nvPr>
            <p:custDataLst>
              <p:tags r:id="rId1"/>
            </p:custDataLst>
          </p:nvPr>
        </p:nvGraphicFramePr>
        <p:xfrm>
          <a:off x="841375" y="3034665"/>
          <a:ext cx="10573385" cy="3208020"/>
        </p:xfrm>
        <a:graphic>
          <a:graphicData uri="http://schemas.openxmlformats.org/drawingml/2006/table">
            <a:tbl>
              <a:tblPr firstRow="1" bandRow="1">
                <a:tableStyleId>{5C22544A-7EE6-4342-B048-85BDC9FD1C3A}</a:tableStyleId>
              </a:tblPr>
              <a:tblGrid>
                <a:gridCol w="1466850"/>
                <a:gridCol w="1351280"/>
                <a:gridCol w="1337945"/>
                <a:gridCol w="1749003"/>
                <a:gridCol w="902757"/>
                <a:gridCol w="1136650"/>
                <a:gridCol w="1775460"/>
                <a:gridCol w="853440"/>
              </a:tblGrid>
              <a:tr h="638810">
                <a:tc>
                  <a:txBody>
                    <a:bodyPr/>
                    <a:lstStyle/>
                    <a:p>
                      <a:pPr algn="ctr">
                        <a:buNone/>
                      </a:pPr>
                      <a:r>
                        <a:rPr lang="en-US" sz="1200" dirty="0"/>
                        <a:t>Unit model</a:t>
                      </a:r>
                    </a:p>
                  </a:txBody>
                  <a:tcPr/>
                </a:tc>
                <a:tc>
                  <a:txBody>
                    <a:bodyPr/>
                    <a:lstStyle/>
                    <a:p>
                      <a:pPr algn="ctr">
                        <a:buNone/>
                      </a:pPr>
                      <a:r>
                        <a:rPr lang="en-US" sz="1200" dirty="0"/>
                        <a:t>Standby Power (KVA/KW)</a:t>
                      </a:r>
                    </a:p>
                  </a:txBody>
                  <a:tcPr/>
                </a:tc>
                <a:tc>
                  <a:txBody>
                    <a:bodyPr/>
                    <a:lstStyle/>
                    <a:p>
                      <a:pPr algn="ctr">
                        <a:buNone/>
                      </a:pPr>
                      <a:r>
                        <a:rPr lang="en-US" sz="1200"/>
                        <a:t>Rated frequency (KVA/KW）</a:t>
                      </a:r>
                    </a:p>
                  </a:txBody>
                  <a:tcPr/>
                </a:tc>
                <a:tc>
                  <a:txBody>
                    <a:bodyPr/>
                    <a:lstStyle/>
                    <a:p>
                      <a:pPr algn="ctr">
                        <a:buNone/>
                      </a:pPr>
                      <a:r>
                        <a:rPr lang="en-US" sz="1200" dirty="0"/>
                        <a:t>Engine model</a:t>
                      </a:r>
                    </a:p>
                  </a:txBody>
                  <a:tcPr/>
                </a:tc>
                <a:tc>
                  <a:txBody>
                    <a:bodyPr/>
                    <a:lstStyle/>
                    <a:p>
                      <a:pPr algn="ctr">
                        <a:buNone/>
                      </a:pPr>
                      <a:r>
                        <a:rPr lang="en-US" sz="1200"/>
                        <a:t>Number of cylinders</a:t>
                      </a:r>
                    </a:p>
                  </a:txBody>
                  <a:tcPr/>
                </a:tc>
                <a:tc>
                  <a:txBody>
                    <a:bodyPr/>
                    <a:lstStyle/>
                    <a:p>
                      <a:pPr algn="ctr">
                        <a:buNone/>
                      </a:pPr>
                      <a:r>
                        <a:rPr lang="en-US" sz="1200"/>
                        <a:t>Bore*stroke (mm)</a:t>
                      </a:r>
                    </a:p>
                  </a:txBody>
                  <a:tcPr/>
                </a:tc>
                <a:tc>
                  <a:txBody>
                    <a:bodyPr/>
                    <a:lstStyle/>
                    <a:p>
                      <a:pPr algn="ctr">
                        <a:buNone/>
                      </a:pPr>
                      <a:r>
                        <a:rPr lang="en-US" sz="1200"/>
                        <a:t>Dimensions (mm)</a:t>
                      </a:r>
                    </a:p>
                  </a:txBody>
                  <a:tcPr/>
                </a:tc>
                <a:tc>
                  <a:txBody>
                    <a:bodyPr/>
                    <a:lstStyle/>
                    <a:p>
                      <a:pPr algn="ctr">
                        <a:buNone/>
                      </a:pPr>
                      <a:r>
                        <a:rPr lang="en-US" sz="1200"/>
                        <a:t>Net Weight (Kg）</a:t>
                      </a:r>
                    </a:p>
                  </a:txBody>
                  <a:tcPr/>
                </a:tc>
              </a:tr>
              <a:tr h="495300">
                <a:tc>
                  <a:txBody>
                    <a:bodyPr/>
                    <a:lstStyle/>
                    <a:p>
                      <a:pPr algn="ctr">
                        <a:buClrTx/>
                        <a:buSzTx/>
                        <a:buFontTx/>
                        <a:buNone/>
                      </a:pPr>
                      <a:r>
                        <a:rPr lang="en-US" sz="1200" b="0">
                          <a:solidFill>
                            <a:schemeClr val="tx1">
                              <a:lumMod val="50000"/>
                            </a:schemeClr>
                          </a:solidFill>
                        </a:rPr>
                        <a:t>YT-B100GF</a:t>
                      </a:r>
                    </a:p>
                  </a:txBody>
                  <a:tcPr/>
                </a:tc>
                <a:tc>
                  <a:txBody>
                    <a:bodyPr/>
                    <a:lstStyle/>
                    <a:p>
                      <a:pPr algn="ctr">
                        <a:buClrTx/>
                        <a:buSzTx/>
                        <a:buFontTx/>
                        <a:buNone/>
                      </a:pPr>
                      <a:r>
                        <a:rPr lang="en-US" sz="1200" b="0">
                          <a:solidFill>
                            <a:schemeClr val="tx1">
                              <a:lumMod val="50000"/>
                            </a:schemeClr>
                          </a:solidFill>
                        </a:rPr>
                        <a:t>140/112</a:t>
                      </a:r>
                    </a:p>
                  </a:txBody>
                  <a:tcPr/>
                </a:tc>
                <a:tc>
                  <a:txBody>
                    <a:bodyPr/>
                    <a:lstStyle/>
                    <a:p>
                      <a:pPr algn="ctr">
                        <a:buClrTx/>
                        <a:buSzTx/>
                        <a:buFontTx/>
                        <a:buNone/>
                      </a:pPr>
                      <a:r>
                        <a:rPr lang="en-US" sz="1200" b="0" dirty="0">
                          <a:solidFill>
                            <a:schemeClr val="tx1">
                              <a:lumMod val="50000"/>
                            </a:schemeClr>
                          </a:solidFill>
                        </a:rPr>
                        <a:t>125/100</a:t>
                      </a:r>
                    </a:p>
                  </a:txBody>
                  <a:tcPr/>
                </a:tc>
                <a:tc>
                  <a:txBody>
                    <a:bodyPr/>
                    <a:lstStyle/>
                    <a:p>
                      <a:pPr algn="ctr">
                        <a:buClrTx/>
                        <a:buSzTx/>
                        <a:buFontTx/>
                        <a:buNone/>
                      </a:pPr>
                      <a:r>
                        <a:rPr lang="en-US" sz="1200" b="0" dirty="0">
                          <a:solidFill>
                            <a:schemeClr val="tx1">
                              <a:lumMod val="50000"/>
                            </a:schemeClr>
                          </a:solidFill>
                        </a:rPr>
                        <a:t>1106A-70TG1</a:t>
                      </a:r>
                    </a:p>
                  </a:txBody>
                  <a:tcPr/>
                </a:tc>
                <a:tc>
                  <a:txBody>
                    <a:bodyPr/>
                    <a:lstStyle/>
                    <a:p>
                      <a:pPr algn="ctr">
                        <a:buClrTx/>
                        <a:buSzTx/>
                        <a:buFontTx/>
                        <a:buNone/>
                      </a:pPr>
                      <a:r>
                        <a:rPr lang="en-US" sz="1200" b="0">
                          <a:solidFill>
                            <a:schemeClr val="tx1">
                              <a:lumMod val="50000"/>
                            </a:schemeClr>
                          </a:solidFill>
                        </a:rPr>
                        <a:t>6</a:t>
                      </a:r>
                    </a:p>
                  </a:txBody>
                  <a:tcPr/>
                </a:tc>
                <a:tc>
                  <a:txBody>
                    <a:bodyPr/>
                    <a:lstStyle/>
                    <a:p>
                      <a:pPr algn="ctr">
                        <a:buClrTx/>
                        <a:buSzTx/>
                        <a:buFontTx/>
                        <a:buNone/>
                      </a:pPr>
                      <a:r>
                        <a:rPr lang="en-US" sz="1200" b="0">
                          <a:solidFill>
                            <a:schemeClr val="tx1">
                              <a:lumMod val="50000"/>
                            </a:schemeClr>
                          </a:solidFill>
                        </a:rPr>
                        <a:t>105*135</a:t>
                      </a:r>
                    </a:p>
                  </a:txBody>
                  <a:tcPr/>
                </a:tc>
                <a:tc>
                  <a:txBody>
                    <a:bodyPr/>
                    <a:lstStyle/>
                    <a:p>
                      <a:pPr algn="ctr">
                        <a:buClrTx/>
                        <a:buSzTx/>
                        <a:buFontTx/>
                        <a:buNone/>
                      </a:pPr>
                      <a:r>
                        <a:rPr lang="en-US" sz="1200" b="0">
                          <a:solidFill>
                            <a:schemeClr val="tx1">
                              <a:lumMod val="50000"/>
                            </a:schemeClr>
                          </a:solidFill>
                        </a:rPr>
                        <a:t>2250*880*1400</a:t>
                      </a:r>
                    </a:p>
                  </a:txBody>
                  <a:tcPr/>
                </a:tc>
                <a:tc>
                  <a:txBody>
                    <a:bodyPr/>
                    <a:lstStyle/>
                    <a:p>
                      <a:pPr algn="ctr">
                        <a:buClrTx/>
                        <a:buSzTx/>
                        <a:buFontTx/>
                        <a:buNone/>
                      </a:pPr>
                      <a:r>
                        <a:rPr lang="en-US" sz="1200" b="0">
                          <a:solidFill>
                            <a:schemeClr val="tx1">
                              <a:lumMod val="50000"/>
                            </a:schemeClr>
                          </a:solidFill>
                        </a:rPr>
                        <a:t>1500</a:t>
                      </a:r>
                    </a:p>
                  </a:txBody>
                  <a:tcPr/>
                </a:tc>
              </a:tr>
              <a:tr h="518160">
                <a:tc>
                  <a:txBody>
                    <a:bodyPr/>
                    <a:lstStyle/>
                    <a:p>
                      <a:pPr algn="ctr">
                        <a:buNone/>
                      </a:pPr>
                      <a:r>
                        <a:rPr lang="en-US" sz="1200" b="0">
                          <a:solidFill>
                            <a:schemeClr val="tx1">
                              <a:lumMod val="50000"/>
                            </a:schemeClr>
                          </a:solidFill>
                          <a:sym typeface="+mn-ea"/>
                        </a:rPr>
                        <a:t>YT-B400GF</a:t>
                      </a:r>
                    </a:p>
                    <a:p>
                      <a:pPr algn="l" rtl="0">
                        <a:buNone/>
                      </a:pPr>
                      <a:endParaRPr lang="en-US" altLang="zh-CN" sz="1200" b="0">
                        <a:solidFill>
                          <a:schemeClr val="tx1">
                            <a:lumMod val="50000"/>
                          </a:schemeClr>
                        </a:solidFill>
                      </a:endParaRPr>
                    </a:p>
                  </a:txBody>
                  <a:tcPr/>
                </a:tc>
                <a:tc>
                  <a:txBody>
                    <a:bodyPr/>
                    <a:lstStyle/>
                    <a:p>
                      <a:pPr algn="ctr">
                        <a:buNone/>
                      </a:pPr>
                      <a:r>
                        <a:rPr lang="en-US" sz="1200" b="0">
                          <a:solidFill>
                            <a:schemeClr val="tx1">
                              <a:lumMod val="50000"/>
                            </a:schemeClr>
                          </a:solidFill>
                        </a:rPr>
                        <a:t>550/440</a:t>
                      </a:r>
                    </a:p>
                  </a:txBody>
                  <a:tcPr/>
                </a:tc>
                <a:tc>
                  <a:txBody>
                    <a:bodyPr/>
                    <a:lstStyle/>
                    <a:p>
                      <a:pPr algn="ctr">
                        <a:buNone/>
                      </a:pPr>
                      <a:r>
                        <a:rPr lang="en-US" sz="1200" b="0">
                          <a:solidFill>
                            <a:schemeClr val="tx1">
                              <a:lumMod val="50000"/>
                            </a:schemeClr>
                          </a:solidFill>
                        </a:rPr>
                        <a:t>500/400</a:t>
                      </a:r>
                    </a:p>
                  </a:txBody>
                  <a:tcPr/>
                </a:tc>
                <a:tc>
                  <a:txBody>
                    <a:bodyPr/>
                    <a:lstStyle/>
                    <a:p>
                      <a:pPr algn="ctr">
                        <a:buNone/>
                      </a:pPr>
                      <a:r>
                        <a:rPr lang="en-US" sz="1200" b="0" dirty="0">
                          <a:solidFill>
                            <a:schemeClr val="tx1">
                              <a:lumMod val="50000"/>
                            </a:schemeClr>
                          </a:solidFill>
                        </a:rPr>
                        <a:t>2506C-E15TAG2</a:t>
                      </a:r>
                    </a:p>
                  </a:txBody>
                  <a:tcPr/>
                </a:tc>
                <a:tc>
                  <a:txBody>
                    <a:bodyPr/>
                    <a:lstStyle/>
                    <a:p>
                      <a:pPr algn="ctr">
                        <a:buNone/>
                      </a:pPr>
                      <a:r>
                        <a:rPr lang="en-US" sz="1200" b="0" dirty="0">
                          <a:solidFill>
                            <a:schemeClr val="tx1">
                              <a:lumMod val="50000"/>
                            </a:schemeClr>
                          </a:solidFill>
                        </a:rPr>
                        <a:t>6</a:t>
                      </a:r>
                    </a:p>
                  </a:txBody>
                  <a:tcPr/>
                </a:tc>
                <a:tc>
                  <a:txBody>
                    <a:bodyPr/>
                    <a:lstStyle/>
                    <a:p>
                      <a:pPr algn="ctr">
                        <a:buNone/>
                      </a:pPr>
                      <a:r>
                        <a:rPr lang="en-US" sz="1200" b="0">
                          <a:solidFill>
                            <a:schemeClr val="tx1">
                              <a:lumMod val="50000"/>
                            </a:schemeClr>
                          </a:solidFill>
                        </a:rPr>
                        <a:t>137*171</a:t>
                      </a:r>
                    </a:p>
                  </a:txBody>
                  <a:tcPr/>
                </a:tc>
                <a:tc>
                  <a:txBody>
                    <a:bodyPr/>
                    <a:lstStyle/>
                    <a:p>
                      <a:pPr algn="ctr">
                        <a:buNone/>
                      </a:pPr>
                      <a:r>
                        <a:rPr lang="en-US" sz="1200" b="0">
                          <a:solidFill>
                            <a:schemeClr val="tx1">
                              <a:lumMod val="50000"/>
                            </a:schemeClr>
                          </a:solidFill>
                        </a:rPr>
                        <a:t>3500*1150*2050</a:t>
                      </a:r>
                    </a:p>
                  </a:txBody>
                  <a:tcPr/>
                </a:tc>
                <a:tc>
                  <a:txBody>
                    <a:bodyPr/>
                    <a:lstStyle/>
                    <a:p>
                      <a:pPr algn="ctr">
                        <a:buNone/>
                      </a:pPr>
                      <a:r>
                        <a:rPr lang="en-US" sz="1200" b="0">
                          <a:solidFill>
                            <a:schemeClr val="tx1">
                              <a:lumMod val="50000"/>
                            </a:schemeClr>
                          </a:solidFill>
                        </a:rPr>
                        <a:t>3650</a:t>
                      </a:r>
                    </a:p>
                  </a:txBody>
                  <a:tcPr/>
                </a:tc>
              </a:tr>
              <a:tr h="518160">
                <a:tc>
                  <a:txBody>
                    <a:bodyPr/>
                    <a:lstStyle/>
                    <a:p>
                      <a:pPr algn="ctr">
                        <a:buNone/>
                      </a:pPr>
                      <a:r>
                        <a:rPr lang="en-US" sz="1200" b="0">
                          <a:solidFill>
                            <a:schemeClr val="tx1">
                              <a:lumMod val="50000"/>
                            </a:schemeClr>
                          </a:solidFill>
                          <a:sym typeface="+mn-ea"/>
                        </a:rPr>
                        <a:t>YT-B600GF</a:t>
                      </a:r>
                    </a:p>
                    <a:p>
                      <a:pPr algn="l" rtl="0">
                        <a:buNone/>
                      </a:pPr>
                      <a:endParaRPr lang="en-US" altLang="zh-CN" sz="1200" b="0">
                        <a:solidFill>
                          <a:schemeClr val="tx1">
                            <a:lumMod val="50000"/>
                          </a:schemeClr>
                        </a:solidFill>
                      </a:endParaRPr>
                    </a:p>
                  </a:txBody>
                  <a:tcPr/>
                </a:tc>
                <a:tc>
                  <a:txBody>
                    <a:bodyPr/>
                    <a:lstStyle/>
                    <a:p>
                      <a:pPr algn="ctr">
                        <a:buNone/>
                      </a:pPr>
                      <a:r>
                        <a:rPr lang="en-US" sz="1200" b="0">
                          <a:solidFill>
                            <a:schemeClr val="tx1">
                              <a:lumMod val="50000"/>
                            </a:schemeClr>
                          </a:solidFill>
                        </a:rPr>
                        <a:t>825/660</a:t>
                      </a:r>
                    </a:p>
                  </a:txBody>
                  <a:tcPr/>
                </a:tc>
                <a:tc>
                  <a:txBody>
                    <a:bodyPr/>
                    <a:lstStyle/>
                    <a:p>
                      <a:pPr algn="ctr">
                        <a:buNone/>
                      </a:pPr>
                      <a:r>
                        <a:rPr lang="en-US" sz="1200" b="0">
                          <a:solidFill>
                            <a:schemeClr val="tx1">
                              <a:lumMod val="50000"/>
                            </a:schemeClr>
                          </a:solidFill>
                        </a:rPr>
                        <a:t>750/600</a:t>
                      </a:r>
                    </a:p>
                  </a:txBody>
                  <a:tcPr/>
                </a:tc>
                <a:tc>
                  <a:txBody>
                    <a:bodyPr/>
                    <a:lstStyle/>
                    <a:p>
                      <a:pPr algn="ctr">
                        <a:buNone/>
                      </a:pPr>
                      <a:r>
                        <a:rPr lang="en-US" sz="1200" b="0">
                          <a:solidFill>
                            <a:schemeClr val="tx1">
                              <a:lumMod val="50000"/>
                            </a:schemeClr>
                          </a:solidFill>
                        </a:rPr>
                        <a:t>4006-23TAG2A</a:t>
                      </a:r>
                    </a:p>
                  </a:txBody>
                  <a:tcPr/>
                </a:tc>
                <a:tc>
                  <a:txBody>
                    <a:bodyPr/>
                    <a:lstStyle/>
                    <a:p>
                      <a:pPr algn="ctr">
                        <a:buNone/>
                      </a:pPr>
                      <a:r>
                        <a:rPr lang="en-US" sz="1200" b="0">
                          <a:solidFill>
                            <a:schemeClr val="tx1">
                              <a:lumMod val="50000"/>
                            </a:schemeClr>
                          </a:solidFill>
                        </a:rPr>
                        <a:t>6</a:t>
                      </a:r>
                    </a:p>
                  </a:txBody>
                  <a:tcPr/>
                </a:tc>
                <a:tc>
                  <a:txBody>
                    <a:bodyPr/>
                    <a:lstStyle/>
                    <a:p>
                      <a:pPr algn="ctr">
                        <a:buNone/>
                      </a:pPr>
                      <a:r>
                        <a:rPr lang="en-US" sz="1200" b="0" dirty="0">
                          <a:solidFill>
                            <a:schemeClr val="tx1">
                              <a:lumMod val="50000"/>
                            </a:schemeClr>
                          </a:solidFill>
                        </a:rPr>
                        <a:t>160*190</a:t>
                      </a:r>
                    </a:p>
                  </a:txBody>
                  <a:tcPr/>
                </a:tc>
                <a:tc>
                  <a:txBody>
                    <a:bodyPr/>
                    <a:lstStyle/>
                    <a:p>
                      <a:pPr algn="ctr">
                        <a:buNone/>
                      </a:pPr>
                      <a:r>
                        <a:rPr lang="en-US" sz="1200" b="0" dirty="0">
                          <a:solidFill>
                            <a:schemeClr val="tx1">
                              <a:lumMod val="50000"/>
                            </a:schemeClr>
                          </a:solidFill>
                        </a:rPr>
                        <a:t>3750*1700*2400</a:t>
                      </a:r>
                    </a:p>
                  </a:txBody>
                  <a:tcPr/>
                </a:tc>
                <a:tc>
                  <a:txBody>
                    <a:bodyPr/>
                    <a:lstStyle/>
                    <a:p>
                      <a:pPr algn="ctr">
                        <a:buNone/>
                      </a:pPr>
                      <a:r>
                        <a:rPr lang="en-US" sz="1200" b="0">
                          <a:solidFill>
                            <a:schemeClr val="tx1">
                              <a:lumMod val="50000"/>
                            </a:schemeClr>
                          </a:solidFill>
                        </a:rPr>
                        <a:t>5840</a:t>
                      </a:r>
                    </a:p>
                  </a:txBody>
                  <a:tcPr/>
                </a:tc>
              </a:tr>
              <a:tr h="518160">
                <a:tc>
                  <a:txBody>
                    <a:bodyPr/>
                    <a:lstStyle/>
                    <a:p>
                      <a:pPr algn="ctr">
                        <a:buNone/>
                      </a:pPr>
                      <a:r>
                        <a:rPr lang="en-US" sz="1200" b="0">
                          <a:solidFill>
                            <a:schemeClr val="tx1">
                              <a:lumMod val="50000"/>
                            </a:schemeClr>
                          </a:solidFill>
                          <a:sym typeface="+mn-ea"/>
                        </a:rPr>
                        <a:t>YT-B800GF</a:t>
                      </a:r>
                    </a:p>
                    <a:p>
                      <a:pPr algn="l" rtl="0">
                        <a:buNone/>
                      </a:pPr>
                      <a:endParaRPr lang="en-US" altLang="zh-CN" sz="1200" b="0">
                        <a:solidFill>
                          <a:schemeClr val="tx1">
                            <a:lumMod val="50000"/>
                          </a:schemeClr>
                        </a:solidFill>
                      </a:endParaRPr>
                    </a:p>
                  </a:txBody>
                  <a:tcPr/>
                </a:tc>
                <a:tc>
                  <a:txBody>
                    <a:bodyPr/>
                    <a:lstStyle/>
                    <a:p>
                      <a:pPr algn="ctr">
                        <a:buNone/>
                      </a:pPr>
                      <a:r>
                        <a:rPr lang="en-US" sz="1200" b="0">
                          <a:solidFill>
                            <a:schemeClr val="tx1">
                              <a:lumMod val="50000"/>
                            </a:schemeClr>
                          </a:solidFill>
                        </a:rPr>
                        <a:t>1100/880</a:t>
                      </a:r>
                    </a:p>
                  </a:txBody>
                  <a:tcPr/>
                </a:tc>
                <a:tc>
                  <a:txBody>
                    <a:bodyPr/>
                    <a:lstStyle/>
                    <a:p>
                      <a:pPr algn="ctr">
                        <a:buNone/>
                      </a:pPr>
                      <a:r>
                        <a:rPr lang="en-US" sz="1200" b="0">
                          <a:solidFill>
                            <a:schemeClr val="tx1">
                              <a:lumMod val="50000"/>
                            </a:schemeClr>
                          </a:solidFill>
                        </a:rPr>
                        <a:t>1000/800</a:t>
                      </a:r>
                    </a:p>
                  </a:txBody>
                  <a:tcPr/>
                </a:tc>
                <a:tc>
                  <a:txBody>
                    <a:bodyPr/>
                    <a:lstStyle/>
                    <a:p>
                      <a:pPr algn="ctr">
                        <a:buNone/>
                      </a:pPr>
                      <a:r>
                        <a:rPr lang="en-US" sz="1200" b="0">
                          <a:solidFill>
                            <a:schemeClr val="tx1">
                              <a:lumMod val="50000"/>
                            </a:schemeClr>
                          </a:solidFill>
                        </a:rPr>
                        <a:t>4008TAG2</a:t>
                      </a:r>
                    </a:p>
                  </a:txBody>
                  <a:tcPr/>
                </a:tc>
                <a:tc>
                  <a:txBody>
                    <a:bodyPr/>
                    <a:lstStyle/>
                    <a:p>
                      <a:pPr algn="ctr">
                        <a:buNone/>
                      </a:pPr>
                      <a:r>
                        <a:rPr lang="en-US" sz="1200" b="0">
                          <a:solidFill>
                            <a:schemeClr val="tx1">
                              <a:lumMod val="50000"/>
                            </a:schemeClr>
                          </a:solidFill>
                        </a:rPr>
                        <a:t>8</a:t>
                      </a:r>
                    </a:p>
                  </a:txBody>
                  <a:tcPr/>
                </a:tc>
                <a:tc>
                  <a:txBody>
                    <a:bodyPr/>
                    <a:lstStyle/>
                    <a:p>
                      <a:pPr algn="ctr">
                        <a:buNone/>
                      </a:pPr>
                      <a:r>
                        <a:rPr lang="en-US" sz="1200" b="0">
                          <a:solidFill>
                            <a:schemeClr val="tx1">
                              <a:lumMod val="50000"/>
                            </a:schemeClr>
                          </a:solidFill>
                        </a:rPr>
                        <a:t>160*190</a:t>
                      </a:r>
                    </a:p>
                  </a:txBody>
                  <a:tcPr/>
                </a:tc>
                <a:tc>
                  <a:txBody>
                    <a:bodyPr/>
                    <a:lstStyle/>
                    <a:p>
                      <a:pPr algn="ctr">
                        <a:buNone/>
                      </a:pPr>
                      <a:r>
                        <a:rPr lang="en-US" sz="1200" b="0" dirty="0">
                          <a:solidFill>
                            <a:schemeClr val="tx1">
                              <a:lumMod val="50000"/>
                            </a:schemeClr>
                          </a:solidFill>
                        </a:rPr>
                        <a:t>4700*2000*2400</a:t>
                      </a:r>
                    </a:p>
                  </a:txBody>
                  <a:tcPr/>
                </a:tc>
                <a:tc>
                  <a:txBody>
                    <a:bodyPr/>
                    <a:lstStyle/>
                    <a:p>
                      <a:pPr algn="ctr">
                        <a:buNone/>
                      </a:pPr>
                      <a:r>
                        <a:rPr lang="en-US" sz="1200" b="0">
                          <a:solidFill>
                            <a:schemeClr val="tx1">
                              <a:lumMod val="50000"/>
                            </a:schemeClr>
                          </a:solidFill>
                        </a:rPr>
                        <a:t>7800</a:t>
                      </a:r>
                    </a:p>
                  </a:txBody>
                  <a:tcPr/>
                </a:tc>
              </a:tr>
              <a:tr h="518160">
                <a:tc>
                  <a:txBody>
                    <a:bodyPr/>
                    <a:lstStyle/>
                    <a:p>
                      <a:pPr algn="ctr">
                        <a:buNone/>
                      </a:pPr>
                      <a:r>
                        <a:rPr lang="en-US" sz="1200" b="0">
                          <a:solidFill>
                            <a:schemeClr val="tx1">
                              <a:lumMod val="50000"/>
                            </a:schemeClr>
                          </a:solidFill>
                          <a:sym typeface="+mn-ea"/>
                        </a:rPr>
                        <a:t>YT-B1000GF</a:t>
                      </a:r>
                    </a:p>
                    <a:p>
                      <a:pPr algn="l" rtl="0">
                        <a:buNone/>
                      </a:pPr>
                      <a:endParaRPr lang="en-US" altLang="zh-CN" sz="1200" b="0">
                        <a:solidFill>
                          <a:schemeClr val="tx1">
                            <a:lumMod val="50000"/>
                          </a:schemeClr>
                        </a:solidFill>
                      </a:endParaRPr>
                    </a:p>
                  </a:txBody>
                  <a:tcPr/>
                </a:tc>
                <a:tc>
                  <a:txBody>
                    <a:bodyPr/>
                    <a:lstStyle/>
                    <a:p>
                      <a:pPr algn="ctr">
                        <a:buNone/>
                      </a:pPr>
                      <a:r>
                        <a:rPr lang="en-US" sz="1200" b="0">
                          <a:solidFill>
                            <a:schemeClr val="tx1">
                              <a:lumMod val="50000"/>
                            </a:schemeClr>
                          </a:solidFill>
                        </a:rPr>
                        <a:t>1375/1100</a:t>
                      </a:r>
                    </a:p>
                  </a:txBody>
                  <a:tcPr/>
                </a:tc>
                <a:tc>
                  <a:txBody>
                    <a:bodyPr/>
                    <a:lstStyle/>
                    <a:p>
                      <a:pPr algn="ctr">
                        <a:buNone/>
                      </a:pPr>
                      <a:r>
                        <a:rPr lang="en-US" sz="1200" b="0">
                          <a:solidFill>
                            <a:schemeClr val="tx1">
                              <a:lumMod val="50000"/>
                            </a:schemeClr>
                          </a:solidFill>
                        </a:rPr>
                        <a:t>1250/1000</a:t>
                      </a:r>
                    </a:p>
                  </a:txBody>
                  <a:tcPr/>
                </a:tc>
                <a:tc>
                  <a:txBody>
                    <a:bodyPr/>
                    <a:lstStyle/>
                    <a:p>
                      <a:pPr algn="ctr">
                        <a:buNone/>
                      </a:pPr>
                      <a:r>
                        <a:rPr lang="en-US" sz="1200" b="0">
                          <a:solidFill>
                            <a:schemeClr val="tx1">
                              <a:lumMod val="50000"/>
                            </a:schemeClr>
                          </a:solidFill>
                        </a:rPr>
                        <a:t>4012-46TAG2A</a:t>
                      </a:r>
                    </a:p>
                  </a:txBody>
                  <a:tcPr/>
                </a:tc>
                <a:tc>
                  <a:txBody>
                    <a:bodyPr/>
                    <a:lstStyle/>
                    <a:p>
                      <a:pPr algn="ctr">
                        <a:buNone/>
                      </a:pPr>
                      <a:r>
                        <a:rPr lang="en-US" sz="1200" b="0">
                          <a:solidFill>
                            <a:schemeClr val="tx1">
                              <a:lumMod val="50000"/>
                            </a:schemeClr>
                          </a:solidFill>
                        </a:rPr>
                        <a:t>12V</a:t>
                      </a:r>
                    </a:p>
                  </a:txBody>
                  <a:tcPr/>
                </a:tc>
                <a:tc>
                  <a:txBody>
                    <a:bodyPr/>
                    <a:lstStyle/>
                    <a:p>
                      <a:pPr algn="ctr">
                        <a:buNone/>
                      </a:pPr>
                      <a:r>
                        <a:rPr lang="en-US" sz="1200" b="0">
                          <a:solidFill>
                            <a:schemeClr val="tx1">
                              <a:lumMod val="50000"/>
                            </a:schemeClr>
                          </a:solidFill>
                        </a:rPr>
                        <a:t>160*190</a:t>
                      </a:r>
                    </a:p>
                  </a:txBody>
                  <a:tcPr/>
                </a:tc>
                <a:tc>
                  <a:txBody>
                    <a:bodyPr/>
                    <a:lstStyle/>
                    <a:p>
                      <a:pPr algn="ctr">
                        <a:buNone/>
                      </a:pPr>
                      <a:r>
                        <a:rPr lang="en-US" sz="1200" b="0" dirty="0">
                          <a:solidFill>
                            <a:schemeClr val="tx1">
                              <a:lumMod val="50000"/>
                            </a:schemeClr>
                          </a:solidFill>
                        </a:rPr>
                        <a:t>4950*2100*2450</a:t>
                      </a:r>
                    </a:p>
                  </a:txBody>
                  <a:tcPr/>
                </a:tc>
                <a:tc>
                  <a:txBody>
                    <a:bodyPr/>
                    <a:lstStyle/>
                    <a:p>
                      <a:pPr algn="ctr">
                        <a:buNone/>
                      </a:pPr>
                      <a:r>
                        <a:rPr lang="en-US" sz="1200" b="0" dirty="0">
                          <a:solidFill>
                            <a:schemeClr val="tx1">
                              <a:lumMod val="50000"/>
                            </a:schemeClr>
                          </a:solidFill>
                        </a:rPr>
                        <a:t>11000</a:t>
                      </a:r>
                    </a:p>
                  </a:txBody>
                  <a:tcPr/>
                </a:tc>
              </a:tr>
            </a:tbl>
          </a:graphicData>
        </a:graphic>
      </p:graphicFrame>
      <p:sp>
        <p:nvSpPr>
          <p:cNvPr id="11" name="文本框 10"/>
          <p:cNvSpPr txBox="1"/>
          <p:nvPr/>
        </p:nvSpPr>
        <p:spPr>
          <a:xfrm>
            <a:off x="1417320" y="764540"/>
            <a:ext cx="6096000" cy="368300"/>
          </a:xfrm>
          <a:prstGeom prst="rect">
            <a:avLst/>
          </a:prstGeom>
          <a:noFill/>
        </p:spPr>
        <p:txBody>
          <a:bodyPr wrap="square" rtlCol="0" anchor="t">
            <a:spAutoFit/>
          </a:bodyPr>
          <a:lstStyle/>
          <a:p>
            <a:pPr algn="l">
              <a:buClrTx/>
              <a:buSzTx/>
            </a:pPr>
            <a:r>
              <a:rPr lang="en-US" sz="1800" b="1" dirty="0">
                <a:solidFill>
                  <a:srgbClr val="C00000"/>
                </a:solidFill>
                <a:ea typeface="微软雅黑" panose="020B0503020204020204" pitchFamily="34" charset="-122"/>
                <a:cs typeface="Arial" panose="020B0604020202020204" pitchFamily="34" charset="0"/>
                <a:sym typeface="+mn-ea"/>
              </a:rPr>
              <a:t>Perkins Generator Set Selection Reference:</a:t>
            </a:r>
          </a:p>
        </p:txBody>
      </p:sp>
      <p:sp>
        <p:nvSpPr>
          <p:cNvPr id="9" name="矩形 8"/>
          <p:cNvSpPr/>
          <p:nvPr>
            <p:custDataLst>
              <p:tags r:id="rId2"/>
            </p:custDataLst>
          </p:nvPr>
        </p:nvSpPr>
        <p:spPr>
          <a:xfrm>
            <a:off x="1417320" y="1412875"/>
            <a:ext cx="5257125" cy="1328569"/>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等线" panose="02010600030101010101" pitchFamily="2" charset="-122"/>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等线" panose="02010600030101010101" pitchFamily="2" charset="-122"/>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等线" panose="02010600030101010101" pitchFamily="2" charset="-122"/>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5pPr>
          </a:lstStyle>
          <a:p>
            <a:pPr algn="l"/>
            <a:r>
              <a:rPr lang="en-US" sz="1600"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Features of Perkins Series Generator Sets:</a:t>
            </a:r>
          </a:p>
          <a:p>
            <a:pPr marL="215900" indent="0" algn="l">
              <a:buNone/>
            </a:pPr>
            <a:r>
              <a:rPr lang="en-US" sz="1600" b="1" dirty="0" smtClean="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Low </a:t>
            </a:r>
            <a:r>
              <a:rPr lang="en-US" sz="1600"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fuel consumption, stable performance, convenient maintenance, low operating costs, low emissions, environmentally friendly and efficient, etc.</a:t>
            </a:r>
          </a:p>
        </p:txBody>
      </p:sp>
      <p:pic>
        <p:nvPicPr>
          <p:cNvPr id="2" name="图片 1"/>
          <p:cNvPicPr>
            <a:picLocks noChangeAspect="1"/>
          </p:cNvPicPr>
          <p:nvPr/>
        </p:nvPicPr>
        <p:blipFill>
          <a:blip r:embed="rId5"/>
          <a:srcRect t="15184" b="17556"/>
          <a:stretch>
            <a:fillRect/>
          </a:stretch>
        </p:blipFill>
        <p:spPr>
          <a:xfrm>
            <a:off x="6915150" y="620395"/>
            <a:ext cx="4499610" cy="2272665"/>
          </a:xfrm>
          <a:prstGeom prst="rect">
            <a:avLst/>
          </a:prstGeom>
        </p:spPr>
      </p:pic>
      <p:sp>
        <p:nvSpPr>
          <p:cNvPr id="3" name="文本框 2"/>
          <p:cNvSpPr txBox="1"/>
          <p:nvPr/>
        </p:nvSpPr>
        <p:spPr>
          <a:xfrm>
            <a:off x="832484" y="6309360"/>
            <a:ext cx="10582275" cy="461665"/>
          </a:xfrm>
          <a:prstGeom prst="rect">
            <a:avLst/>
          </a:prstGeom>
          <a:noFill/>
        </p:spPr>
        <p:txBody>
          <a:bodyPr wrap="square" rtlCol="0" anchor="t">
            <a:spAutoFit/>
          </a:bodyPr>
          <a:lstStyle/>
          <a:p>
            <a:pPr algn="l"/>
            <a:r>
              <a:rPr lang="en-US" sz="1200" dirty="0">
                <a:solidFill>
                  <a:schemeClr val="tx1">
                    <a:lumMod val="50000"/>
                  </a:schemeClr>
                </a:solidFill>
                <a:cs typeface="Arial" panose="020B0604020202020204" pitchFamily="34" charset="0"/>
                <a:sym typeface="+mn-ea"/>
              </a:rPr>
              <a:t>Note: This spectrum is only for reference in model selection. For specific design parameters, please consult the manufacturer. In case of product modifications or specification improvements, no further notice will be given. The actual product shall prevail.</a:t>
            </a:r>
          </a:p>
        </p:txBody>
      </p:sp>
    </p:spTree>
  </p:cSld>
  <p:clrMapOvr>
    <a:masterClrMapping/>
  </p:clrMapOvr>
  <mc:AlternateContent xmlns:mc="http://schemas.openxmlformats.org/markup-compatibility/2006" xmlns:p14="http://schemas.microsoft.com/office/powerpoint/2010/main">
    <mc:Choice Requires="p14">
      <p:transition spd="slow" advTm="5949">
        <p14:prism dir="u"/>
      </p:transition>
    </mc:Choice>
    <mc:Fallback xmlns="">
      <p:transition spd="slow" advTm="59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anim calcmode="lin" valueType="num">
                                      <p:cBhvr>
                                        <p:cTn id="8" dur="300" fill="hold"/>
                                        <p:tgtEl>
                                          <p:spTgt spid="31"/>
                                        </p:tgtEl>
                                        <p:attrNameLst>
                                          <p:attrName>ppt_x</p:attrName>
                                        </p:attrNameLst>
                                      </p:cBhvr>
                                      <p:tavLst>
                                        <p:tav tm="0">
                                          <p:val>
                                            <p:strVal val="#ppt_x"/>
                                          </p:val>
                                        </p:tav>
                                        <p:tav tm="100000">
                                          <p:val>
                                            <p:strVal val="#ppt_x"/>
                                          </p:val>
                                        </p:tav>
                                      </p:tavLst>
                                    </p:anim>
                                    <p:anim calcmode="lin" valueType="num">
                                      <p:cBhvr>
                                        <p:cTn id="9" dur="3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300" fill="hold"/>
                                        <p:tgtEl>
                                          <p:spTgt spid="32"/>
                                        </p:tgtEl>
                                        <p:attrNameLst>
                                          <p:attrName>ppt_w</p:attrName>
                                        </p:attrNameLst>
                                      </p:cBhvr>
                                      <p:tavLst>
                                        <p:tav tm="0">
                                          <p:val>
                                            <p:fltVal val="0"/>
                                          </p:val>
                                        </p:tav>
                                        <p:tav tm="100000">
                                          <p:val>
                                            <p:strVal val="#ppt_w"/>
                                          </p:val>
                                        </p:tav>
                                      </p:tavLst>
                                    </p:anim>
                                    <p:anim calcmode="lin" valueType="num">
                                      <p:cBhvr>
                                        <p:cTn id="14" dur="300" fill="hold"/>
                                        <p:tgtEl>
                                          <p:spTgt spid="32"/>
                                        </p:tgtEl>
                                        <p:attrNameLst>
                                          <p:attrName>ppt_h</p:attrName>
                                        </p:attrNameLst>
                                      </p:cBhvr>
                                      <p:tavLst>
                                        <p:tav tm="0">
                                          <p:val>
                                            <p:fltVal val="0"/>
                                          </p:val>
                                        </p:tav>
                                        <p:tav tm="100000">
                                          <p:val>
                                            <p:strVal val="#ppt_h"/>
                                          </p:val>
                                        </p:tav>
                                      </p:tavLst>
                                    </p:anim>
                                    <p:anim calcmode="lin" valueType="num">
                                      <p:cBhvr>
                                        <p:cTn id="15" dur="300" fill="hold"/>
                                        <p:tgtEl>
                                          <p:spTgt spid="32"/>
                                        </p:tgtEl>
                                        <p:attrNameLst>
                                          <p:attrName>style.rotation</p:attrName>
                                        </p:attrNameLst>
                                      </p:cBhvr>
                                      <p:tavLst>
                                        <p:tav tm="0">
                                          <p:val>
                                            <p:fltVal val="90"/>
                                          </p:val>
                                        </p:tav>
                                        <p:tav tm="100000">
                                          <p:val>
                                            <p:fltVal val="0"/>
                                          </p:val>
                                        </p:tav>
                                      </p:tavLst>
                                    </p:anim>
                                    <p:animEffect transition="in" filter="fade">
                                      <p:cBhvr>
                                        <p:cTn id="16" dur="3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PPT设计宝典_4058"/>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cs typeface="Arial" panose="020B0604020202020204" pitchFamily="34" charset="0"/>
            </a:endParaRPr>
          </a:p>
        </p:txBody>
      </p:sp>
      <p:sp>
        <p:nvSpPr>
          <p:cNvPr id="32" name="PPT设计宝典_4058"/>
          <p:cNvSpPr>
            <a:spLocks noChangeAspect="1"/>
          </p:cNvSpPr>
          <p:nvPr/>
        </p:nvSpPr>
        <p:spPr bwMode="auto">
          <a:xfrm>
            <a:off x="832565" y="233916"/>
            <a:ext cx="484924" cy="455864"/>
          </a:xfrm>
          <a:custGeom>
            <a:avLst/>
            <a:gdLst>
              <a:gd name="connsiteX0" fmla="*/ 281174 w 591050"/>
              <a:gd name="connsiteY0" fmla="*/ 186505 h 555630"/>
              <a:gd name="connsiteX1" fmla="*/ 315832 w 591050"/>
              <a:gd name="connsiteY1" fmla="*/ 186505 h 555630"/>
              <a:gd name="connsiteX2" fmla="*/ 315832 w 591050"/>
              <a:gd name="connsiteY2" fmla="*/ 301575 h 555630"/>
              <a:gd name="connsiteX3" fmla="*/ 304939 w 591050"/>
              <a:gd name="connsiteY3" fmla="*/ 312487 h 555630"/>
              <a:gd name="connsiteX4" fmla="*/ 270281 w 591050"/>
              <a:gd name="connsiteY4" fmla="*/ 312487 h 555630"/>
              <a:gd name="connsiteX5" fmla="*/ 270281 w 591050"/>
              <a:gd name="connsiteY5" fmla="*/ 197417 h 555630"/>
              <a:gd name="connsiteX6" fmla="*/ 281174 w 591050"/>
              <a:gd name="connsiteY6" fmla="*/ 186505 h 555630"/>
              <a:gd name="connsiteX7" fmla="*/ 201736 w 591050"/>
              <a:gd name="connsiteY7" fmla="*/ 143821 h 555630"/>
              <a:gd name="connsiteX8" fmla="*/ 236515 w 591050"/>
              <a:gd name="connsiteY8" fmla="*/ 143821 h 555630"/>
              <a:gd name="connsiteX9" fmla="*/ 236515 w 591050"/>
              <a:gd name="connsiteY9" fmla="*/ 301574 h 555630"/>
              <a:gd name="connsiteX10" fmla="*/ 225584 w 591050"/>
              <a:gd name="connsiteY10" fmla="*/ 312488 h 555630"/>
              <a:gd name="connsiteX11" fmla="*/ 190805 w 591050"/>
              <a:gd name="connsiteY11" fmla="*/ 312488 h 555630"/>
              <a:gd name="connsiteX12" fmla="*/ 190805 w 591050"/>
              <a:gd name="connsiteY12" fmla="*/ 155727 h 555630"/>
              <a:gd name="connsiteX13" fmla="*/ 201736 w 591050"/>
              <a:gd name="connsiteY13" fmla="*/ 143821 h 555630"/>
              <a:gd name="connsiteX14" fmla="*/ 365625 w 591050"/>
              <a:gd name="connsiteY14" fmla="*/ 101136 h 555630"/>
              <a:gd name="connsiteX15" fmla="*/ 400404 w 591050"/>
              <a:gd name="connsiteY15" fmla="*/ 101136 h 555630"/>
              <a:gd name="connsiteX16" fmla="*/ 400404 w 591050"/>
              <a:gd name="connsiteY16" fmla="*/ 301572 h 555630"/>
              <a:gd name="connsiteX17" fmla="*/ 389473 w 591050"/>
              <a:gd name="connsiteY17" fmla="*/ 312487 h 555630"/>
              <a:gd name="connsiteX18" fmla="*/ 354694 w 591050"/>
              <a:gd name="connsiteY18" fmla="*/ 312487 h 555630"/>
              <a:gd name="connsiteX19" fmla="*/ 354694 w 591050"/>
              <a:gd name="connsiteY19" fmla="*/ 112051 h 555630"/>
              <a:gd name="connsiteX20" fmla="*/ 365625 w 591050"/>
              <a:gd name="connsiteY20" fmla="*/ 101136 h 555630"/>
              <a:gd name="connsiteX21" fmla="*/ 73509 w 591050"/>
              <a:gd name="connsiteY21" fmla="*/ 51580 h 555630"/>
              <a:gd name="connsiteX22" fmla="*/ 47681 w 591050"/>
              <a:gd name="connsiteY22" fmla="*/ 78362 h 555630"/>
              <a:gd name="connsiteX23" fmla="*/ 47681 w 591050"/>
              <a:gd name="connsiteY23" fmla="*/ 352131 h 555630"/>
              <a:gd name="connsiteX24" fmla="*/ 516548 w 591050"/>
              <a:gd name="connsiteY24" fmla="*/ 352131 h 555630"/>
              <a:gd name="connsiteX25" fmla="*/ 543369 w 591050"/>
              <a:gd name="connsiteY25" fmla="*/ 325349 h 555630"/>
              <a:gd name="connsiteX26" fmla="*/ 543369 w 591050"/>
              <a:gd name="connsiteY26" fmla="*/ 51580 h 555630"/>
              <a:gd name="connsiteX27" fmla="*/ 58608 w 591050"/>
              <a:gd name="connsiteY27" fmla="*/ 0 h 555630"/>
              <a:gd name="connsiteX28" fmla="*/ 591050 w 591050"/>
              <a:gd name="connsiteY28" fmla="*/ 0 h 555630"/>
              <a:gd name="connsiteX29" fmla="*/ 591050 w 591050"/>
              <a:gd name="connsiteY29" fmla="*/ 342212 h 555630"/>
              <a:gd name="connsiteX30" fmla="*/ 532442 w 591050"/>
              <a:gd name="connsiteY30" fmla="*/ 400735 h 555630"/>
              <a:gd name="connsiteX31" fmla="*/ 390391 w 591050"/>
              <a:gd name="connsiteY31" fmla="*/ 400735 h 555630"/>
              <a:gd name="connsiteX32" fmla="*/ 447013 w 591050"/>
              <a:gd name="connsiteY32" fmla="*/ 493976 h 555630"/>
              <a:gd name="connsiteX33" fmla="*/ 433106 w 591050"/>
              <a:gd name="connsiteY33" fmla="*/ 549523 h 555630"/>
              <a:gd name="connsiteX34" fmla="*/ 376484 w 591050"/>
              <a:gd name="connsiteY34" fmla="*/ 535636 h 555630"/>
              <a:gd name="connsiteX35" fmla="*/ 299002 w 591050"/>
              <a:gd name="connsiteY35" fmla="*/ 408671 h 555630"/>
              <a:gd name="connsiteX36" fmla="*/ 295028 w 591050"/>
              <a:gd name="connsiteY36" fmla="*/ 400735 h 555630"/>
              <a:gd name="connsiteX37" fmla="*/ 275161 w 591050"/>
              <a:gd name="connsiteY37" fmla="*/ 400735 h 555630"/>
              <a:gd name="connsiteX38" fmla="*/ 271188 w 591050"/>
              <a:gd name="connsiteY38" fmla="*/ 408671 h 555630"/>
              <a:gd name="connsiteX39" fmla="*/ 194699 w 591050"/>
              <a:gd name="connsiteY39" fmla="*/ 535636 h 555630"/>
              <a:gd name="connsiteX40" fmla="*/ 138077 w 591050"/>
              <a:gd name="connsiteY40" fmla="*/ 549523 h 555630"/>
              <a:gd name="connsiteX41" fmla="*/ 124170 w 591050"/>
              <a:gd name="connsiteY41" fmla="*/ 493976 h 555630"/>
              <a:gd name="connsiteX42" fmla="*/ 180792 w 591050"/>
              <a:gd name="connsiteY42" fmla="*/ 400735 h 555630"/>
              <a:gd name="connsiteX43" fmla="*/ 0 w 591050"/>
              <a:gd name="connsiteY43" fmla="*/ 400735 h 555630"/>
              <a:gd name="connsiteX44" fmla="*/ 0 w 591050"/>
              <a:gd name="connsiteY44" fmla="*/ 58523 h 555630"/>
              <a:gd name="connsiteX45" fmla="*/ 58608 w 591050"/>
              <a:gd name="connsiteY45" fmla="*/ 0 h 55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1050" h="555630">
                <a:moveTo>
                  <a:pt x="281174" y="186505"/>
                </a:moveTo>
                <a:lnTo>
                  <a:pt x="315832" y="186505"/>
                </a:lnTo>
                <a:lnTo>
                  <a:pt x="315832" y="301575"/>
                </a:lnTo>
                <a:cubicBezTo>
                  <a:pt x="315832" y="307527"/>
                  <a:pt x="310881" y="312487"/>
                  <a:pt x="304939" y="312487"/>
                </a:cubicBezTo>
                <a:lnTo>
                  <a:pt x="270281" y="312487"/>
                </a:lnTo>
                <a:lnTo>
                  <a:pt x="270281" y="197417"/>
                </a:lnTo>
                <a:cubicBezTo>
                  <a:pt x="270281" y="191465"/>
                  <a:pt x="275232" y="186505"/>
                  <a:pt x="281174" y="186505"/>
                </a:cubicBezTo>
                <a:close/>
                <a:moveTo>
                  <a:pt x="201736" y="143821"/>
                </a:moveTo>
                <a:lnTo>
                  <a:pt x="236515" y="143821"/>
                </a:lnTo>
                <a:lnTo>
                  <a:pt x="236515" y="301574"/>
                </a:lnTo>
                <a:cubicBezTo>
                  <a:pt x="236515" y="307527"/>
                  <a:pt x="231546" y="312488"/>
                  <a:pt x="225584" y="312488"/>
                </a:cubicBezTo>
                <a:lnTo>
                  <a:pt x="190805" y="312488"/>
                </a:lnTo>
                <a:lnTo>
                  <a:pt x="190805" y="155727"/>
                </a:lnTo>
                <a:cubicBezTo>
                  <a:pt x="190805" y="148782"/>
                  <a:pt x="195773" y="143821"/>
                  <a:pt x="201736" y="143821"/>
                </a:cubicBezTo>
                <a:close/>
                <a:moveTo>
                  <a:pt x="365625" y="101136"/>
                </a:moveTo>
                <a:lnTo>
                  <a:pt x="400404" y="101136"/>
                </a:lnTo>
                <a:lnTo>
                  <a:pt x="400404" y="301572"/>
                </a:lnTo>
                <a:cubicBezTo>
                  <a:pt x="400404" y="307526"/>
                  <a:pt x="395436" y="312487"/>
                  <a:pt x="389473" y="312487"/>
                </a:cubicBezTo>
                <a:lnTo>
                  <a:pt x="354694" y="312487"/>
                </a:lnTo>
                <a:lnTo>
                  <a:pt x="354694" y="112051"/>
                </a:lnTo>
                <a:cubicBezTo>
                  <a:pt x="354694" y="106097"/>
                  <a:pt x="359663" y="101136"/>
                  <a:pt x="365625" y="101136"/>
                </a:cubicBezTo>
                <a:close/>
                <a:moveTo>
                  <a:pt x="73509" y="51580"/>
                </a:moveTo>
                <a:cubicBezTo>
                  <a:pt x="59602" y="51580"/>
                  <a:pt x="47681" y="63483"/>
                  <a:pt x="47681" y="78362"/>
                </a:cubicBezTo>
                <a:lnTo>
                  <a:pt x="47681" y="352131"/>
                </a:lnTo>
                <a:lnTo>
                  <a:pt x="516548" y="352131"/>
                </a:lnTo>
                <a:cubicBezTo>
                  <a:pt x="531448" y="352131"/>
                  <a:pt x="543369" y="340228"/>
                  <a:pt x="543369" y="325349"/>
                </a:cubicBezTo>
                <a:lnTo>
                  <a:pt x="543369" y="51580"/>
                </a:lnTo>
                <a:close/>
                <a:moveTo>
                  <a:pt x="58608" y="0"/>
                </a:moveTo>
                <a:lnTo>
                  <a:pt x="591050" y="0"/>
                </a:lnTo>
                <a:lnTo>
                  <a:pt x="591050" y="342212"/>
                </a:lnTo>
                <a:cubicBezTo>
                  <a:pt x="591050" y="374945"/>
                  <a:pt x="564229" y="400735"/>
                  <a:pt x="532442" y="400735"/>
                </a:cubicBezTo>
                <a:lnTo>
                  <a:pt x="390391" y="400735"/>
                </a:lnTo>
                <a:lnTo>
                  <a:pt x="447013" y="493976"/>
                </a:lnTo>
                <a:cubicBezTo>
                  <a:pt x="457940" y="512822"/>
                  <a:pt x="451979" y="538612"/>
                  <a:pt x="433106" y="549523"/>
                </a:cubicBezTo>
                <a:cubicBezTo>
                  <a:pt x="413238" y="561426"/>
                  <a:pt x="388404" y="555474"/>
                  <a:pt x="376484" y="535636"/>
                </a:cubicBezTo>
                <a:lnTo>
                  <a:pt x="299002" y="408671"/>
                </a:lnTo>
                <a:cubicBezTo>
                  <a:pt x="298008" y="405695"/>
                  <a:pt x="296022" y="403711"/>
                  <a:pt x="295028" y="400735"/>
                </a:cubicBezTo>
                <a:lnTo>
                  <a:pt x="275161" y="400735"/>
                </a:lnTo>
                <a:cubicBezTo>
                  <a:pt x="274168" y="403711"/>
                  <a:pt x="273174" y="405695"/>
                  <a:pt x="271188" y="408671"/>
                </a:cubicBezTo>
                <a:lnTo>
                  <a:pt x="194699" y="535636"/>
                </a:lnTo>
                <a:cubicBezTo>
                  <a:pt x="182778" y="555474"/>
                  <a:pt x="156951" y="561426"/>
                  <a:pt x="138077" y="549523"/>
                </a:cubicBezTo>
                <a:cubicBezTo>
                  <a:pt x="118210" y="538612"/>
                  <a:pt x="112250" y="512822"/>
                  <a:pt x="124170" y="493976"/>
                </a:cubicBezTo>
                <a:lnTo>
                  <a:pt x="180792" y="400735"/>
                </a:lnTo>
                <a:lnTo>
                  <a:pt x="0" y="400735"/>
                </a:lnTo>
                <a:lnTo>
                  <a:pt x="0" y="58523"/>
                </a:lnTo>
                <a:cubicBezTo>
                  <a:pt x="0" y="26782"/>
                  <a:pt x="25827" y="0"/>
                  <a:pt x="58608" y="0"/>
                </a:cubicBezTo>
                <a:close/>
              </a:path>
            </a:pathLst>
          </a:custGeom>
          <a:solidFill>
            <a:schemeClr val="bg1"/>
          </a:solidFill>
          <a:ln>
            <a:noFill/>
          </a:ln>
        </p:spPr>
      </p:sp>
      <p:graphicFrame>
        <p:nvGraphicFramePr>
          <p:cNvPr id="6" name="表格 5"/>
          <p:cNvGraphicFramePr/>
          <p:nvPr>
            <p:custDataLst>
              <p:tags r:id="rId1"/>
            </p:custDataLst>
          </p:nvPr>
        </p:nvGraphicFramePr>
        <p:xfrm>
          <a:off x="841375" y="3034665"/>
          <a:ext cx="10573385" cy="3208020"/>
        </p:xfrm>
        <a:graphic>
          <a:graphicData uri="http://schemas.openxmlformats.org/drawingml/2006/table">
            <a:tbl>
              <a:tblPr firstRow="1" bandRow="1">
                <a:tableStyleId>{5C22544A-7EE6-4342-B048-85BDC9FD1C3A}</a:tableStyleId>
              </a:tblPr>
              <a:tblGrid>
                <a:gridCol w="1466850"/>
                <a:gridCol w="1351280"/>
                <a:gridCol w="1337945"/>
                <a:gridCol w="1676995"/>
                <a:gridCol w="974765"/>
                <a:gridCol w="1136650"/>
                <a:gridCol w="1775460"/>
                <a:gridCol w="853440"/>
              </a:tblGrid>
              <a:tr h="638810">
                <a:tc>
                  <a:txBody>
                    <a:bodyPr/>
                    <a:lstStyle/>
                    <a:p>
                      <a:pPr algn="ctr">
                        <a:buNone/>
                      </a:pPr>
                      <a:r>
                        <a:rPr lang="en-US" sz="1200" dirty="0"/>
                        <a:t>Unit model</a:t>
                      </a:r>
                    </a:p>
                  </a:txBody>
                  <a:tcPr/>
                </a:tc>
                <a:tc>
                  <a:txBody>
                    <a:bodyPr/>
                    <a:lstStyle/>
                    <a:p>
                      <a:pPr algn="ctr">
                        <a:buNone/>
                      </a:pPr>
                      <a:r>
                        <a:rPr lang="en-US" sz="1200" dirty="0"/>
                        <a:t>Standby Power (KVA/KW)</a:t>
                      </a:r>
                    </a:p>
                  </a:txBody>
                  <a:tcPr/>
                </a:tc>
                <a:tc>
                  <a:txBody>
                    <a:bodyPr/>
                    <a:lstStyle/>
                    <a:p>
                      <a:pPr algn="ctr">
                        <a:buNone/>
                      </a:pPr>
                      <a:r>
                        <a:rPr lang="en-US" sz="1200" dirty="0"/>
                        <a:t>Rated frequency (KVA/KW）</a:t>
                      </a:r>
                    </a:p>
                  </a:txBody>
                  <a:tcPr/>
                </a:tc>
                <a:tc>
                  <a:txBody>
                    <a:bodyPr/>
                    <a:lstStyle/>
                    <a:p>
                      <a:pPr algn="ctr">
                        <a:buNone/>
                      </a:pPr>
                      <a:r>
                        <a:rPr lang="en-US" sz="1200"/>
                        <a:t>Engine model</a:t>
                      </a:r>
                    </a:p>
                  </a:txBody>
                  <a:tcPr/>
                </a:tc>
                <a:tc>
                  <a:txBody>
                    <a:bodyPr/>
                    <a:lstStyle/>
                    <a:p>
                      <a:pPr algn="ctr">
                        <a:buNone/>
                      </a:pPr>
                      <a:r>
                        <a:rPr lang="en-US" sz="1200"/>
                        <a:t>Number of cylinders</a:t>
                      </a:r>
                    </a:p>
                  </a:txBody>
                  <a:tcPr/>
                </a:tc>
                <a:tc>
                  <a:txBody>
                    <a:bodyPr/>
                    <a:lstStyle/>
                    <a:p>
                      <a:pPr algn="ctr">
                        <a:buNone/>
                      </a:pPr>
                      <a:r>
                        <a:rPr lang="en-US" sz="1200"/>
                        <a:t>Bore*stroke (mm)</a:t>
                      </a:r>
                    </a:p>
                  </a:txBody>
                  <a:tcPr/>
                </a:tc>
                <a:tc>
                  <a:txBody>
                    <a:bodyPr/>
                    <a:lstStyle/>
                    <a:p>
                      <a:pPr algn="ctr">
                        <a:buNone/>
                      </a:pPr>
                      <a:r>
                        <a:rPr lang="en-US" sz="1200"/>
                        <a:t>Dimensions (mm)</a:t>
                      </a:r>
                    </a:p>
                  </a:txBody>
                  <a:tcPr/>
                </a:tc>
                <a:tc>
                  <a:txBody>
                    <a:bodyPr/>
                    <a:lstStyle/>
                    <a:p>
                      <a:pPr algn="ctr">
                        <a:buNone/>
                      </a:pPr>
                      <a:r>
                        <a:rPr lang="en-US" sz="1200"/>
                        <a:t>Net Weight (Kg）</a:t>
                      </a:r>
                    </a:p>
                  </a:txBody>
                  <a:tcPr/>
                </a:tc>
              </a:tr>
              <a:tr h="495300">
                <a:tc>
                  <a:txBody>
                    <a:bodyPr/>
                    <a:lstStyle/>
                    <a:p>
                      <a:pPr algn="ctr">
                        <a:buClrTx/>
                        <a:buSzTx/>
                        <a:buFontTx/>
                        <a:buNone/>
                      </a:pPr>
                      <a:r>
                        <a:rPr lang="en-US" sz="1200" b="0">
                          <a:solidFill>
                            <a:schemeClr val="tx1">
                              <a:lumMod val="50000"/>
                            </a:schemeClr>
                          </a:solidFill>
                        </a:rPr>
                        <a:t>YT-Y30GF</a:t>
                      </a:r>
                    </a:p>
                  </a:txBody>
                  <a:tcPr/>
                </a:tc>
                <a:tc>
                  <a:txBody>
                    <a:bodyPr/>
                    <a:lstStyle/>
                    <a:p>
                      <a:pPr algn="ctr">
                        <a:buClrTx/>
                        <a:buSzTx/>
                        <a:buFontTx/>
                        <a:buNone/>
                      </a:pPr>
                      <a:r>
                        <a:rPr lang="en-US" sz="1200" b="0">
                          <a:solidFill>
                            <a:schemeClr val="tx1">
                              <a:lumMod val="50000"/>
                            </a:schemeClr>
                          </a:solidFill>
                        </a:rPr>
                        <a:t>42/33</a:t>
                      </a:r>
                    </a:p>
                  </a:txBody>
                  <a:tcPr/>
                </a:tc>
                <a:tc>
                  <a:txBody>
                    <a:bodyPr/>
                    <a:lstStyle/>
                    <a:p>
                      <a:pPr algn="ctr">
                        <a:buClrTx/>
                        <a:buSzTx/>
                        <a:buFontTx/>
                        <a:buNone/>
                      </a:pPr>
                      <a:r>
                        <a:rPr lang="en-US" sz="1200" b="0" dirty="0">
                          <a:solidFill>
                            <a:schemeClr val="tx1">
                              <a:lumMod val="50000"/>
                            </a:schemeClr>
                          </a:solidFill>
                        </a:rPr>
                        <a:t>37.5/30</a:t>
                      </a:r>
                    </a:p>
                  </a:txBody>
                  <a:tcPr/>
                </a:tc>
                <a:tc>
                  <a:txBody>
                    <a:bodyPr/>
                    <a:lstStyle/>
                    <a:p>
                      <a:pPr algn="ctr">
                        <a:buClrTx/>
                        <a:buSzTx/>
                        <a:buFontTx/>
                        <a:buNone/>
                      </a:pPr>
                      <a:r>
                        <a:rPr lang="en-US" sz="1200" b="0" dirty="0">
                          <a:solidFill>
                            <a:schemeClr val="tx1">
                              <a:lumMod val="50000"/>
                            </a:schemeClr>
                          </a:solidFill>
                        </a:rPr>
                        <a:t>YC4D60-D25</a:t>
                      </a:r>
                    </a:p>
                  </a:txBody>
                  <a:tcPr/>
                </a:tc>
                <a:tc>
                  <a:txBody>
                    <a:bodyPr/>
                    <a:lstStyle/>
                    <a:p>
                      <a:pPr algn="ctr">
                        <a:buClrTx/>
                        <a:buSzTx/>
                        <a:buFontTx/>
                        <a:buNone/>
                      </a:pPr>
                      <a:r>
                        <a:rPr lang="en-US" sz="1200" b="0" dirty="0">
                          <a:solidFill>
                            <a:schemeClr val="tx1">
                              <a:lumMod val="50000"/>
                            </a:schemeClr>
                          </a:solidFill>
                        </a:rPr>
                        <a:t>4</a:t>
                      </a:r>
                    </a:p>
                  </a:txBody>
                  <a:tcPr/>
                </a:tc>
                <a:tc>
                  <a:txBody>
                    <a:bodyPr/>
                    <a:lstStyle/>
                    <a:p>
                      <a:pPr algn="ctr">
                        <a:buClrTx/>
                        <a:buSzTx/>
                        <a:buFontTx/>
                        <a:buNone/>
                      </a:pPr>
                      <a:r>
                        <a:rPr lang="en-US" sz="1200" b="0">
                          <a:solidFill>
                            <a:schemeClr val="tx1">
                              <a:lumMod val="50000"/>
                            </a:schemeClr>
                          </a:solidFill>
                        </a:rPr>
                        <a:t>108*115</a:t>
                      </a:r>
                    </a:p>
                  </a:txBody>
                  <a:tcPr/>
                </a:tc>
                <a:tc>
                  <a:txBody>
                    <a:bodyPr/>
                    <a:lstStyle/>
                    <a:p>
                      <a:pPr algn="ctr">
                        <a:buClrTx/>
                        <a:buSzTx/>
                        <a:buFontTx/>
                        <a:buNone/>
                      </a:pPr>
                      <a:r>
                        <a:rPr lang="en-US" sz="1200" b="0">
                          <a:solidFill>
                            <a:schemeClr val="tx1">
                              <a:lumMod val="50000"/>
                            </a:schemeClr>
                          </a:solidFill>
                        </a:rPr>
                        <a:t>1800*810*1160</a:t>
                      </a:r>
                    </a:p>
                  </a:txBody>
                  <a:tcPr/>
                </a:tc>
                <a:tc>
                  <a:txBody>
                    <a:bodyPr/>
                    <a:lstStyle/>
                    <a:p>
                      <a:pPr algn="ctr">
                        <a:buClrTx/>
                        <a:buSzTx/>
                        <a:buFontTx/>
                        <a:buNone/>
                      </a:pPr>
                      <a:r>
                        <a:rPr lang="en-US" sz="1200" b="0">
                          <a:solidFill>
                            <a:schemeClr val="tx1">
                              <a:lumMod val="50000"/>
                            </a:schemeClr>
                          </a:solidFill>
                        </a:rPr>
                        <a:t>750</a:t>
                      </a:r>
                    </a:p>
                  </a:txBody>
                  <a:tcPr/>
                </a:tc>
              </a:tr>
              <a:tr h="518160">
                <a:tc>
                  <a:txBody>
                    <a:bodyPr/>
                    <a:lstStyle/>
                    <a:p>
                      <a:pPr algn="ctr">
                        <a:buNone/>
                      </a:pPr>
                      <a:r>
                        <a:rPr lang="en-US" sz="1200" b="0">
                          <a:solidFill>
                            <a:schemeClr val="tx1">
                              <a:lumMod val="50000"/>
                            </a:schemeClr>
                          </a:solidFill>
                          <a:sym typeface="+mn-ea"/>
                        </a:rPr>
                        <a:t>YT-Y50GF</a:t>
                      </a:r>
                    </a:p>
                    <a:p>
                      <a:pPr algn="l" rtl="0">
                        <a:buNone/>
                      </a:pPr>
                      <a:endParaRPr lang="en-US" altLang="zh-CN" sz="1200" b="0">
                        <a:solidFill>
                          <a:schemeClr val="tx1">
                            <a:lumMod val="50000"/>
                          </a:schemeClr>
                        </a:solidFill>
                      </a:endParaRPr>
                    </a:p>
                  </a:txBody>
                  <a:tcPr/>
                </a:tc>
                <a:tc>
                  <a:txBody>
                    <a:bodyPr/>
                    <a:lstStyle/>
                    <a:p>
                      <a:pPr algn="ctr">
                        <a:buNone/>
                      </a:pPr>
                      <a:r>
                        <a:rPr lang="en-US" sz="1200" b="0">
                          <a:solidFill>
                            <a:schemeClr val="tx1">
                              <a:lumMod val="50000"/>
                            </a:schemeClr>
                          </a:solidFill>
                        </a:rPr>
                        <a:t>70/56</a:t>
                      </a:r>
                    </a:p>
                  </a:txBody>
                  <a:tcPr/>
                </a:tc>
                <a:tc>
                  <a:txBody>
                    <a:bodyPr/>
                    <a:lstStyle/>
                    <a:p>
                      <a:pPr algn="ctr">
                        <a:buNone/>
                      </a:pPr>
                      <a:r>
                        <a:rPr lang="en-US" sz="1200" b="0">
                          <a:solidFill>
                            <a:schemeClr val="tx1">
                              <a:lumMod val="50000"/>
                            </a:schemeClr>
                          </a:solidFill>
                        </a:rPr>
                        <a:t>62.5/50</a:t>
                      </a:r>
                    </a:p>
                  </a:txBody>
                  <a:tcPr/>
                </a:tc>
                <a:tc>
                  <a:txBody>
                    <a:bodyPr/>
                    <a:lstStyle/>
                    <a:p>
                      <a:pPr algn="ctr">
                        <a:buNone/>
                      </a:pPr>
                      <a:r>
                        <a:rPr lang="en-US" sz="1200" b="0" dirty="0">
                          <a:solidFill>
                            <a:schemeClr val="tx1">
                              <a:lumMod val="50000"/>
                            </a:schemeClr>
                          </a:solidFill>
                        </a:rPr>
                        <a:t>YC4D90Z-D25</a:t>
                      </a:r>
                    </a:p>
                  </a:txBody>
                  <a:tcPr/>
                </a:tc>
                <a:tc>
                  <a:txBody>
                    <a:bodyPr/>
                    <a:lstStyle/>
                    <a:p>
                      <a:pPr algn="ctr">
                        <a:buNone/>
                      </a:pPr>
                      <a:r>
                        <a:rPr lang="en-US" sz="1200" b="0" dirty="0">
                          <a:solidFill>
                            <a:schemeClr val="tx1">
                              <a:lumMod val="50000"/>
                            </a:schemeClr>
                          </a:solidFill>
                        </a:rPr>
                        <a:t>4</a:t>
                      </a:r>
                    </a:p>
                  </a:txBody>
                  <a:tcPr/>
                </a:tc>
                <a:tc>
                  <a:txBody>
                    <a:bodyPr/>
                    <a:lstStyle/>
                    <a:p>
                      <a:pPr algn="ctr">
                        <a:buNone/>
                      </a:pPr>
                      <a:r>
                        <a:rPr lang="en-US" sz="1200" b="0" dirty="0">
                          <a:solidFill>
                            <a:schemeClr val="tx1">
                              <a:lumMod val="50000"/>
                            </a:schemeClr>
                          </a:solidFill>
                        </a:rPr>
                        <a:t>108*115</a:t>
                      </a:r>
                    </a:p>
                  </a:txBody>
                  <a:tcPr/>
                </a:tc>
                <a:tc>
                  <a:txBody>
                    <a:bodyPr/>
                    <a:lstStyle/>
                    <a:p>
                      <a:pPr algn="ctr">
                        <a:buNone/>
                      </a:pPr>
                      <a:r>
                        <a:rPr lang="en-US" sz="1200" b="0">
                          <a:solidFill>
                            <a:schemeClr val="tx1">
                              <a:lumMod val="50000"/>
                            </a:schemeClr>
                          </a:solidFill>
                        </a:rPr>
                        <a:t>1950*820*1250</a:t>
                      </a:r>
                    </a:p>
                  </a:txBody>
                  <a:tcPr/>
                </a:tc>
                <a:tc>
                  <a:txBody>
                    <a:bodyPr/>
                    <a:lstStyle/>
                    <a:p>
                      <a:pPr algn="ctr">
                        <a:buNone/>
                      </a:pPr>
                      <a:r>
                        <a:rPr lang="en-US" sz="1200" b="0">
                          <a:solidFill>
                            <a:schemeClr val="tx1">
                              <a:lumMod val="50000"/>
                            </a:schemeClr>
                          </a:solidFill>
                        </a:rPr>
                        <a:t>930</a:t>
                      </a:r>
                    </a:p>
                  </a:txBody>
                  <a:tcPr/>
                </a:tc>
              </a:tr>
              <a:tr h="518160">
                <a:tc>
                  <a:txBody>
                    <a:bodyPr/>
                    <a:lstStyle/>
                    <a:p>
                      <a:pPr algn="ctr">
                        <a:buNone/>
                      </a:pPr>
                      <a:r>
                        <a:rPr lang="en-US" sz="1200" b="0">
                          <a:solidFill>
                            <a:schemeClr val="tx1">
                              <a:lumMod val="50000"/>
                            </a:schemeClr>
                          </a:solidFill>
                          <a:sym typeface="+mn-ea"/>
                        </a:rPr>
                        <a:t>YT-Y80GF</a:t>
                      </a:r>
                    </a:p>
                    <a:p>
                      <a:pPr algn="l" rtl="0">
                        <a:buNone/>
                      </a:pPr>
                      <a:endParaRPr lang="en-US" altLang="zh-CN" sz="1200" b="0">
                        <a:solidFill>
                          <a:schemeClr val="tx1">
                            <a:lumMod val="50000"/>
                          </a:schemeClr>
                        </a:solidFill>
                      </a:endParaRPr>
                    </a:p>
                  </a:txBody>
                  <a:tcPr/>
                </a:tc>
                <a:tc>
                  <a:txBody>
                    <a:bodyPr/>
                    <a:lstStyle/>
                    <a:p>
                      <a:pPr algn="ctr">
                        <a:buNone/>
                      </a:pPr>
                      <a:r>
                        <a:rPr lang="en-US" sz="1200" b="0">
                          <a:solidFill>
                            <a:schemeClr val="tx1">
                              <a:lumMod val="50000"/>
                            </a:schemeClr>
                          </a:solidFill>
                        </a:rPr>
                        <a:t>110/88</a:t>
                      </a:r>
                    </a:p>
                  </a:txBody>
                  <a:tcPr/>
                </a:tc>
                <a:tc>
                  <a:txBody>
                    <a:bodyPr/>
                    <a:lstStyle/>
                    <a:p>
                      <a:pPr algn="ctr">
                        <a:buNone/>
                      </a:pPr>
                      <a:r>
                        <a:rPr lang="en-US" sz="1200" b="0">
                          <a:solidFill>
                            <a:schemeClr val="tx1">
                              <a:lumMod val="50000"/>
                            </a:schemeClr>
                          </a:solidFill>
                        </a:rPr>
                        <a:t>100/80</a:t>
                      </a:r>
                    </a:p>
                  </a:txBody>
                  <a:tcPr/>
                </a:tc>
                <a:tc>
                  <a:txBody>
                    <a:bodyPr/>
                    <a:lstStyle/>
                    <a:p>
                      <a:pPr algn="ctr">
                        <a:buNone/>
                      </a:pPr>
                      <a:r>
                        <a:rPr lang="en-US" sz="1200" b="0">
                          <a:solidFill>
                            <a:schemeClr val="tx1">
                              <a:lumMod val="50000"/>
                            </a:schemeClr>
                          </a:solidFill>
                        </a:rPr>
                        <a:t>YC4A140L-D20</a:t>
                      </a:r>
                    </a:p>
                  </a:txBody>
                  <a:tcPr/>
                </a:tc>
                <a:tc>
                  <a:txBody>
                    <a:bodyPr/>
                    <a:lstStyle/>
                    <a:p>
                      <a:pPr algn="ctr">
                        <a:buNone/>
                      </a:pPr>
                      <a:r>
                        <a:rPr lang="en-US" sz="1200" b="0">
                          <a:solidFill>
                            <a:schemeClr val="tx1">
                              <a:lumMod val="50000"/>
                            </a:schemeClr>
                          </a:solidFill>
                        </a:rPr>
                        <a:t>4</a:t>
                      </a:r>
                    </a:p>
                  </a:txBody>
                  <a:tcPr/>
                </a:tc>
                <a:tc>
                  <a:txBody>
                    <a:bodyPr/>
                    <a:lstStyle/>
                    <a:p>
                      <a:pPr algn="ctr">
                        <a:buNone/>
                      </a:pPr>
                      <a:r>
                        <a:rPr lang="en-US" sz="1200" b="0" dirty="0">
                          <a:solidFill>
                            <a:schemeClr val="tx1">
                              <a:lumMod val="50000"/>
                            </a:schemeClr>
                          </a:solidFill>
                        </a:rPr>
                        <a:t>108*132</a:t>
                      </a:r>
                    </a:p>
                  </a:txBody>
                  <a:tcPr/>
                </a:tc>
                <a:tc>
                  <a:txBody>
                    <a:bodyPr/>
                    <a:lstStyle/>
                    <a:p>
                      <a:pPr algn="ctr">
                        <a:buNone/>
                      </a:pPr>
                      <a:r>
                        <a:rPr lang="en-US" sz="1200" b="0" dirty="0">
                          <a:solidFill>
                            <a:schemeClr val="tx1">
                              <a:lumMod val="50000"/>
                            </a:schemeClr>
                          </a:solidFill>
                        </a:rPr>
                        <a:t>2000*900*1320</a:t>
                      </a:r>
                    </a:p>
                  </a:txBody>
                  <a:tcPr/>
                </a:tc>
                <a:tc>
                  <a:txBody>
                    <a:bodyPr/>
                    <a:lstStyle/>
                    <a:p>
                      <a:pPr algn="ctr">
                        <a:buNone/>
                      </a:pPr>
                      <a:r>
                        <a:rPr lang="en-US" sz="1200" b="0">
                          <a:solidFill>
                            <a:schemeClr val="tx1">
                              <a:lumMod val="50000"/>
                            </a:schemeClr>
                          </a:solidFill>
                        </a:rPr>
                        <a:t>1120</a:t>
                      </a:r>
                    </a:p>
                  </a:txBody>
                  <a:tcPr/>
                </a:tc>
              </a:tr>
              <a:tr h="518160">
                <a:tc>
                  <a:txBody>
                    <a:bodyPr/>
                    <a:lstStyle/>
                    <a:p>
                      <a:pPr algn="ctr">
                        <a:buNone/>
                      </a:pPr>
                      <a:r>
                        <a:rPr lang="en-US" sz="1200" b="0">
                          <a:solidFill>
                            <a:schemeClr val="tx1">
                              <a:lumMod val="50000"/>
                            </a:schemeClr>
                          </a:solidFill>
                          <a:sym typeface="+mn-ea"/>
                        </a:rPr>
                        <a:t>YT-Y150GF</a:t>
                      </a:r>
                    </a:p>
                    <a:p>
                      <a:pPr algn="l" rtl="0">
                        <a:buNone/>
                      </a:pPr>
                      <a:endParaRPr lang="en-US" altLang="zh-CN" sz="1200" b="0">
                        <a:solidFill>
                          <a:schemeClr val="tx1">
                            <a:lumMod val="50000"/>
                          </a:schemeClr>
                        </a:solidFill>
                      </a:endParaRPr>
                    </a:p>
                  </a:txBody>
                  <a:tcPr/>
                </a:tc>
                <a:tc>
                  <a:txBody>
                    <a:bodyPr/>
                    <a:lstStyle/>
                    <a:p>
                      <a:pPr algn="ctr">
                        <a:buNone/>
                      </a:pPr>
                      <a:r>
                        <a:rPr lang="en-US" sz="1200" b="0">
                          <a:solidFill>
                            <a:schemeClr val="tx1">
                              <a:lumMod val="50000"/>
                            </a:schemeClr>
                          </a:solidFill>
                        </a:rPr>
                        <a:t>200/160</a:t>
                      </a:r>
                    </a:p>
                  </a:txBody>
                  <a:tcPr/>
                </a:tc>
                <a:tc>
                  <a:txBody>
                    <a:bodyPr/>
                    <a:lstStyle/>
                    <a:p>
                      <a:pPr algn="ctr">
                        <a:buNone/>
                      </a:pPr>
                      <a:r>
                        <a:rPr lang="en-US" sz="1200" b="0">
                          <a:solidFill>
                            <a:schemeClr val="tx1">
                              <a:lumMod val="50000"/>
                            </a:schemeClr>
                          </a:solidFill>
                        </a:rPr>
                        <a:t>187.5/150</a:t>
                      </a:r>
                    </a:p>
                  </a:txBody>
                  <a:tcPr/>
                </a:tc>
                <a:tc>
                  <a:txBody>
                    <a:bodyPr/>
                    <a:lstStyle/>
                    <a:p>
                      <a:pPr algn="ctr">
                        <a:buNone/>
                      </a:pPr>
                      <a:r>
                        <a:rPr lang="en-US" sz="1200" b="0">
                          <a:solidFill>
                            <a:schemeClr val="tx1">
                              <a:lumMod val="50000"/>
                            </a:schemeClr>
                          </a:solidFill>
                        </a:rPr>
                        <a:t>YC6A245L-D21</a:t>
                      </a:r>
                    </a:p>
                  </a:txBody>
                  <a:tcPr/>
                </a:tc>
                <a:tc>
                  <a:txBody>
                    <a:bodyPr/>
                    <a:lstStyle/>
                    <a:p>
                      <a:pPr algn="ctr">
                        <a:buNone/>
                      </a:pPr>
                      <a:r>
                        <a:rPr lang="en-US" sz="1200" b="0">
                          <a:solidFill>
                            <a:schemeClr val="tx1">
                              <a:lumMod val="50000"/>
                            </a:schemeClr>
                          </a:solidFill>
                        </a:rPr>
                        <a:t>6</a:t>
                      </a:r>
                    </a:p>
                  </a:txBody>
                  <a:tcPr/>
                </a:tc>
                <a:tc>
                  <a:txBody>
                    <a:bodyPr/>
                    <a:lstStyle/>
                    <a:p>
                      <a:pPr algn="ctr">
                        <a:buNone/>
                      </a:pPr>
                      <a:r>
                        <a:rPr lang="en-US" sz="1200" b="0">
                          <a:solidFill>
                            <a:schemeClr val="tx1">
                              <a:lumMod val="50000"/>
                            </a:schemeClr>
                          </a:solidFill>
                        </a:rPr>
                        <a:t>108*132</a:t>
                      </a:r>
                    </a:p>
                  </a:txBody>
                  <a:tcPr/>
                </a:tc>
                <a:tc>
                  <a:txBody>
                    <a:bodyPr/>
                    <a:lstStyle/>
                    <a:p>
                      <a:pPr algn="ctr">
                        <a:buNone/>
                      </a:pPr>
                      <a:r>
                        <a:rPr lang="en-US" sz="1200" b="0">
                          <a:solidFill>
                            <a:schemeClr val="tx1">
                              <a:lumMod val="50000"/>
                            </a:schemeClr>
                          </a:solidFill>
                        </a:rPr>
                        <a:t>2450*950*1500</a:t>
                      </a:r>
                    </a:p>
                  </a:txBody>
                  <a:tcPr/>
                </a:tc>
                <a:tc>
                  <a:txBody>
                    <a:bodyPr/>
                    <a:lstStyle/>
                    <a:p>
                      <a:pPr algn="ctr">
                        <a:buNone/>
                      </a:pPr>
                      <a:r>
                        <a:rPr lang="en-US" sz="1200" b="0" dirty="0">
                          <a:solidFill>
                            <a:schemeClr val="tx1">
                              <a:lumMod val="50000"/>
                            </a:schemeClr>
                          </a:solidFill>
                        </a:rPr>
                        <a:t>1730</a:t>
                      </a:r>
                    </a:p>
                  </a:txBody>
                  <a:tcPr/>
                </a:tc>
              </a:tr>
              <a:tr h="518160">
                <a:tc>
                  <a:txBody>
                    <a:bodyPr/>
                    <a:lstStyle/>
                    <a:p>
                      <a:pPr algn="ctr">
                        <a:buNone/>
                      </a:pPr>
                      <a:r>
                        <a:rPr lang="en-US" sz="1200" b="0">
                          <a:solidFill>
                            <a:schemeClr val="tx1">
                              <a:lumMod val="50000"/>
                            </a:schemeClr>
                          </a:solidFill>
                          <a:sym typeface="+mn-ea"/>
                        </a:rPr>
                        <a:t>YT-Y200GF</a:t>
                      </a:r>
                    </a:p>
                    <a:p>
                      <a:pPr algn="l" rtl="0">
                        <a:buNone/>
                      </a:pPr>
                      <a:endParaRPr lang="en-US" altLang="zh-CN" sz="1200" b="0">
                        <a:solidFill>
                          <a:schemeClr val="tx1">
                            <a:lumMod val="50000"/>
                          </a:schemeClr>
                        </a:solidFill>
                      </a:endParaRPr>
                    </a:p>
                  </a:txBody>
                  <a:tcPr/>
                </a:tc>
                <a:tc>
                  <a:txBody>
                    <a:bodyPr/>
                    <a:lstStyle/>
                    <a:p>
                      <a:pPr algn="ctr">
                        <a:buNone/>
                      </a:pPr>
                      <a:r>
                        <a:rPr lang="en-US" sz="1200" b="0">
                          <a:solidFill>
                            <a:schemeClr val="tx1">
                              <a:lumMod val="50000"/>
                            </a:schemeClr>
                          </a:solidFill>
                        </a:rPr>
                        <a:t>275/220</a:t>
                      </a:r>
                    </a:p>
                  </a:txBody>
                  <a:tcPr/>
                </a:tc>
                <a:tc>
                  <a:txBody>
                    <a:bodyPr/>
                    <a:lstStyle/>
                    <a:p>
                      <a:pPr algn="ctr">
                        <a:buNone/>
                      </a:pPr>
                      <a:r>
                        <a:rPr lang="en-US" sz="1200" b="0">
                          <a:solidFill>
                            <a:schemeClr val="tx1">
                              <a:lumMod val="50000"/>
                            </a:schemeClr>
                          </a:solidFill>
                        </a:rPr>
                        <a:t>250/200</a:t>
                      </a:r>
                    </a:p>
                  </a:txBody>
                  <a:tcPr/>
                </a:tc>
                <a:tc>
                  <a:txBody>
                    <a:bodyPr/>
                    <a:lstStyle/>
                    <a:p>
                      <a:pPr algn="ctr">
                        <a:buNone/>
                      </a:pPr>
                      <a:r>
                        <a:rPr lang="en-US" sz="1200" b="0">
                          <a:solidFill>
                            <a:schemeClr val="tx1">
                              <a:lumMod val="50000"/>
                            </a:schemeClr>
                          </a:solidFill>
                        </a:rPr>
                        <a:t>YC6MK350L-D20</a:t>
                      </a:r>
                    </a:p>
                  </a:txBody>
                  <a:tcPr/>
                </a:tc>
                <a:tc>
                  <a:txBody>
                    <a:bodyPr/>
                    <a:lstStyle/>
                    <a:p>
                      <a:pPr algn="ctr">
                        <a:buNone/>
                      </a:pPr>
                      <a:r>
                        <a:rPr lang="en-US" sz="1200" b="0">
                          <a:solidFill>
                            <a:schemeClr val="tx1">
                              <a:lumMod val="50000"/>
                            </a:schemeClr>
                          </a:solidFill>
                        </a:rPr>
                        <a:t>6</a:t>
                      </a:r>
                    </a:p>
                  </a:txBody>
                  <a:tcPr/>
                </a:tc>
                <a:tc>
                  <a:txBody>
                    <a:bodyPr/>
                    <a:lstStyle/>
                    <a:p>
                      <a:pPr algn="ctr">
                        <a:buNone/>
                      </a:pPr>
                      <a:r>
                        <a:rPr lang="en-US" sz="1200" b="0">
                          <a:solidFill>
                            <a:schemeClr val="tx1">
                              <a:lumMod val="50000"/>
                            </a:schemeClr>
                          </a:solidFill>
                        </a:rPr>
                        <a:t>123*145</a:t>
                      </a:r>
                    </a:p>
                  </a:txBody>
                  <a:tcPr/>
                </a:tc>
                <a:tc>
                  <a:txBody>
                    <a:bodyPr/>
                    <a:lstStyle/>
                    <a:p>
                      <a:pPr algn="ctr">
                        <a:buNone/>
                      </a:pPr>
                      <a:r>
                        <a:rPr lang="en-US" sz="1200" b="0">
                          <a:solidFill>
                            <a:schemeClr val="tx1">
                              <a:lumMod val="50000"/>
                            </a:schemeClr>
                          </a:solidFill>
                        </a:rPr>
                        <a:t>2900*1100*1750</a:t>
                      </a:r>
                    </a:p>
                  </a:txBody>
                  <a:tcPr/>
                </a:tc>
                <a:tc>
                  <a:txBody>
                    <a:bodyPr/>
                    <a:lstStyle/>
                    <a:p>
                      <a:pPr algn="ctr">
                        <a:buNone/>
                      </a:pPr>
                      <a:r>
                        <a:rPr lang="en-US" sz="1200" b="0" dirty="0">
                          <a:solidFill>
                            <a:schemeClr val="tx1">
                              <a:lumMod val="50000"/>
                            </a:schemeClr>
                          </a:solidFill>
                        </a:rPr>
                        <a:t>2470</a:t>
                      </a:r>
                    </a:p>
                  </a:txBody>
                  <a:tcPr/>
                </a:tc>
              </a:tr>
            </a:tbl>
          </a:graphicData>
        </a:graphic>
      </p:graphicFrame>
      <p:sp>
        <p:nvSpPr>
          <p:cNvPr id="11" name="文本框 10"/>
          <p:cNvSpPr txBox="1"/>
          <p:nvPr/>
        </p:nvSpPr>
        <p:spPr>
          <a:xfrm>
            <a:off x="1417320" y="764540"/>
            <a:ext cx="6096000" cy="368300"/>
          </a:xfrm>
          <a:prstGeom prst="rect">
            <a:avLst/>
          </a:prstGeom>
          <a:noFill/>
        </p:spPr>
        <p:txBody>
          <a:bodyPr wrap="square" rtlCol="0" anchor="t">
            <a:spAutoFit/>
          </a:bodyPr>
          <a:lstStyle/>
          <a:p>
            <a:pPr algn="l">
              <a:buClrTx/>
              <a:buSzTx/>
            </a:pPr>
            <a:r>
              <a:rPr lang="en-US" sz="1800" b="1" dirty="0" err="1">
                <a:solidFill>
                  <a:srgbClr val="C00000"/>
                </a:solidFill>
                <a:ea typeface="微软雅黑" panose="020B0503020204020204" pitchFamily="34" charset="-122"/>
                <a:cs typeface="Arial" panose="020B0604020202020204" pitchFamily="34" charset="0"/>
                <a:sym typeface="+mn-ea"/>
              </a:rPr>
              <a:t>Yuchai</a:t>
            </a:r>
            <a:r>
              <a:rPr lang="en-US" sz="1800" b="1" dirty="0">
                <a:solidFill>
                  <a:srgbClr val="C00000"/>
                </a:solidFill>
                <a:ea typeface="微软雅黑" panose="020B0503020204020204" pitchFamily="34" charset="-122"/>
                <a:cs typeface="Arial" panose="020B0604020202020204" pitchFamily="34" charset="0"/>
                <a:sym typeface="+mn-ea"/>
              </a:rPr>
              <a:t> Generator Set Selection Reference:</a:t>
            </a:r>
          </a:p>
        </p:txBody>
      </p:sp>
      <p:sp>
        <p:nvSpPr>
          <p:cNvPr id="9" name="矩形 8"/>
          <p:cNvSpPr/>
          <p:nvPr>
            <p:custDataLst>
              <p:tags r:id="rId2"/>
            </p:custDataLst>
          </p:nvPr>
        </p:nvSpPr>
        <p:spPr>
          <a:xfrm>
            <a:off x="1317626" y="1162685"/>
            <a:ext cx="6004560" cy="1678408"/>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等线" panose="02010600030101010101" pitchFamily="2" charset="-122"/>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等线" panose="02010600030101010101" pitchFamily="2" charset="-122"/>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等线" panose="02010600030101010101" pitchFamily="2" charset="-122"/>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5pPr>
          </a:lstStyle>
          <a:p>
            <a:pPr algn="l"/>
            <a:r>
              <a:rPr lang="en-US" sz="1600"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Features of </a:t>
            </a:r>
            <a:r>
              <a:rPr lang="en-US" sz="1600" b="1" dirty="0" err="1">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Yuchai</a:t>
            </a:r>
            <a:r>
              <a:rPr lang="en-US" sz="1600"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 Series Generator </a:t>
            </a:r>
            <a:r>
              <a:rPr lang="en-US" sz="1600" b="1" dirty="0" smtClean="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Sets:</a:t>
            </a:r>
          </a:p>
          <a:p>
            <a:pPr marL="215900" indent="0" algn="l">
              <a:buNone/>
            </a:pPr>
            <a:r>
              <a:rPr lang="en-US" sz="1600" b="1" dirty="0" err="1" smtClean="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Yuchai</a:t>
            </a:r>
            <a:r>
              <a:rPr lang="en-US" sz="1600" b="1" dirty="0" smtClean="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 is China's most complete and comprehensive internal combustion engine manufacturing base.</a:t>
            </a:r>
          </a:p>
          <a:p>
            <a:pPr marL="215900" indent="0" algn="l">
              <a:buNone/>
            </a:pPr>
            <a:r>
              <a:rPr lang="en-US" sz="1600" b="1" dirty="0" smtClean="0">
                <a:solidFill>
                  <a:srgbClr val="000000"/>
                </a:solidFill>
                <a:latin typeface="Arial" panose="020B0604020202020204" pitchFamily="34" charset="0"/>
                <a:ea typeface="微软雅黑" panose="020B0503020204020204" pitchFamily="34" charset="-122"/>
                <a:cs typeface="Arial" panose="020B0604020202020204" pitchFamily="34" charset="0"/>
              </a:rPr>
              <a:t>Its </a:t>
            </a:r>
            <a:r>
              <a:rPr lang="en-US" sz="1600" b="1" dirty="0">
                <a:solidFill>
                  <a:srgbClr val="000000"/>
                </a:solidFill>
                <a:latin typeface="Arial" panose="020B0604020202020204" pitchFamily="34" charset="0"/>
                <a:ea typeface="微软雅黑" panose="020B0503020204020204" pitchFamily="34" charset="-122"/>
                <a:cs typeface="Arial" panose="020B0604020202020204" pitchFamily="34" charset="0"/>
              </a:rPr>
              <a:t>engines have the advantages of low noise, high horsepower, low fuel consumption, high torque, safe and reliable operation, etc.</a:t>
            </a:r>
          </a:p>
        </p:txBody>
      </p:sp>
      <p:pic>
        <p:nvPicPr>
          <p:cNvPr id="3" name="图片 2"/>
          <p:cNvPicPr>
            <a:picLocks noChangeAspect="1"/>
          </p:cNvPicPr>
          <p:nvPr/>
        </p:nvPicPr>
        <p:blipFill>
          <a:blip r:embed="rId5"/>
          <a:srcRect l="7077" t="7810" r="9411" b="7694"/>
          <a:stretch>
            <a:fillRect/>
          </a:stretch>
        </p:blipFill>
        <p:spPr>
          <a:xfrm>
            <a:off x="7322185" y="404495"/>
            <a:ext cx="3868420" cy="2520950"/>
          </a:xfrm>
          <a:prstGeom prst="rect">
            <a:avLst/>
          </a:prstGeom>
        </p:spPr>
      </p:pic>
      <p:sp>
        <p:nvSpPr>
          <p:cNvPr id="4" name="文本框 3"/>
          <p:cNvSpPr txBox="1"/>
          <p:nvPr/>
        </p:nvSpPr>
        <p:spPr>
          <a:xfrm>
            <a:off x="832484" y="6309360"/>
            <a:ext cx="10582275" cy="461665"/>
          </a:xfrm>
          <a:prstGeom prst="rect">
            <a:avLst/>
          </a:prstGeom>
          <a:noFill/>
        </p:spPr>
        <p:txBody>
          <a:bodyPr wrap="square" rtlCol="0" anchor="t">
            <a:spAutoFit/>
          </a:bodyPr>
          <a:lstStyle/>
          <a:p>
            <a:pPr algn="l"/>
            <a:r>
              <a:rPr lang="en-US" sz="1200" dirty="0">
                <a:solidFill>
                  <a:schemeClr val="tx1">
                    <a:lumMod val="50000"/>
                  </a:schemeClr>
                </a:solidFill>
                <a:cs typeface="Arial" panose="020B0604020202020204" pitchFamily="34" charset="0"/>
                <a:sym typeface="+mn-ea"/>
              </a:rPr>
              <a:t>Note: This spectrum is only for reference in model selection. For specific design parameters, please consult the manufacturer. In case of product modifications or specification improvements, no further notice will be given. The actual product shall prevail.</a:t>
            </a:r>
          </a:p>
        </p:txBody>
      </p:sp>
    </p:spTree>
  </p:cSld>
  <p:clrMapOvr>
    <a:masterClrMapping/>
  </p:clrMapOvr>
  <mc:AlternateContent xmlns:mc="http://schemas.openxmlformats.org/markup-compatibility/2006" xmlns:p14="http://schemas.microsoft.com/office/powerpoint/2010/main">
    <mc:Choice Requires="p14">
      <p:transition spd="slow" advTm="5949">
        <p14:prism dir="u"/>
      </p:transition>
    </mc:Choice>
    <mc:Fallback xmlns="">
      <p:transition spd="slow" advTm="59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anim calcmode="lin" valueType="num">
                                      <p:cBhvr>
                                        <p:cTn id="8" dur="300" fill="hold"/>
                                        <p:tgtEl>
                                          <p:spTgt spid="31"/>
                                        </p:tgtEl>
                                        <p:attrNameLst>
                                          <p:attrName>ppt_x</p:attrName>
                                        </p:attrNameLst>
                                      </p:cBhvr>
                                      <p:tavLst>
                                        <p:tav tm="0">
                                          <p:val>
                                            <p:strVal val="#ppt_x"/>
                                          </p:val>
                                        </p:tav>
                                        <p:tav tm="100000">
                                          <p:val>
                                            <p:strVal val="#ppt_x"/>
                                          </p:val>
                                        </p:tav>
                                      </p:tavLst>
                                    </p:anim>
                                    <p:anim calcmode="lin" valueType="num">
                                      <p:cBhvr>
                                        <p:cTn id="9" dur="3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300" fill="hold"/>
                                        <p:tgtEl>
                                          <p:spTgt spid="32"/>
                                        </p:tgtEl>
                                        <p:attrNameLst>
                                          <p:attrName>ppt_w</p:attrName>
                                        </p:attrNameLst>
                                      </p:cBhvr>
                                      <p:tavLst>
                                        <p:tav tm="0">
                                          <p:val>
                                            <p:fltVal val="0"/>
                                          </p:val>
                                        </p:tav>
                                        <p:tav tm="100000">
                                          <p:val>
                                            <p:strVal val="#ppt_w"/>
                                          </p:val>
                                        </p:tav>
                                      </p:tavLst>
                                    </p:anim>
                                    <p:anim calcmode="lin" valueType="num">
                                      <p:cBhvr>
                                        <p:cTn id="14" dur="300" fill="hold"/>
                                        <p:tgtEl>
                                          <p:spTgt spid="32"/>
                                        </p:tgtEl>
                                        <p:attrNameLst>
                                          <p:attrName>ppt_h</p:attrName>
                                        </p:attrNameLst>
                                      </p:cBhvr>
                                      <p:tavLst>
                                        <p:tav tm="0">
                                          <p:val>
                                            <p:fltVal val="0"/>
                                          </p:val>
                                        </p:tav>
                                        <p:tav tm="100000">
                                          <p:val>
                                            <p:strVal val="#ppt_h"/>
                                          </p:val>
                                        </p:tav>
                                      </p:tavLst>
                                    </p:anim>
                                    <p:anim calcmode="lin" valueType="num">
                                      <p:cBhvr>
                                        <p:cTn id="15" dur="300" fill="hold"/>
                                        <p:tgtEl>
                                          <p:spTgt spid="32"/>
                                        </p:tgtEl>
                                        <p:attrNameLst>
                                          <p:attrName>style.rotation</p:attrName>
                                        </p:attrNameLst>
                                      </p:cBhvr>
                                      <p:tavLst>
                                        <p:tav tm="0">
                                          <p:val>
                                            <p:fltVal val="90"/>
                                          </p:val>
                                        </p:tav>
                                        <p:tav tm="100000">
                                          <p:val>
                                            <p:fltVal val="0"/>
                                          </p:val>
                                        </p:tav>
                                      </p:tavLst>
                                    </p:anim>
                                    <p:animEffect transition="in" filter="fade">
                                      <p:cBhvr>
                                        <p:cTn id="16" dur="3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PPT设计宝典_4058"/>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cs typeface="Arial" panose="020B0604020202020204" pitchFamily="34" charset="0"/>
            </a:endParaRPr>
          </a:p>
        </p:txBody>
      </p:sp>
      <p:sp>
        <p:nvSpPr>
          <p:cNvPr id="32" name="PPT设计宝典_4058"/>
          <p:cNvSpPr>
            <a:spLocks noChangeAspect="1"/>
          </p:cNvSpPr>
          <p:nvPr/>
        </p:nvSpPr>
        <p:spPr bwMode="auto">
          <a:xfrm>
            <a:off x="832565" y="233916"/>
            <a:ext cx="484924" cy="455864"/>
          </a:xfrm>
          <a:custGeom>
            <a:avLst/>
            <a:gdLst>
              <a:gd name="connsiteX0" fmla="*/ 281174 w 591050"/>
              <a:gd name="connsiteY0" fmla="*/ 186505 h 555630"/>
              <a:gd name="connsiteX1" fmla="*/ 315832 w 591050"/>
              <a:gd name="connsiteY1" fmla="*/ 186505 h 555630"/>
              <a:gd name="connsiteX2" fmla="*/ 315832 w 591050"/>
              <a:gd name="connsiteY2" fmla="*/ 301575 h 555630"/>
              <a:gd name="connsiteX3" fmla="*/ 304939 w 591050"/>
              <a:gd name="connsiteY3" fmla="*/ 312487 h 555630"/>
              <a:gd name="connsiteX4" fmla="*/ 270281 w 591050"/>
              <a:gd name="connsiteY4" fmla="*/ 312487 h 555630"/>
              <a:gd name="connsiteX5" fmla="*/ 270281 w 591050"/>
              <a:gd name="connsiteY5" fmla="*/ 197417 h 555630"/>
              <a:gd name="connsiteX6" fmla="*/ 281174 w 591050"/>
              <a:gd name="connsiteY6" fmla="*/ 186505 h 555630"/>
              <a:gd name="connsiteX7" fmla="*/ 201736 w 591050"/>
              <a:gd name="connsiteY7" fmla="*/ 143821 h 555630"/>
              <a:gd name="connsiteX8" fmla="*/ 236515 w 591050"/>
              <a:gd name="connsiteY8" fmla="*/ 143821 h 555630"/>
              <a:gd name="connsiteX9" fmla="*/ 236515 w 591050"/>
              <a:gd name="connsiteY9" fmla="*/ 301574 h 555630"/>
              <a:gd name="connsiteX10" fmla="*/ 225584 w 591050"/>
              <a:gd name="connsiteY10" fmla="*/ 312488 h 555630"/>
              <a:gd name="connsiteX11" fmla="*/ 190805 w 591050"/>
              <a:gd name="connsiteY11" fmla="*/ 312488 h 555630"/>
              <a:gd name="connsiteX12" fmla="*/ 190805 w 591050"/>
              <a:gd name="connsiteY12" fmla="*/ 155727 h 555630"/>
              <a:gd name="connsiteX13" fmla="*/ 201736 w 591050"/>
              <a:gd name="connsiteY13" fmla="*/ 143821 h 555630"/>
              <a:gd name="connsiteX14" fmla="*/ 365625 w 591050"/>
              <a:gd name="connsiteY14" fmla="*/ 101136 h 555630"/>
              <a:gd name="connsiteX15" fmla="*/ 400404 w 591050"/>
              <a:gd name="connsiteY15" fmla="*/ 101136 h 555630"/>
              <a:gd name="connsiteX16" fmla="*/ 400404 w 591050"/>
              <a:gd name="connsiteY16" fmla="*/ 301572 h 555630"/>
              <a:gd name="connsiteX17" fmla="*/ 389473 w 591050"/>
              <a:gd name="connsiteY17" fmla="*/ 312487 h 555630"/>
              <a:gd name="connsiteX18" fmla="*/ 354694 w 591050"/>
              <a:gd name="connsiteY18" fmla="*/ 312487 h 555630"/>
              <a:gd name="connsiteX19" fmla="*/ 354694 w 591050"/>
              <a:gd name="connsiteY19" fmla="*/ 112051 h 555630"/>
              <a:gd name="connsiteX20" fmla="*/ 365625 w 591050"/>
              <a:gd name="connsiteY20" fmla="*/ 101136 h 555630"/>
              <a:gd name="connsiteX21" fmla="*/ 73509 w 591050"/>
              <a:gd name="connsiteY21" fmla="*/ 51580 h 555630"/>
              <a:gd name="connsiteX22" fmla="*/ 47681 w 591050"/>
              <a:gd name="connsiteY22" fmla="*/ 78362 h 555630"/>
              <a:gd name="connsiteX23" fmla="*/ 47681 w 591050"/>
              <a:gd name="connsiteY23" fmla="*/ 352131 h 555630"/>
              <a:gd name="connsiteX24" fmla="*/ 516548 w 591050"/>
              <a:gd name="connsiteY24" fmla="*/ 352131 h 555630"/>
              <a:gd name="connsiteX25" fmla="*/ 543369 w 591050"/>
              <a:gd name="connsiteY25" fmla="*/ 325349 h 555630"/>
              <a:gd name="connsiteX26" fmla="*/ 543369 w 591050"/>
              <a:gd name="connsiteY26" fmla="*/ 51580 h 555630"/>
              <a:gd name="connsiteX27" fmla="*/ 58608 w 591050"/>
              <a:gd name="connsiteY27" fmla="*/ 0 h 555630"/>
              <a:gd name="connsiteX28" fmla="*/ 591050 w 591050"/>
              <a:gd name="connsiteY28" fmla="*/ 0 h 555630"/>
              <a:gd name="connsiteX29" fmla="*/ 591050 w 591050"/>
              <a:gd name="connsiteY29" fmla="*/ 342212 h 555630"/>
              <a:gd name="connsiteX30" fmla="*/ 532442 w 591050"/>
              <a:gd name="connsiteY30" fmla="*/ 400735 h 555630"/>
              <a:gd name="connsiteX31" fmla="*/ 390391 w 591050"/>
              <a:gd name="connsiteY31" fmla="*/ 400735 h 555630"/>
              <a:gd name="connsiteX32" fmla="*/ 447013 w 591050"/>
              <a:gd name="connsiteY32" fmla="*/ 493976 h 555630"/>
              <a:gd name="connsiteX33" fmla="*/ 433106 w 591050"/>
              <a:gd name="connsiteY33" fmla="*/ 549523 h 555630"/>
              <a:gd name="connsiteX34" fmla="*/ 376484 w 591050"/>
              <a:gd name="connsiteY34" fmla="*/ 535636 h 555630"/>
              <a:gd name="connsiteX35" fmla="*/ 299002 w 591050"/>
              <a:gd name="connsiteY35" fmla="*/ 408671 h 555630"/>
              <a:gd name="connsiteX36" fmla="*/ 295028 w 591050"/>
              <a:gd name="connsiteY36" fmla="*/ 400735 h 555630"/>
              <a:gd name="connsiteX37" fmla="*/ 275161 w 591050"/>
              <a:gd name="connsiteY37" fmla="*/ 400735 h 555630"/>
              <a:gd name="connsiteX38" fmla="*/ 271188 w 591050"/>
              <a:gd name="connsiteY38" fmla="*/ 408671 h 555630"/>
              <a:gd name="connsiteX39" fmla="*/ 194699 w 591050"/>
              <a:gd name="connsiteY39" fmla="*/ 535636 h 555630"/>
              <a:gd name="connsiteX40" fmla="*/ 138077 w 591050"/>
              <a:gd name="connsiteY40" fmla="*/ 549523 h 555630"/>
              <a:gd name="connsiteX41" fmla="*/ 124170 w 591050"/>
              <a:gd name="connsiteY41" fmla="*/ 493976 h 555630"/>
              <a:gd name="connsiteX42" fmla="*/ 180792 w 591050"/>
              <a:gd name="connsiteY42" fmla="*/ 400735 h 555630"/>
              <a:gd name="connsiteX43" fmla="*/ 0 w 591050"/>
              <a:gd name="connsiteY43" fmla="*/ 400735 h 555630"/>
              <a:gd name="connsiteX44" fmla="*/ 0 w 591050"/>
              <a:gd name="connsiteY44" fmla="*/ 58523 h 555630"/>
              <a:gd name="connsiteX45" fmla="*/ 58608 w 591050"/>
              <a:gd name="connsiteY45" fmla="*/ 0 h 55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1050" h="555630">
                <a:moveTo>
                  <a:pt x="281174" y="186505"/>
                </a:moveTo>
                <a:lnTo>
                  <a:pt x="315832" y="186505"/>
                </a:lnTo>
                <a:lnTo>
                  <a:pt x="315832" y="301575"/>
                </a:lnTo>
                <a:cubicBezTo>
                  <a:pt x="315832" y="307527"/>
                  <a:pt x="310881" y="312487"/>
                  <a:pt x="304939" y="312487"/>
                </a:cubicBezTo>
                <a:lnTo>
                  <a:pt x="270281" y="312487"/>
                </a:lnTo>
                <a:lnTo>
                  <a:pt x="270281" y="197417"/>
                </a:lnTo>
                <a:cubicBezTo>
                  <a:pt x="270281" y="191465"/>
                  <a:pt x="275232" y="186505"/>
                  <a:pt x="281174" y="186505"/>
                </a:cubicBezTo>
                <a:close/>
                <a:moveTo>
                  <a:pt x="201736" y="143821"/>
                </a:moveTo>
                <a:lnTo>
                  <a:pt x="236515" y="143821"/>
                </a:lnTo>
                <a:lnTo>
                  <a:pt x="236515" y="301574"/>
                </a:lnTo>
                <a:cubicBezTo>
                  <a:pt x="236515" y="307527"/>
                  <a:pt x="231546" y="312488"/>
                  <a:pt x="225584" y="312488"/>
                </a:cubicBezTo>
                <a:lnTo>
                  <a:pt x="190805" y="312488"/>
                </a:lnTo>
                <a:lnTo>
                  <a:pt x="190805" y="155727"/>
                </a:lnTo>
                <a:cubicBezTo>
                  <a:pt x="190805" y="148782"/>
                  <a:pt x="195773" y="143821"/>
                  <a:pt x="201736" y="143821"/>
                </a:cubicBezTo>
                <a:close/>
                <a:moveTo>
                  <a:pt x="365625" y="101136"/>
                </a:moveTo>
                <a:lnTo>
                  <a:pt x="400404" y="101136"/>
                </a:lnTo>
                <a:lnTo>
                  <a:pt x="400404" y="301572"/>
                </a:lnTo>
                <a:cubicBezTo>
                  <a:pt x="400404" y="307526"/>
                  <a:pt x="395436" y="312487"/>
                  <a:pt x="389473" y="312487"/>
                </a:cubicBezTo>
                <a:lnTo>
                  <a:pt x="354694" y="312487"/>
                </a:lnTo>
                <a:lnTo>
                  <a:pt x="354694" y="112051"/>
                </a:lnTo>
                <a:cubicBezTo>
                  <a:pt x="354694" y="106097"/>
                  <a:pt x="359663" y="101136"/>
                  <a:pt x="365625" y="101136"/>
                </a:cubicBezTo>
                <a:close/>
                <a:moveTo>
                  <a:pt x="73509" y="51580"/>
                </a:moveTo>
                <a:cubicBezTo>
                  <a:pt x="59602" y="51580"/>
                  <a:pt x="47681" y="63483"/>
                  <a:pt x="47681" y="78362"/>
                </a:cubicBezTo>
                <a:lnTo>
                  <a:pt x="47681" y="352131"/>
                </a:lnTo>
                <a:lnTo>
                  <a:pt x="516548" y="352131"/>
                </a:lnTo>
                <a:cubicBezTo>
                  <a:pt x="531448" y="352131"/>
                  <a:pt x="543369" y="340228"/>
                  <a:pt x="543369" y="325349"/>
                </a:cubicBezTo>
                <a:lnTo>
                  <a:pt x="543369" y="51580"/>
                </a:lnTo>
                <a:close/>
                <a:moveTo>
                  <a:pt x="58608" y="0"/>
                </a:moveTo>
                <a:lnTo>
                  <a:pt x="591050" y="0"/>
                </a:lnTo>
                <a:lnTo>
                  <a:pt x="591050" y="342212"/>
                </a:lnTo>
                <a:cubicBezTo>
                  <a:pt x="591050" y="374945"/>
                  <a:pt x="564229" y="400735"/>
                  <a:pt x="532442" y="400735"/>
                </a:cubicBezTo>
                <a:lnTo>
                  <a:pt x="390391" y="400735"/>
                </a:lnTo>
                <a:lnTo>
                  <a:pt x="447013" y="493976"/>
                </a:lnTo>
                <a:cubicBezTo>
                  <a:pt x="457940" y="512822"/>
                  <a:pt x="451979" y="538612"/>
                  <a:pt x="433106" y="549523"/>
                </a:cubicBezTo>
                <a:cubicBezTo>
                  <a:pt x="413238" y="561426"/>
                  <a:pt x="388404" y="555474"/>
                  <a:pt x="376484" y="535636"/>
                </a:cubicBezTo>
                <a:lnTo>
                  <a:pt x="299002" y="408671"/>
                </a:lnTo>
                <a:cubicBezTo>
                  <a:pt x="298008" y="405695"/>
                  <a:pt x="296022" y="403711"/>
                  <a:pt x="295028" y="400735"/>
                </a:cubicBezTo>
                <a:lnTo>
                  <a:pt x="275161" y="400735"/>
                </a:lnTo>
                <a:cubicBezTo>
                  <a:pt x="274168" y="403711"/>
                  <a:pt x="273174" y="405695"/>
                  <a:pt x="271188" y="408671"/>
                </a:cubicBezTo>
                <a:lnTo>
                  <a:pt x="194699" y="535636"/>
                </a:lnTo>
                <a:cubicBezTo>
                  <a:pt x="182778" y="555474"/>
                  <a:pt x="156951" y="561426"/>
                  <a:pt x="138077" y="549523"/>
                </a:cubicBezTo>
                <a:cubicBezTo>
                  <a:pt x="118210" y="538612"/>
                  <a:pt x="112250" y="512822"/>
                  <a:pt x="124170" y="493976"/>
                </a:cubicBezTo>
                <a:lnTo>
                  <a:pt x="180792" y="400735"/>
                </a:lnTo>
                <a:lnTo>
                  <a:pt x="0" y="400735"/>
                </a:lnTo>
                <a:lnTo>
                  <a:pt x="0" y="58523"/>
                </a:lnTo>
                <a:cubicBezTo>
                  <a:pt x="0" y="26782"/>
                  <a:pt x="25827" y="0"/>
                  <a:pt x="58608" y="0"/>
                </a:cubicBezTo>
                <a:close/>
              </a:path>
            </a:pathLst>
          </a:custGeom>
          <a:solidFill>
            <a:schemeClr val="bg1"/>
          </a:solidFill>
          <a:ln>
            <a:noFill/>
          </a:ln>
        </p:spPr>
      </p:sp>
      <p:sp>
        <p:nvSpPr>
          <p:cNvPr id="17" name="文本框 16"/>
          <p:cNvSpPr txBox="1"/>
          <p:nvPr>
            <p:custDataLst>
              <p:tags r:id="rId1"/>
            </p:custDataLst>
          </p:nvPr>
        </p:nvSpPr>
        <p:spPr>
          <a:xfrm>
            <a:off x="1345565" y="764540"/>
            <a:ext cx="9289320" cy="461665"/>
          </a:xfrm>
          <a:prstGeom prst="rect">
            <a:avLst/>
          </a:prstGeom>
          <a:noFill/>
        </p:spPr>
        <p:txBody>
          <a:bodyPr wrap="square" rtlCol="0">
            <a:spAutoFit/>
          </a:bodyPr>
          <a:lstStyle/>
          <a:p>
            <a:r>
              <a:rPr lang="en-US" sz="2400" b="1" dirty="0">
                <a:solidFill>
                  <a:srgbClr val="C00000"/>
                </a:solidFill>
                <a:ea typeface="微软雅黑" panose="020B0503020204020204" pitchFamily="34" charset="-122"/>
                <a:cs typeface="Arial" panose="020B0604020202020204" pitchFamily="34" charset="0"/>
                <a:sym typeface="+mn-ea"/>
              </a:rPr>
              <a:t>Power </a:t>
            </a:r>
            <a:r>
              <a:rPr lang="en-US" sz="2400" b="1" dirty="0" err="1">
                <a:solidFill>
                  <a:srgbClr val="C00000"/>
                </a:solidFill>
                <a:ea typeface="微软雅黑" panose="020B0503020204020204" pitchFamily="34" charset="-122"/>
                <a:cs typeface="Arial" panose="020B0604020202020204" pitchFamily="34" charset="0"/>
                <a:sym typeface="+mn-ea"/>
              </a:rPr>
              <a:t>Microgrid</a:t>
            </a:r>
            <a:r>
              <a:rPr lang="en-US" sz="2400" b="1" dirty="0">
                <a:solidFill>
                  <a:srgbClr val="C00000"/>
                </a:solidFill>
                <a:ea typeface="微软雅黑" panose="020B0503020204020204" pitchFamily="34" charset="-122"/>
                <a:cs typeface="Arial" panose="020B0604020202020204" pitchFamily="34" charset="0"/>
                <a:sym typeface="+mn-ea"/>
              </a:rPr>
              <a:t> Technology </a:t>
            </a:r>
            <a:r>
              <a:rPr lang="en-US" b="1" dirty="0">
                <a:solidFill>
                  <a:srgbClr val="C00000"/>
                </a:solidFill>
                <a:ea typeface="微软雅黑" panose="020B0503020204020204" pitchFamily="34" charset="-122"/>
                <a:cs typeface="Arial" panose="020B0604020202020204" pitchFamily="34" charset="0"/>
                <a:sym typeface="+mn-ea"/>
              </a:rPr>
              <a:t>- Meeting Customers' Personalized Needs</a:t>
            </a:r>
          </a:p>
        </p:txBody>
      </p:sp>
      <p:sp>
        <p:nvSpPr>
          <p:cNvPr id="48" name="矩形 47"/>
          <p:cNvSpPr/>
          <p:nvPr>
            <p:custDataLst>
              <p:tags r:id="rId2"/>
            </p:custDataLst>
          </p:nvPr>
        </p:nvSpPr>
        <p:spPr>
          <a:xfrm>
            <a:off x="7610475" y="1566545"/>
            <a:ext cx="4347210" cy="4453890"/>
          </a:xfrm>
          <a:prstGeom prst="rect">
            <a:avLst/>
          </a:prstGeom>
          <a:noFill/>
          <a:ln w="9525">
            <a:noFill/>
          </a:ln>
        </p:spPr>
        <p:txBody>
          <a:bodyPr wrap="square">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等线" panose="02010600030101010101" pitchFamily="2" charset="-122"/>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等线" panose="02010600030101010101" pitchFamily="2" charset="-122"/>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等线" panose="02010600030101010101" pitchFamily="2" charset="-122"/>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5pPr>
          </a:lstStyle>
          <a:p>
            <a:pPr marL="0" indent="0" algn="l">
              <a:buNone/>
            </a:pPr>
            <a:r>
              <a:rPr lang="en-US" sz="1800"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Features of Integration Technology:</a:t>
            </a:r>
          </a:p>
          <a:p>
            <a:pPr algn="l"/>
            <a:r>
              <a:rPr lang="en-US" sz="1800"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Improving the Reliability of Power Supply Systems</a:t>
            </a:r>
          </a:p>
          <a:p>
            <a:pPr algn="l"/>
            <a:r>
              <a:rPr lang="en-US" sz="1800"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More Economical</a:t>
            </a:r>
          </a:p>
          <a:p>
            <a:pPr algn="l"/>
            <a:r>
              <a:rPr lang="en-US" sz="1800"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Highly Scalable</a:t>
            </a:r>
          </a:p>
          <a:p>
            <a:pPr algn="l"/>
            <a:r>
              <a:rPr lang="en-US" sz="1800"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More Convenient and Timely Maintenance</a:t>
            </a:r>
          </a:p>
          <a:p>
            <a:pPr algn="l"/>
            <a:r>
              <a:rPr lang="en-US" sz="1800"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Users Can Customize ATS Transfer Cabinets According to Their Needs</a:t>
            </a:r>
          </a:p>
        </p:txBody>
      </p:sp>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1582" y="1381125"/>
            <a:ext cx="5889667" cy="2473200"/>
          </a:xfrm>
          <a:prstGeom prst="rect">
            <a:avLst/>
          </a:prstGeom>
        </p:spPr>
      </p:pic>
      <p:sp>
        <p:nvSpPr>
          <p:cNvPr id="4" name="TextBox 3"/>
          <p:cNvSpPr txBox="1"/>
          <p:nvPr/>
        </p:nvSpPr>
        <p:spPr>
          <a:xfrm>
            <a:off x="1489710" y="3573016"/>
            <a:ext cx="1249917" cy="246221"/>
          </a:xfrm>
          <a:prstGeom prst="rect">
            <a:avLst/>
          </a:prstGeom>
          <a:noFill/>
        </p:spPr>
        <p:txBody>
          <a:bodyPr wrap="square" lIns="0" tIns="0" rIns="0" bIns="0" rtlCol="0">
            <a:spAutoFit/>
          </a:bodyPr>
          <a:lstStyle/>
          <a:p>
            <a:pPr algn="ctr"/>
            <a:r>
              <a:rPr lang="en-US" sz="800" b="1" dirty="0">
                <a:cs typeface="Arial" panose="020B0604020202020204" pitchFamily="34" charset="0"/>
              </a:rPr>
              <a:t>Remote Monitoring and Control Software</a:t>
            </a:r>
          </a:p>
        </p:txBody>
      </p:sp>
      <p:sp>
        <p:nvSpPr>
          <p:cNvPr id="27" name="TextBox 26"/>
          <p:cNvSpPr txBox="1"/>
          <p:nvPr/>
        </p:nvSpPr>
        <p:spPr>
          <a:xfrm>
            <a:off x="2250695" y="1458823"/>
            <a:ext cx="938747" cy="246221"/>
          </a:xfrm>
          <a:prstGeom prst="rect">
            <a:avLst/>
          </a:prstGeom>
          <a:noFill/>
        </p:spPr>
        <p:txBody>
          <a:bodyPr wrap="square" lIns="0" tIns="0" rIns="0" bIns="0" rtlCol="0">
            <a:spAutoFit/>
          </a:bodyPr>
          <a:lstStyle/>
          <a:p>
            <a:pPr algn="ctr"/>
            <a:r>
              <a:rPr lang="en-US" sz="800" b="1" dirty="0">
                <a:cs typeface="Arial" panose="020B0604020202020204" pitchFamily="34" charset="0"/>
              </a:rPr>
              <a:t>Communication module</a:t>
            </a:r>
          </a:p>
        </p:txBody>
      </p:sp>
      <p:sp>
        <p:nvSpPr>
          <p:cNvPr id="28" name="TextBox 27"/>
          <p:cNvSpPr txBox="1"/>
          <p:nvPr/>
        </p:nvSpPr>
        <p:spPr>
          <a:xfrm>
            <a:off x="2418383" y="2406010"/>
            <a:ext cx="790617" cy="246221"/>
          </a:xfrm>
          <a:prstGeom prst="rect">
            <a:avLst/>
          </a:prstGeom>
          <a:noFill/>
        </p:spPr>
        <p:txBody>
          <a:bodyPr wrap="square" lIns="0" tIns="0" rIns="0" bIns="0" rtlCol="0">
            <a:spAutoFit/>
          </a:bodyPr>
          <a:lstStyle/>
          <a:p>
            <a:pPr algn="ctr"/>
            <a:r>
              <a:rPr lang="en-US" sz="800" b="1" dirty="0">
                <a:cs typeface="Arial" panose="020B0604020202020204" pitchFamily="34" charset="0"/>
              </a:rPr>
              <a:t>Communication module</a:t>
            </a:r>
          </a:p>
        </p:txBody>
      </p:sp>
      <p:sp>
        <p:nvSpPr>
          <p:cNvPr id="29" name="TextBox 28"/>
          <p:cNvSpPr txBox="1"/>
          <p:nvPr/>
        </p:nvSpPr>
        <p:spPr>
          <a:xfrm>
            <a:off x="3455396" y="3284984"/>
            <a:ext cx="711019" cy="123111"/>
          </a:xfrm>
          <a:prstGeom prst="rect">
            <a:avLst/>
          </a:prstGeom>
          <a:noFill/>
        </p:spPr>
        <p:txBody>
          <a:bodyPr wrap="square" lIns="0" tIns="0" rIns="0" bIns="0" rtlCol="0">
            <a:spAutoFit/>
          </a:bodyPr>
          <a:lstStyle/>
          <a:p>
            <a:r>
              <a:rPr lang="en-US" sz="800" b="1">
                <a:cs typeface="Arial" panose="020B0604020202020204" pitchFamily="34" charset="0"/>
              </a:rPr>
              <a:t>Generator set</a:t>
            </a:r>
          </a:p>
        </p:txBody>
      </p:sp>
      <p:sp>
        <p:nvSpPr>
          <p:cNvPr id="30" name="TextBox 29"/>
          <p:cNvSpPr txBox="1"/>
          <p:nvPr/>
        </p:nvSpPr>
        <p:spPr>
          <a:xfrm>
            <a:off x="4708296" y="2852936"/>
            <a:ext cx="711019" cy="246221"/>
          </a:xfrm>
          <a:prstGeom prst="rect">
            <a:avLst/>
          </a:prstGeom>
          <a:noFill/>
        </p:spPr>
        <p:txBody>
          <a:bodyPr wrap="square" lIns="0" tIns="0" rIns="0" bIns="0" rtlCol="0">
            <a:spAutoFit/>
          </a:bodyPr>
          <a:lstStyle/>
          <a:p>
            <a:pPr algn="ctr"/>
            <a:r>
              <a:rPr lang="en-US" sz="800" b="1" dirty="0">
                <a:cs typeface="Arial" panose="020B0604020202020204" pitchFamily="34" charset="0"/>
              </a:rPr>
              <a:t>Outgoing cabinet</a:t>
            </a:r>
          </a:p>
        </p:txBody>
      </p:sp>
      <p:sp>
        <p:nvSpPr>
          <p:cNvPr id="33" name="TextBox 32"/>
          <p:cNvSpPr txBox="1"/>
          <p:nvPr/>
        </p:nvSpPr>
        <p:spPr>
          <a:xfrm>
            <a:off x="5620355" y="1581933"/>
            <a:ext cx="916515" cy="123111"/>
          </a:xfrm>
          <a:prstGeom prst="rect">
            <a:avLst/>
          </a:prstGeom>
          <a:noFill/>
        </p:spPr>
        <p:txBody>
          <a:bodyPr wrap="square" lIns="0" tIns="0" rIns="0" bIns="0" rtlCol="0">
            <a:spAutoFit/>
          </a:bodyPr>
          <a:lstStyle/>
          <a:p>
            <a:r>
              <a:rPr lang="en-US" sz="800" b="1" dirty="0">
                <a:cs typeface="Arial" panose="020B0604020202020204" pitchFamily="34" charset="0"/>
              </a:rPr>
              <a:t>Distribution panel</a:t>
            </a:r>
          </a:p>
        </p:txBody>
      </p:sp>
      <p:sp>
        <p:nvSpPr>
          <p:cNvPr id="37" name="TextBox 36"/>
          <p:cNvSpPr txBox="1"/>
          <p:nvPr/>
        </p:nvSpPr>
        <p:spPr>
          <a:xfrm>
            <a:off x="6536872" y="2205301"/>
            <a:ext cx="574378" cy="246221"/>
          </a:xfrm>
          <a:prstGeom prst="rect">
            <a:avLst/>
          </a:prstGeom>
          <a:noFill/>
        </p:spPr>
        <p:txBody>
          <a:bodyPr wrap="square" lIns="0" tIns="0" rIns="0" bIns="0" rtlCol="0">
            <a:spAutoFit/>
          </a:bodyPr>
          <a:lstStyle/>
          <a:p>
            <a:pPr algn="ctr"/>
            <a:r>
              <a:rPr lang="en-US" sz="800" b="1" dirty="0">
                <a:cs typeface="Arial" panose="020B0604020202020204" pitchFamily="34" charset="0"/>
              </a:rPr>
              <a:t>Electrical load</a:t>
            </a:r>
          </a:p>
        </p:txBody>
      </p:sp>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1582" y="4005064"/>
            <a:ext cx="5767903" cy="2134800"/>
          </a:xfrm>
          <a:prstGeom prst="rect">
            <a:avLst/>
          </a:prstGeom>
        </p:spPr>
      </p:pic>
      <p:sp>
        <p:nvSpPr>
          <p:cNvPr id="38" name="TextBox 37"/>
          <p:cNvSpPr txBox="1"/>
          <p:nvPr/>
        </p:nvSpPr>
        <p:spPr>
          <a:xfrm>
            <a:off x="1707364" y="4964742"/>
            <a:ext cx="711019" cy="123111"/>
          </a:xfrm>
          <a:prstGeom prst="rect">
            <a:avLst/>
          </a:prstGeom>
          <a:noFill/>
        </p:spPr>
        <p:txBody>
          <a:bodyPr wrap="square" lIns="0" tIns="0" rIns="0" bIns="0" rtlCol="0">
            <a:spAutoFit/>
          </a:bodyPr>
          <a:lstStyle/>
          <a:p>
            <a:r>
              <a:rPr lang="en-US" sz="800" b="1" dirty="0">
                <a:cs typeface="Arial" panose="020B0604020202020204" pitchFamily="34" charset="0"/>
              </a:rPr>
              <a:t>Generator set</a:t>
            </a:r>
          </a:p>
        </p:txBody>
      </p:sp>
      <p:sp>
        <p:nvSpPr>
          <p:cNvPr id="46" name="TextBox 45"/>
          <p:cNvSpPr txBox="1"/>
          <p:nvPr/>
        </p:nvSpPr>
        <p:spPr>
          <a:xfrm>
            <a:off x="6181361" y="4763800"/>
            <a:ext cx="711019" cy="123111"/>
          </a:xfrm>
          <a:prstGeom prst="rect">
            <a:avLst/>
          </a:prstGeom>
          <a:noFill/>
        </p:spPr>
        <p:txBody>
          <a:bodyPr wrap="square" lIns="0" tIns="0" rIns="0" bIns="0" rtlCol="0">
            <a:spAutoFit/>
          </a:bodyPr>
          <a:lstStyle/>
          <a:p>
            <a:r>
              <a:rPr lang="en-US" sz="800" b="1" dirty="0">
                <a:cs typeface="Arial" panose="020B0604020202020204" pitchFamily="34" charset="0"/>
              </a:rPr>
              <a:t>Electrical load</a:t>
            </a:r>
          </a:p>
        </p:txBody>
      </p:sp>
      <p:sp>
        <p:nvSpPr>
          <p:cNvPr id="47" name="TextBox 46"/>
          <p:cNvSpPr txBox="1"/>
          <p:nvPr/>
        </p:nvSpPr>
        <p:spPr>
          <a:xfrm>
            <a:off x="1578090" y="6273656"/>
            <a:ext cx="711019" cy="123111"/>
          </a:xfrm>
          <a:prstGeom prst="rect">
            <a:avLst/>
          </a:prstGeom>
          <a:solidFill>
            <a:schemeClr val="bg1"/>
          </a:solidFill>
        </p:spPr>
        <p:txBody>
          <a:bodyPr wrap="square" lIns="0" tIns="0" rIns="0" bIns="0" rtlCol="0">
            <a:spAutoFit/>
          </a:bodyPr>
          <a:lstStyle/>
          <a:p>
            <a:r>
              <a:rPr lang="en-US" sz="800" b="1" dirty="0">
                <a:cs typeface="Arial" panose="020B0604020202020204" pitchFamily="34" charset="0"/>
              </a:rPr>
              <a:t>Trunk Line</a:t>
            </a:r>
          </a:p>
        </p:txBody>
      </p:sp>
      <p:sp>
        <p:nvSpPr>
          <p:cNvPr id="49" name="TextBox 48"/>
          <p:cNvSpPr txBox="1"/>
          <p:nvPr/>
        </p:nvSpPr>
        <p:spPr>
          <a:xfrm>
            <a:off x="4010149" y="5804991"/>
            <a:ext cx="1099696" cy="123111"/>
          </a:xfrm>
          <a:prstGeom prst="rect">
            <a:avLst/>
          </a:prstGeom>
          <a:noFill/>
        </p:spPr>
        <p:txBody>
          <a:bodyPr wrap="square" lIns="0" tIns="0" rIns="0" bIns="0" rtlCol="0">
            <a:spAutoFit/>
          </a:bodyPr>
          <a:lstStyle/>
          <a:p>
            <a:r>
              <a:rPr lang="en-US" sz="800" b="1" dirty="0">
                <a:cs typeface="Arial" panose="020B0604020202020204" pitchFamily="34" charset="0"/>
              </a:rPr>
              <a:t>ATS Transfer Cabinet</a:t>
            </a:r>
          </a:p>
        </p:txBody>
      </p:sp>
    </p:spTree>
  </p:cSld>
  <p:clrMapOvr>
    <a:masterClrMapping/>
  </p:clrMapOvr>
  <mc:AlternateContent xmlns:mc="http://schemas.openxmlformats.org/markup-compatibility/2006" xmlns:p14="http://schemas.microsoft.com/office/powerpoint/2010/main">
    <mc:Choice Requires="p14">
      <p:transition spd="slow" advTm="5949">
        <p14:prism dir="u"/>
      </p:transition>
    </mc:Choice>
    <mc:Fallback xmlns="">
      <p:transition spd="slow" advTm="59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anim calcmode="lin" valueType="num">
                                      <p:cBhvr>
                                        <p:cTn id="8" dur="300" fill="hold"/>
                                        <p:tgtEl>
                                          <p:spTgt spid="31"/>
                                        </p:tgtEl>
                                        <p:attrNameLst>
                                          <p:attrName>ppt_x</p:attrName>
                                        </p:attrNameLst>
                                      </p:cBhvr>
                                      <p:tavLst>
                                        <p:tav tm="0">
                                          <p:val>
                                            <p:strVal val="#ppt_x"/>
                                          </p:val>
                                        </p:tav>
                                        <p:tav tm="100000">
                                          <p:val>
                                            <p:strVal val="#ppt_x"/>
                                          </p:val>
                                        </p:tav>
                                      </p:tavLst>
                                    </p:anim>
                                    <p:anim calcmode="lin" valueType="num">
                                      <p:cBhvr>
                                        <p:cTn id="9" dur="3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300" fill="hold"/>
                                        <p:tgtEl>
                                          <p:spTgt spid="32"/>
                                        </p:tgtEl>
                                        <p:attrNameLst>
                                          <p:attrName>ppt_w</p:attrName>
                                        </p:attrNameLst>
                                      </p:cBhvr>
                                      <p:tavLst>
                                        <p:tav tm="0">
                                          <p:val>
                                            <p:fltVal val="0"/>
                                          </p:val>
                                        </p:tav>
                                        <p:tav tm="100000">
                                          <p:val>
                                            <p:strVal val="#ppt_w"/>
                                          </p:val>
                                        </p:tav>
                                      </p:tavLst>
                                    </p:anim>
                                    <p:anim calcmode="lin" valueType="num">
                                      <p:cBhvr>
                                        <p:cTn id="14" dur="300" fill="hold"/>
                                        <p:tgtEl>
                                          <p:spTgt spid="32"/>
                                        </p:tgtEl>
                                        <p:attrNameLst>
                                          <p:attrName>ppt_h</p:attrName>
                                        </p:attrNameLst>
                                      </p:cBhvr>
                                      <p:tavLst>
                                        <p:tav tm="0">
                                          <p:val>
                                            <p:fltVal val="0"/>
                                          </p:val>
                                        </p:tav>
                                        <p:tav tm="100000">
                                          <p:val>
                                            <p:strVal val="#ppt_h"/>
                                          </p:val>
                                        </p:tav>
                                      </p:tavLst>
                                    </p:anim>
                                    <p:anim calcmode="lin" valueType="num">
                                      <p:cBhvr>
                                        <p:cTn id="15" dur="300" fill="hold"/>
                                        <p:tgtEl>
                                          <p:spTgt spid="32"/>
                                        </p:tgtEl>
                                        <p:attrNameLst>
                                          <p:attrName>style.rotation</p:attrName>
                                        </p:attrNameLst>
                                      </p:cBhvr>
                                      <p:tavLst>
                                        <p:tav tm="0">
                                          <p:val>
                                            <p:fltVal val="90"/>
                                          </p:val>
                                        </p:tav>
                                        <p:tav tm="100000">
                                          <p:val>
                                            <p:fltVal val="0"/>
                                          </p:val>
                                        </p:tav>
                                      </p:tavLst>
                                    </p:anim>
                                    <p:animEffect transition="in" filter="fade">
                                      <p:cBhvr>
                                        <p:cTn id="16" dur="3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9C5CD29A-3ACC-4FB8-9CFB-5F9A5988C3F9"/>
  <p:tag name="ISPRING_SCORM_RATE_SLIDES" val="1"/>
  <p:tag name="ISPRINGONLINEFOLDERID" val="0"/>
  <p:tag name="ISPRINGONLINEFOLDERPATH" val="Content List"/>
  <p:tag name="ISPRINGCLOUDFOLDERID" val="0"/>
  <p:tag name="ISPRINGCLOUDFOLDERPATH" val="Repository"/>
  <p:tag name="ISPRING_PLAYERS_CUSTOMIZATION" val="UEsDBBQAAgAIADZb60gVDq0oZAQAAAcRAAAdAAAAdW5pdmVyc2FsL2NvbW1vbl9tZXNzYWdlcy5sbmetWG1v2zYQ/l6g/4EQUGADtrQd0KIYEge0xNhEZMmV6DjZCwRGYmwilJjpxW32ab9mP2y/ZEfKTuK+QFISwDZMyvfc8e6eu6MPjz/nCm1EWUldHDlvD944SBSpzmSxOnIW7OTnDw6qal5kXOlCHDmFdtDx6OWLQ8WLVcNXAr6/fIHQYS6qCpbVyKzu10hmR858nLjhbI6Di8QPJ2EyphNn5Or8hhe3yNcr/Uf5wy/vP3x+++79j4evt5J9gOIZ9v19KGSR3r3pARSwKPQTQCN+EpBz5ozM5zC5cMF8GhBntP0yTHoekTNnZD475RZRRAKWxD71SELjJAiZ9YVPGPGc0YVu0JpvBKo12kjxCdVrAZGsZSlQpWRmH6QaNopGdCnzwhmmQRKRmEXUZTQMnFGsy/L2JwvLm3qtS1BXoUxW/FKJzOqEnLHPb0pRgWpeQ04heNVrCb/UOZfFQafqCC9pMElYGPpxQgJvt+OMSJEhr+RGzUCUCMckAoCSV6J8hGxis8yKI6zUMIQpnUx9eDNjwlSu1gre9VA75gRiMBdFlxTkCIkgu+J4GUaecRqoQhzd8Kr6pMtsLz8eBqoLmAZuCCnosgfgzGDsgCHGEipHWYq07gKbkTjGE5KMw3NIZOBdOEQiPAW6nQ6RuCAxUITEXTIBPqMTbBLeUGyX/zt+pdyks7pFPE1BzrhvI3VTwY5xKbDAMq06GKYmJh8XEDaK/e/QuEUF79rVSm4E2FFmouxUBJXFJZ7Joo8L+ltygqlPvATSyguXCbMlz2jM+S0qdI14tuFFKtClSHkDuX4LzzKZ2Wcmzlb/X438G/F6W1VebQtS4JHzV0Pt2ath3zCrqcCmuhb5Td2l2jhsa/5jrDA5/V0T+hz9cfpjlwQ4ouHzRKaSeaPaqvvk+NxZNjRGnUY80VP9o/XclsRtbR1TKFhjqftLEOimpn9AA1T9pWhwAormbYmGGk6LqwE6g3ALEGj0WIwzcNWeCWfgwgHySzKOKYPZaCkuK1l3jh2WjW2Avh3aFOY8JWpxT8ZLcaVhwlGCb9rpA7qQjXRnQB8MN3utglHmg8kBAK7a5AFIJXOwP+uBuZiRnQfaAr93kqVuVGbJq+S1LfLg2yYXX49NV6XO7a7i1S552yZz/BQr2sNFrdL5gPZ/x7/e8XlAv8dHKSY4cqeJiwOXmEHfcFX1FAIKGFf4LE58PDbiwIWc1+kamumVboqsJ1A7q3vkBAPY9syx4GW6/u+ff3tifGFJu4u2u78OAgFimypI7sB+D3Qtqj+7QBge78vZRR+p7d1mJ9fzqsMoZOGz3CF421pyncPWQbdeSPJt0DBj2J3OgAexTXvdlDC6DUGY4egUapmdwp3RjJfXUAiZ1moQinW1ScB6mPb762VTK1mIIbJPayXmwIzOE+x59q4N5FMyvW57ZgY3inR76VZw6e4L5k5xAHX2CzyRyXogoG1NuyoERG/X9zTffN2p7laV/cvi8PWDfzD+B1BLAwQUAAIACAA2W+tICH4LIykDAACGDAAAJwAAAHVuaXZlcnNhbC9mbGFzaF9wdWJsaXNoaW5nX3NldHRpbmdzLnhtbNVX3W7aMBS+5yksT70saTu6diihqgpo1VpAhW3tVWViQ6w6dhbbUHq1p9mD7Ul2HAMFtevSH6RNCBGfn+/8n5jw6DYVaMJyzZWM8G51ByMmY0W5HEf4y6C9fYiRNkRSIpRkEZYKo6NGJczsUHCd9JkxIKoRwEhdz0yEE2OyehBMp9Mq11nuuEpYA/i6Gqs0yHKmmTQsDzJBZvBjZhnTeI5QAgC+qZJztUalglDokc4VtYIhTsFzyV1QRLQF0QkOvNiQxDfjXFlJT5RQOcrHwwi/Ozx2n4WMh2rylEmXE90AoiObOqGUOy+I6PM7hhLGxwm4e1DDaMqpSSK8V3MoIB08RCmwfejEoZwoyIE0c/iUGUKJIf7o7Rl2a/SC4El0JknK4wFwkIs/ws3B9aerXuvi7LTz+XrQ7Z4NTnveiUInWMcJg3VDITikbB6zpZ2QGEPiBPwGnRERmoXBKmkhNlJyzTl3RkMlIPeFFrRROmS0Q1K2Uo3+DZdtkNzFaASBiFmEj3NOBEbcEMHjpbK2Q224KareXpVEgAXtydB5H9+b99mJE5JrturWgqNdzuPGN2UFRTNlkeA3DBmFIH6bwlPC0Gpx0ChXaUGF9jFICw4WJ5xNGT0qcjoH/JOhKzCRWtCEXs0EM97Cd8vv0JCNVA64jEygs4HOtcevPgs4I1rfg5KFj1v9s9Nm6/q002xdbrkACZ0QGT8THArO0sxsBJ/MkFRmoQfpiInVrCgK5bTglYmt+vIyaJ5a4cv81sVYgd5gSTZj5TmF+asHpc0mZFIMohuuAhpGkENJPCYwYlgXXFpWFjAmEikpZojEsNa0G+sJV1YDxQ+wh9Yv99DrIy6L0xhWG1jMKctLQe7s7r2v7X84OPxYrwa/fvzcflJpvvB7gjhzfuOfPLnyl2v/4TYMA7elH1/aJrf/5s7uXbS+lslrp3U5KFXSVr8UXLeMVPdzGakL/5LprbxgSrkAS2nshwzWkuApN4y+ZYu9oE1e9W73PbaZNtlgzK8Zjf8mZH9aXhPX7oVh8OjF1XFSLnkKiXArcXnbbezXduCm+SirUgG09f8OjcpvUEsDBBQAAgAIADZb60i+fNZIuQIAAFEKAAAhAAAAdW5pdmVyc2FsL2ZsYXNoX3NraW5fc2V0dGluZ3MueG1slVbbTuMwEH3nK6ruO2GvZSVTCUpXQmIXBIh3p5kmVh07sp2y/fv1ODax24ZmO0KqZ87xXDwzhegNE/OzyYSsJJfqGYxhotSoCboJK66meWuMFOcrKQwIcy6kqimfzj/9ch+SOeQpltyCGstZ0xX0bmbuM4bifXyfoQwRVrJuqNjdy1Ke53S1KZVsRXEytGrXgOJMbCzy4udssRx0wJk2dwbqJKblJco4SqNAa8CQfixRTrI4zYEHTxfuM5LTu/o4+z3almlmHO36M8oQraElpEW+vEYZxgt7e/oqM5SPCQb+Ggv9+gVlEMrpDlR6+e03lEGGbNrmf3qkUbLEgqacjx/xncMlLez4YVQXKCcJmBA6OvkKvjwu19sI5L/Gc09wXJXkj1jXvYWAj55zmBvVAsnCqbPpSr49tMbOB8zXlGsLiFU96NEG/UhbHa5JdT3uCd6YKCKQV/SIV8nbGhZdvBEw1ff4xeLGrYo4vnddFKCCrVdGEfbKHvnHlvUAGSl75DNnBTwIvjuA71s6TnjiG+ofM6q+jz4pvzWDoPYYChZOwYqu7nFydeTbKwKmlgXMNcbzwmrAZyOZ03UxZQdBEUG3rKSGSfEbcfnOZaNJtmfwrXa8sYhhhsOxfnMx2i0dP5g7n50sCOl+FfrkuvPE2CV+NaXG0FVV218lPZ14np0SW5hpdpyBa9LCQd2JtRzJqanagHqRko/1IqSBGOsyGwLLbrSG4CSLSkCy40Um/pJj1RdtnYNa2kdjELom1XW4ipUVt3/mlcEbFClhwNgxTWWvE5S9N2Wk8B0AVK2q0LLdobPULTeMwxbC5EcKl/BQZkTbFh3qtmtzD2sT95vXjGpIvyj6RolxqeEI4dXGJdOVExtG9LyhuXaZJWMfVnB/c7KUwy7D1ovXmDv7TkoutvbDClol/iv5D1BLAwQUAAIACAA2W+tIKpYPZ/4CAACXCwAAJgAAAHVuaXZlcnNhbC9odG1sX3B1Ymxpc2hpbmdfc2V0dGluZ3MueG1szZZvTxoxGMDf8ymaLr6UU+emI3cYIxiJToiwTV+Zci1cY6+9tT3wfLVPsw+2T7KnV0CIjp1GloUQ6NM+v+df+7Th0X0q0IRpw5WM8G59ByMmY0W5HEf4y+B0+xAjY4mkRCjJIiwVRkfNWpjlQ8FN0mfWwlKDACNNI7MRTqzNGkEwnU7r3GTazSqRW+CbeqzSINPMMGmZDjJBCvixRcYMnhEqAOCbKjlTa9ZqCIWe9FnRXDDEKXguuQuKiDObChz4VUMS3421yiU9UUJppMfDCL87PHaf+RpPavGUSZcS0wShE9sGoZQ7J4jo8weGEsbHCXh7sI/RlFObRHhv31FgdfCUUrJ95MRRThSkQNoZPmWWUGKJH3p7lt1bMxd4ES0kSXk8gBnkwo9wa3B7dtNrX110Ls9vB93uxaDT806UOsEqJwxWDYXgkMp1zBZ2QmItiRPwG3RGRBgWBsui+bKRkivOuTEaKgGpL7UwGoGnoojwseZEYMQtETxezFqix8yecgExON3d+kha/Aj08cYJ0YYtG5rPGJfFuPlN5YKiQuVI8DuGrEIQUZ7Cv4Sh5XSjkVZpKRXEWGQEpwxNOJsyelRmaQb8k6EbMJHmoAmbLxPMegvfc/6AhmykNHAZmcBWBTk3nl9/ETgjxjxCydzHrf5Fp9W+7Vy22tdbLkBCJ0TGL4RDCVma2Y3wSYGksnM9SEdMcsPKolBOy7kqsdVfXwbD01z4Mr91MZbQGyzJZqy8pDB/9aCy2YRMyoPoDleJhiPIoSSeCRMxHHcuc1YVGBOJlBQFIjE0KuOO9YSr3IDEH2CPNq/30OsjLsvRGG4OsKgp05WQO7t77/c/fDw4/NSoB79+/NxeqzRr4T1BnDnfw0/WNvFFI3/aDcPA9c7n27DV+b/qwr2r9tcqmbpsXw8qFandr4TrVlnVPa+y6spfG72lK6OSC9Bmxv7YQKMRPOWW0bfcNK8o/Pr712+LNyr8BqNYu33/3yD8aPHcWnlfhcGzD8AayFcf083ab1BLAwQUAAIACAA2W+tItIcUDKABAAAuBgAAHwAAAHVuaXZlcnNhbC9odG1sX3NraW5fc2V0dGluZ3MuanONlE1vwjAMhu/8CpRdJ8Q+YbuhwSQkDpPGbdohFFMq0jhKAoMh/vvq8NWk6SC+NK+evo4dOdtGs1gsYc3X5tZ9u/2Hv3cakGb1Em59XdToOenMiGwK4ywHkUlgAbIiZMaFgZO+OyMxZyad62TzSb6mZMjwZFYSVcRCRzQT0VYR7SeirWOJf49go1TVvqJSnydLa1G2EpQWpG1J1Dl3DLt5d6tcYADjCvQFdMYT8Ew7btWRZ8enDkWZSzBXXG5GmGJrwpNFqnEpp3X55xsFurjxxR5ov3TeBp6dyIwdWsjDxIMuRT2pNBgDh7zPA4ooLPgERMm37dY/qGdcLSigV5nJ7JHu3VGUacVTqHSp26PwMVl4VbrZoahyFtZ2TzzcU3iE4BvQFav+I4UHolqqKy5QaUypIxW02vMTKpBPM5keUrcpohwdlmzruncu1B2/z7wRwmCE5pGJzOsejium3kYH1wRZR7GZFzExlhcjmor9HDyQx9PY8Bmh/VeTcWt5Ms+L16F4GanjYIpv0EM5QxJyrhegx4iiqOf70snD5I3dH1BLAwQUAAIACAA2W+tIPTwv0cEAAADlAQAAGgAAAHVuaXZlcnNhbC9pMThuX3ByZXNldHMueG1snZGxCsIwEIb3PkW43cRupSR1E9wcdJaaphppLyWXWh/flIp0kYBDIP/xfT8kJ3evvmNP48k6VJDzLTCD2jUWbwrOp/2mAEahxqbuHBoF6IDtqkzavMCjN2QCsViBpOAewlAKMU0TtzT42ECuG0MsJq5dL+LpHYrZFMOiwuKW9i/7M4MqyxiT19F24YBVvMe0IIy8VjA7F43cYutA/AIakwBMqsFQAmh9AngMCcCPK0CK75vnpEcK8aNikGK1nip7A1BLAwQUAAIACAA2W+tIlBOzImkAAABuAAAAHAAAAHVuaXZlcnNhbC9sb2NhbF9zZXR0aW5ncy54bWwNzDEOgzAMQNGdU1jeKe3WgcDGVpbSA1jERZEcG5GA4PZk+8PTb/szChy8pWDq8PV4IrDO5oMuDn/TUL8RUib1JKbsUA2h76pWbCb5cs4FJliFLt4mjiUyjxSLHHYRqOFTXv/AHpuuugF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NlvrSDXb2a1oAQAA8wIAACkAAAB1bml2ZXJzYWwvc2tpbl9jdXN0b21pemF0aW9uX3NldHRpbmdzLnhtbI1S22obMRB9z1eI/IAljW4LW4OuxZCHQhPyvPWqYYmjLSuFhKKPrzatcdy6tJqnmXPmDDM6fX6ckn3OZX6avg9lmtPnWMqUHvL2CqF+Px/m5dMScyx5c6rcT2mcX3bp67zWWjWXIY3DMtoVzVuMwttDSmrlVMuYYRRJ5qlXyHluG9aB68A2zFFi+81vEj91l7iPqVxW7Tdn6J8Nu5TjUnZpjK9bOGe/h843+LgM49R4eSvYGvU4tTq2BmKES+4r1QAgkOWOOFyl7KQmyGPGMVSjKFBAhHPSiUok5dCy0ImmwnwnEJOMUVepp60baW0ctVVCR4hu07zqbA3BSIwRIQSYq1xAMBg1NjQNDWo9IDgwIKo2mihAwQYTWPXOC8uRol5gXJkxgPHpuKft3p/rVP3vdY7n/IfgxS+4iK7e2lwwV79/XpZGvo1P3w5DiejLkONu/HAd7m5urn958s2/R8Zq1LbxX339A1BLAwQUAAIACAA3W+tIzZF56aEOAADyXgAAFwAAAHVuaXZlcnNhbC91bml2ZXJzYWwucG5n7dx5VNLbvgBwy6HJTnUalDJJTbunCdRKKZRs0DzZeE3rlIJD0mm4ZJSCMaTlTdPkqCl4NGny1r1mZB0PDihiKVEG1dXMVMggKRIRUQEZfpfee2sd1Hfe/2+tH2vxc/32z9+ePpu9v/ufnbl3d8jsmYtn2tjYzA7dsW2/jY1dmI2NbeJ0B0uKecvqEMufKfj9IVtsHghdvlhu7LBBu4JsbCpps4wx9pb7Gad3HMLb2Hz35Nt3Ch93L97GJvpy6LagcEK0sodLK2m/2ZIIdFy79ipXeGtL+I6f3ctu3tgRFHRxW5zg1o5jedW+S1F5N+q1y3YPvDiPHeWI+oU+LzSVl6pjOr6qEcwqFcnUOtbc09eVLCEna7VcwDSAoxq6RAAnZeQ5SnhhioMzZtyFQndIAJzXxK/LVbKdNFSjhgkYo8yy7dDXWZP+N8fZ+VQ8xYBgcMiGiNX7ZkEwE/K7IW48tlzalQWlGivN8JxwL9XtYJ9GG1tH+B+XVzGY3/KcpOc2ruVIm3oen0+YkAfm1LfnaKqpChN7pnn8u98uxthvz5+/qV2N8MA+nfB8M30Kz9KXcyfVDIPdDFeH9uanTWqUXf6DGbkChmFiPZb5YWJuuf8rY2L5cExMXqSnp7DIe2LDjjY2bdsePm9S2Y1Nd8ozfrgxUDyh7NTuC+mZV+65T+yhxgvpodEF1/yxLZNbN2v+wn3b4ycxzsp/4P6PC7W4iY07Y7vIa+WtK88mdeMiL+KB/R9LIBPToxxWh4VvW5g7qZtWh9VeYUxVNExs3bPZBxn3Mla6T3I6yJAdCM3EJ0xMPwt5CN8378C2iQU4P4R/WRk78x4IAUKAECAECAFCgBAgBAgBQoAQIAQIAUKAECAECAFCgBAgBAgBQoAQIAQIAUKAECAECAFCgBAgBAgBQoAQIAQIAUKAECAECAFCgBAgBAgBQoAQIAQIAUKAECAECAFCgBAgBAgBQoAQIAQIAUKAECAECAFCgBAgBAgBQoAQIAQIAUKAECDE/0+IRkrMkEkrkej5kImFWy4A9kP6k8EZvP/llL33FzCxMXExTyc92mSblrlnJnPBpMYsYzAOFR3ynlQD05+D/FmyT9m1ScnuttF5tmF2wanhNyd0y2LH6V5pmZimSVWlqdeHNZhGu+r2oEzDA59e0JNV9VpxzyYVB48HsvnrXSWEEql6QxsMFVJAH1dgtaRxVN+/JpAeMMZo0fSoRUzz8N3PCJVOT1P5coHXUNUiieq9SC9NFxT74QbEZG1P8azl2igxgSNNNKQ/wbmOH/asVFyDvi8BeAW4BcUi5UtR7AKlOlCk1Btz8ZCLmR4ooF3fL3Gdlr8nUC871JxHrJYmQhEl/GjRkdqzav8U6jzUxzbDoBXU5gSM0W2somHLxx0LDtaLQqDk30jCTWLsSGLp1y5+T+DoXvfvvERVwVf59WP2n95/Lbq904nmYUjHnWOJB5BWPfh5A9y8eezinEBdT0saBBEhZJ5wRIxV85ei+uiyjIuC19NSslTsJs2Cr0UelixuG5w0BX/FyS9aDb7WRt37QrbOZaQS+u/nzXEAga1Tt0SxhL2fu+zzX0byyFdGWnPLsvi5po/JC+q0+AdWnTMMcUZ3fVzEfIeWeleQ0FI+p4pGHP5ac194nBMF77TLv1v7ub2Z4ELmZrDCCJvmW70qc2h54UsRodnxQHfiUdk/S0+Y36KEhJ+FitU5lnfnhQm3bEw3DrSyUWY1zSmyy2Nv/R5z8UVf61+00sGSgWy4TVPVTgbeukl/oBrVkStYwriRJN5yRy+o5banPJI1YB7r4IqjFs+IoA+FZ6wlutxNEZTJTw/Pml/hepdtoNqNO2sS9yEL1lCtm3OOqUB0xgH+5aKLfLP6byYpeaQ9cs4VL+4heCdKLXYdJuPOP0tH2omg5sHLdVSjFMpNOcYkj3ZuZ16YQ3SRU8xy1xeERnmDyJMWR/Wjl/JGvStcL7MNL2nWo/V72w5zcQh0iDP8qyT5XHCHsRKnjoOaio+LrhdjzmBifL7TK7vYwCl7KRBYBdd/O+FTY7ja3ExGV494z6NBschCfIzsPU9Wp2qoW+L9xY3pUq4ZTOIirGeTzbEf3Kjpg7qtvSaUtMBBgxAZVFygnE2Tp0Ipul7gfPRZhTQb2FAKE9ISj1egAt8SuGrVMPGtIvsNzU9MRRaq8d0Uid6ZL4ozatUaf61mKQ4q9xM3BPDVEj5/KUBGsgK0JlhAlp4AHRoJs8u35cU7ZM6DDhwOz6YrTnLJ+k/0FXFNcW6uO0IeMiSjq66ruayFYS2iU5QltF436mORAsnpweVY//JOt1mG5kL6pVQ9WUjuaYHMbtE8xEta8E3tfIgIxje0ys8Y5Ps1BbN9g5ej6O0QT+gJQPPOoUTNIZCKgVOGEn3bquAW6CMarkue41GajdMgha6Kj0RdLvPfZWjRNvghu/x9z/vY82YM1GXjnTi01XOCSNBbd2d6PU77myiBtB+9eFeEvFdJwVuveKkeDtFciunGQR/gFTEwk7kqQznfAAn7XaQJ7mawfmTcjDOQdwfQSqjT66Nw2apNDVflkSFbGs3kCOxZAb9EFMQX4SgAnidroKG4Ih2RJs/xdVY+eYWUKJceGarWSrDvDl4XmZVpAndGa/uzxkT0XMa5k3W1zst2H+C1e0Z9f7QvT9bN3UNu3enKp/hs+LH3gvkXet/9/xpaueNPfCVkcxfKwz8zymlqjiIcDgFMGpFltlLELgzrU8QuCQlGQiRrTVnrLVULJbwz3zRlb6Pb5avjRPiSrGt/ZX2ojoBDNkTIPRgnpwrM8N29Rf4OZsPpU+hbj1amle+s/YQ5o6i8umf4MmlpfjuRUCdxsZ7cP2Sk7kxrNFuY8NJMgw7791/Ul592YXxKh0WsukoqsyYcMTIz9dRyRvk1Pem4Q/qJCi0MwYRQWuKWYOFc83Odqpwu64909/3+qqou6v5JaEdVmkDnneP8voGWLoiN8UllmTcw9PYnE34u3knj/5TUj0YlKebjKPtLx7RxqJz2FT8NpdQtqNBqiz2tF5cSn4cppWdkSnmDY5MxrUwzwzQKc4C4xXA2xhiQx0glaknIunfmx1G01lc+5gB0zuOx/XO1JpcIplMIxXx36huCUSMPoJTKF3kZmF8phIfkH4Q19O7pXlyS95s1T5Vl/anRZ/5JWzg9Z21YH82P5zctXz2DovDcKI/4S/me4zhtsZt1bVy8B8XnVVHDVahRUQj/19i1YaPUwy/Nnghf135po8ITIeV3U7zb9GdKTJLl+Uho9PV9Q5W/U4+hpC2ko82k0JeUmEdjui4Y0VuIBdiqfidkOY3OIVvGEI0uuwQTFM0VvkwfdVq3IlxLzi1t9+xJ/iI/Lg981c8tFMTZ31n4TBmZLQ7O11fttkyM5ZqhJC7ReuZohA/SucZP+9IEZPTp4bYOeJHIVkvdKcyFHamN+pcLWUwcIHYqNJgR0kBbF7sXWzcXMZJXYgg0G3dubSk6ufW1ec5bVtX/jKJLvHiDH+9+dOFjUxPr7o+dTx/X3rmdwYYBNQUYH1fDaGvwOghwnmIfz3uKi18FiIXT/6jHVkcOST8U9Dq+yhGhZctaUd2l5Vl4mKAz5FrNaoiKO/a+qFx+pRx/mAwcgENwkkBVDyxs1NL+xHhO9zHzUTfN0Z0aeT10yREPhuP88seIkST0k3hLjOGQcUq9yWmXw68Q+9+p7GHP1GVBSHiPk8eDkTc32uO6g/PxsPqNi39Zm6o06HYVWs0Du20lFIOynvrki6KmlZBHRVc7Z2WoAw1cQYLdBX06hk9LXOnaCvxOdvRY1gqUktY8O4HqKIECbcRsel+rs48YV9JRw1T5s9TIFA4ZtZoBxRp87hAb5lwN0ahpB1rhiQLWtDRBKsYHvduHqaNN3cBdPKTTkpa+JRkU67HlWT+Rp6okgTYlxSmmCF48ssU0ta877tD1y+xkc7DcEin90Xll/z1lFYSOlfRHiKnnotlD/syhRJJlRXNqzksstKxpxOe2G2vjq1XeV9/4oelJA18zssv45llTAw6M1MmQLL3gN1qYpnUtgtYuHU7i5o4bI+LGu0zKT067IpjT6EgcSSiRW0KhGv/C6V51LOyjNHihS9yW38iZwulTpFQR1+H4iHdLF85eXeXKrzkYG/PRr7IAgcNe+mPi8J5NGuRNO/A6/lxSSCnLHC3GGiv86Q0LsKW30wWpdBlyA+NwkPGIK1+RmFInCR836VxL9cOJkZ+/FiFH8bwTVE67nFdFNR4e00lImpdn7j/cCOPFzw9rSZO9d0JSstvLCC6USjREnRRsFQT4J2BIs7NOoER1BTSuT+IqmuY9TWqJCg4GqqKvtxPqMI9meElHdnU0VHuwbg7555iaku2qtYmF1ovX4AJR5QPTkaFnfPQh1JB3qcHgQhTWb7yrH/VnIJvHehc7nY3vTFTWvCU4SvkHo3L4vU7DBfOsu+FbaPaCDmOZp8k6CGvPD8flsDorfbzF8s/88zkqvwHCOQdBlxQzdORF9+vn66LlZ6/uuaP2zu/YS3TphFFmpKi+nrSOFH1PK1EMc4Xtk1w5RzRiiV0fB2zcuyNQa8nBJTdK+iFv62gDmetch08WWtEqIc5UuOkIen0iep3/WIkWEchELd6Zl9r0WvTSn5E9h1Qx8iT34g7JiqgklwB/VfJ5rq5mfvK4aH6VreiLvj9Xzv2CF48ygef8UaWTfb5s2mADhRc7cSuZKk/YDO80rkGIlEPIaO6HifuU00stOxjM0D309ncrFOcC910vxx8dl0fp2wsYd8Z0r0k7nIe+gx8vQymn/xLoPXHrZykW7ZgdMfQRDYzRbdWhvD87uNyyE8n/v54nA4aXz2U/c09nw9qknIkbwOpdtrdzs3Eoy4KglABmdt4dr0lbvs0Vqa+D+9iAQ74aarYEe90mnZRWNe32QE9CDx42kD6+3h9+dQieBdkVb1BSbd5hbP0kkeQMG8sndPvubQ+2YNL+A1BLAwQUAAIACAA3W+tIle6RfksAAABrAAAAGwAAAHVuaXZlcnNhbC91bml2ZXJzYWwucG5nLnhtbLOxr8jNUShLLSrOzM+zVTLUM1Cyt+PlsikoSi3LTC1XqACKAQUhQEmhEsg1QnDLM1NKMoBCBuZmCMGM1Mz0jBJbJQsDc7igPtBMAFBLAQIAABQAAgAIADZb60gVDq0oZAQAAAcRAAAdAAAAAAAAAAEAAAAAAAAAAAB1bml2ZXJzYWwvY29tbW9uX21lc3NhZ2VzLmxuZ1BLAQIAABQAAgAIADZb60gIfgsjKQMAAIYMAAAnAAAAAAAAAAEAAAAAAJ8EAAB1bml2ZXJzYWwvZmxhc2hfcHVibGlzaGluZ19zZXR0aW5ncy54bWxQSwECAAAUAAIACAA2W+tIvnzWSLkCAABRCgAAIQAAAAAAAAABAAAAAAANCAAAdW5pdmVyc2FsL2ZsYXNoX3NraW5fc2V0dGluZ3MueG1sUEsBAgAAFAACAAgANlvrSCqWD2f+AgAAlwsAACYAAAAAAAAAAQAAAAAABQsAAHVuaXZlcnNhbC9odG1sX3B1Ymxpc2hpbmdfc2V0dGluZ3MueG1sUEsBAgAAFAACAAgANlvrSLSHFAygAQAALgYAAB8AAAAAAAAAAQAAAAAARw4AAHVuaXZlcnNhbC9odG1sX3NraW5fc2V0dGluZ3MuanNQSwECAAAUAAIACAA2W+tIPTwv0cEAAADlAQAAGgAAAAAAAAABAAAAAAAkEAAAdW5pdmVyc2FsL2kxOG5fcHJlc2V0cy54bWxQSwECAAAUAAIACAA2W+tIlBOzImkAAABuAAAAHAAAAAAAAAABAAAAAAAdEQAAdW5pdmVyc2FsL2xvY2FsX3NldHRpbmdzLnhtbFBLAQIAABQAAgAIAESUV0cjtE77+wIAALAIAAAUAAAAAAAAAAEAAAAAAMARAAB1bml2ZXJzYWwvcGxheWVyLnhtbFBLAQIAABQAAgAIADZb60g129mtaAEAAPMCAAApAAAAAAAAAAEAAAAAAO0UAAB1bml2ZXJzYWwvc2tpbl9jdXN0b21pemF0aW9uX3NldHRpbmdzLnhtbFBLAQIAABQAAgAIADdb60jNkXnpoQ4AAPJeAAAXAAAAAAAAAAAAAAAAAJwWAAB1bml2ZXJzYWwvdW5pdmVyc2FsLnBuZ1BLAQIAABQAAgAIADdb60iV7pF+SwAAAGsAAAAbAAAAAAAAAAEAAAAAAHIlAAB1bml2ZXJzYWwvdW5pdmVyc2FsLnBuZy54bWxQSwUGAAAAAAsACwBJAwAA9iUAAAAA"/>
  <p:tag name="ISPRING_SCORM_ENDPOINT" val="&lt;endpoint&gt;&lt;enable&gt;0&lt;/enable&gt;&lt;lrs&gt;http://&lt;/lrs&gt;&lt;auth&gt;0&lt;/auth&gt;&lt;login&gt;&lt;/login&gt;&lt;password&gt;&lt;/password&gt;&lt;key&gt;&lt;/key&gt;&lt;name&gt;&lt;/name&gt;&lt;email&gt;&lt;/email&gt;&lt;/endpoint&gt;&#10;"/>
  <p:tag name="ISPRING_PRESENTATION_TITLE" val="导出1"/>
  <p:tag name="ISLIDE.GUIDESSETTING" val="{&quot;Id&quot;:&quot;GuidesStyle_None&quot;,&quot;Name&quot;:&quot;无&quot;,&quot;HeaderHeight&quot;:0.0,&quot;FooterHeight&quot;:0.0,&quot;SideMargin&quot;:0.0,&quot;TopMargin&quot;:0.0,&quot;BottomMargin&quot;:0.0,&quot;IntervalMargin&quot;:0.0}"/>
</p:tagLst>
</file>

<file path=ppt/tags/tag10.xml><?xml version="1.0" encoding="utf-8"?>
<p:tagLst xmlns:a="http://schemas.openxmlformats.org/drawingml/2006/main" xmlns:r="http://schemas.openxmlformats.org/officeDocument/2006/relationships" xmlns:p="http://schemas.openxmlformats.org/presentationml/2006/main">
  <p:tag name="KSO_WM_DIAGRAM_VIRTUALLY_FRAME" val="{&quot;height&quot;:257.2,&quot;left&quot;:3.9,&quot;top&quot;:236,&quot;width&quot;:429.35}"/>
</p:tagLst>
</file>

<file path=ppt/tags/tag11.xml><?xml version="1.0" encoding="utf-8"?>
<p:tagLst xmlns:a="http://schemas.openxmlformats.org/drawingml/2006/main" xmlns:r="http://schemas.openxmlformats.org/officeDocument/2006/relationships" xmlns:p="http://schemas.openxmlformats.org/presentationml/2006/main">
  <p:tag name="KSO_WM_DIAGRAM_VIRTUALLY_FRAME" val="{&quot;height&quot;:257.2,&quot;left&quot;:3.9,&quot;top&quot;:236,&quot;width&quot;:429.35}"/>
</p:tagLst>
</file>

<file path=ppt/tags/tag12.xml><?xml version="1.0" encoding="utf-8"?>
<p:tagLst xmlns:a="http://schemas.openxmlformats.org/drawingml/2006/main" xmlns:r="http://schemas.openxmlformats.org/officeDocument/2006/relationships" xmlns:p="http://schemas.openxmlformats.org/presentationml/2006/main">
  <p:tag name="KSO_WM_DIAGRAM_VIRTUALLY_FRAME" val="{&quot;height&quot;:257.2,&quot;left&quot;:3.9,&quot;top&quot;:236,&quot;width&quot;:429.35}"/>
</p:tagLst>
</file>

<file path=ppt/tags/tag13.xml><?xml version="1.0" encoding="utf-8"?>
<p:tagLst xmlns:a="http://schemas.openxmlformats.org/drawingml/2006/main" xmlns:r="http://schemas.openxmlformats.org/officeDocument/2006/relationships" xmlns:p="http://schemas.openxmlformats.org/presentationml/2006/main">
  <p:tag name="KSO_WM_DIAGRAM_VIRTUALLY_FRAME" val="{&quot;height&quot;:257.2,&quot;left&quot;:3.9,&quot;top&quot;:236,&quot;width&quot;:429.35}"/>
</p:tagLst>
</file>

<file path=ppt/tags/tag14.xml><?xml version="1.0" encoding="utf-8"?>
<p:tagLst xmlns:a="http://schemas.openxmlformats.org/drawingml/2006/main" xmlns:r="http://schemas.openxmlformats.org/officeDocument/2006/relationships" xmlns:p="http://schemas.openxmlformats.org/presentationml/2006/main">
  <p:tag name="KSO_WM_DIAGRAM_VIRTUALLY_FRAME" val="{&quot;height&quot;:257.2,&quot;left&quot;:3.9,&quot;top&quot;:236,&quot;width&quot;:429.35}"/>
</p:tagLst>
</file>

<file path=ppt/tags/tag15.xml><?xml version="1.0" encoding="utf-8"?>
<p:tagLst xmlns:a="http://schemas.openxmlformats.org/drawingml/2006/main" xmlns:r="http://schemas.openxmlformats.org/officeDocument/2006/relationships" xmlns:p="http://schemas.openxmlformats.org/presentationml/2006/main">
  <p:tag name="KSO_WM_DIAGRAM_VIRTUALLY_FRAME" val="{&quot;height&quot;:257.2,&quot;left&quot;:3.9,&quot;top&quot;:236,&quot;width&quot;:429.35}"/>
</p:tagLst>
</file>

<file path=ppt/tags/tag16.xml><?xml version="1.0" encoding="utf-8"?>
<p:tagLst xmlns:a="http://schemas.openxmlformats.org/drawingml/2006/main" xmlns:r="http://schemas.openxmlformats.org/officeDocument/2006/relationships" xmlns:p="http://schemas.openxmlformats.org/presentationml/2006/main">
  <p:tag name="KSO_WM_DIAGRAM_VIRTUALLY_FRAME" val="{&quot;height&quot;:257.2,&quot;left&quot;:3.9,&quot;top&quot;:236,&quot;width&quot;:429.35}"/>
</p:tagLst>
</file>

<file path=ppt/tags/tag17.xml><?xml version="1.0" encoding="utf-8"?>
<p:tagLst xmlns:a="http://schemas.openxmlformats.org/drawingml/2006/main" xmlns:r="http://schemas.openxmlformats.org/officeDocument/2006/relationships" xmlns:p="http://schemas.openxmlformats.org/presentationml/2006/main">
  <p:tag name="KSO_WM_DIAGRAM_VIRTUALLY_FRAME" val="{&quot;height&quot;:257.2,&quot;left&quot;:3.9,&quot;top&quot;:236,&quot;width&quot;:429.35}"/>
</p:tagLst>
</file>

<file path=ppt/tags/tag18.xml><?xml version="1.0" encoding="utf-8"?>
<p:tagLst xmlns:a="http://schemas.openxmlformats.org/drawingml/2006/main" xmlns:r="http://schemas.openxmlformats.org/officeDocument/2006/relationships" xmlns:p="http://schemas.openxmlformats.org/presentationml/2006/main">
  <p:tag name="KSO_WM_DIAGRAM_VIRTUALLY_FRAME" val="{&quot;height&quot;:257.2,&quot;left&quot;:3.9,&quot;top&quot;:236,&quot;width&quot;:429.35}"/>
</p:tagLst>
</file>

<file path=ppt/tags/tag19.xml><?xml version="1.0" encoding="utf-8"?>
<p:tagLst xmlns:a="http://schemas.openxmlformats.org/drawingml/2006/main" xmlns:r="http://schemas.openxmlformats.org/officeDocument/2006/relationships" xmlns:p="http://schemas.openxmlformats.org/presentationml/2006/main">
  <p:tag name="KSO_WM_DIAGRAM_VIRTUALLY_FRAME" val="{&quot;height&quot;:257.2,&quot;left&quot;:3.9,&quot;top&quot;:236,&quot;width&quot;:429.35}"/>
</p:tagLst>
</file>

<file path=ppt/tags/tag2.xml><?xml version="1.0" encoding="utf-8"?>
<p:tagLst xmlns:a="http://schemas.openxmlformats.org/drawingml/2006/main" xmlns:r="http://schemas.openxmlformats.org/officeDocument/2006/relationships" xmlns:p="http://schemas.openxmlformats.org/presentationml/2006/main">
  <p:tag name="KSO_WM_DIAGRAM_VIRTUALLY_FRAME" val="{&quot;height&quot;:257.2,&quot;left&quot;:3.9,&quot;top&quot;:236,&quot;width&quot;:429.35}"/>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DIAGRAM_VIRTUALLY_FRAME" val="{&quot;height&quot;:365.1750393700787,&quot;left&quot;:27.5,&quot;top&quot;:106.47503937007873,&quot;width&quot;:921.8750393700788}"/>
</p:tagLst>
</file>

<file path=ppt/tags/tag22.xml><?xml version="1.0" encoding="utf-8"?>
<p:tagLst xmlns:a="http://schemas.openxmlformats.org/drawingml/2006/main" xmlns:r="http://schemas.openxmlformats.org/officeDocument/2006/relationships" xmlns:p="http://schemas.openxmlformats.org/presentationml/2006/main">
  <p:tag name="TABLE_ENDDRAG_ORIGIN_RECT" val="769*240"/>
  <p:tag name="TABLE_ENDDRAG_RECT" val="65*250*769*240"/>
</p:tagLst>
</file>

<file path=ppt/tags/tag23.xml><?xml version="1.0" encoding="utf-8"?>
<p:tagLst xmlns:a="http://schemas.openxmlformats.org/drawingml/2006/main" xmlns:r="http://schemas.openxmlformats.org/officeDocument/2006/relationships" xmlns:p="http://schemas.openxmlformats.org/presentationml/2006/main">
  <p:tag name="KSO_WM_DIAGRAM_VIRTUALLY_FRAME" val="{&quot;height&quot;:365.1750393700787,&quot;left&quot;:27.5,&quot;top&quot;:106.47503937007873,&quot;width&quot;:921.8750393700788}"/>
</p:tagLst>
</file>

<file path=ppt/tags/tag24.xml><?xml version="1.0" encoding="utf-8"?>
<p:tagLst xmlns:a="http://schemas.openxmlformats.org/drawingml/2006/main" xmlns:r="http://schemas.openxmlformats.org/officeDocument/2006/relationships" xmlns:p="http://schemas.openxmlformats.org/presentationml/2006/main">
  <p:tag name="TABLE_ENDDRAG_ORIGIN_RECT" val="832*252"/>
  <p:tag name="TABLE_ENDDRAG_RECT" val="66*239*832*252"/>
</p:tagLst>
</file>

<file path=ppt/tags/tag25.xml><?xml version="1.0" encoding="utf-8"?>
<p:tagLst xmlns:a="http://schemas.openxmlformats.org/drawingml/2006/main" xmlns:r="http://schemas.openxmlformats.org/officeDocument/2006/relationships" xmlns:p="http://schemas.openxmlformats.org/presentationml/2006/main">
  <p:tag name="KSO_WM_DIAGRAM_VIRTUALLY_FRAME" val="{&quot;height&quot;:365.1750393700787,&quot;left&quot;:27.5,&quot;top&quot;:106.47503937007873,&quot;width&quot;:921.8750393700788}"/>
</p:tagLst>
</file>

<file path=ppt/tags/tag26.xml><?xml version="1.0" encoding="utf-8"?>
<p:tagLst xmlns:a="http://schemas.openxmlformats.org/drawingml/2006/main" xmlns:r="http://schemas.openxmlformats.org/officeDocument/2006/relationships" xmlns:p="http://schemas.openxmlformats.org/presentationml/2006/main">
  <p:tag name="TABLE_ENDDRAG_ORIGIN_RECT" val="832*252"/>
  <p:tag name="TABLE_ENDDRAG_RECT" val="66*239*832*252"/>
</p:tagLst>
</file>

<file path=ppt/tags/tag27.xml><?xml version="1.0" encoding="utf-8"?>
<p:tagLst xmlns:a="http://schemas.openxmlformats.org/drawingml/2006/main" xmlns:r="http://schemas.openxmlformats.org/officeDocument/2006/relationships" xmlns:p="http://schemas.openxmlformats.org/presentationml/2006/main">
  <p:tag name="KSO_WM_DIAGRAM_VIRTUALLY_FRAME" val="{&quot;height&quot;:365.1750393700787,&quot;left&quot;:27.5,&quot;top&quot;:106.47503937007873,&quot;width&quot;:921.8750393700788}"/>
</p:tagLst>
</file>

<file path=ppt/tags/tag28.xml><?xml version="1.0" encoding="utf-8"?>
<p:tagLst xmlns:a="http://schemas.openxmlformats.org/drawingml/2006/main" xmlns:r="http://schemas.openxmlformats.org/officeDocument/2006/relationships" xmlns:p="http://schemas.openxmlformats.org/presentationml/2006/main">
  <p:tag name="TABLE_ENDDRAG_ORIGIN_RECT" val="832*252"/>
  <p:tag name="TABLE_ENDDRAG_RECT" val="66*239*832*252"/>
</p:tagLst>
</file>

<file path=ppt/tags/tag29.xml><?xml version="1.0" encoding="utf-8"?>
<p:tagLst xmlns:a="http://schemas.openxmlformats.org/drawingml/2006/main" xmlns:r="http://schemas.openxmlformats.org/officeDocument/2006/relationships" xmlns:p="http://schemas.openxmlformats.org/presentationml/2006/main">
  <p:tag name="KSO_WM_DIAGRAM_VIRTUALLY_FRAME" val="{&quot;height&quot;:365.1750393700787,&quot;left&quot;:27.5,&quot;top&quot;:106.47503937007873,&quot;width&quot;:921.8750393700788}"/>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DIAGRAM_VIRTUALLY_FRAME" val="{&quot;height&quot;:365.1750393700787,&quot;left&quot;:27.5,&quot;top&quot;:106.47503937007873,&quot;width&quot;:921.8750393700788}"/>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DIAGRAM_VIRTUALLY_FRAME" val="{&quot;height&quot;:365.1750393700787,&quot;left&quot;:27.5,&quot;top&quot;:106.47503937007873,&quot;width&quot;:921.8750393700788}"/>
</p:tagLst>
</file>

<file path=ppt/tags/tag34.xml><?xml version="1.0" encoding="utf-8"?>
<p:tagLst xmlns:a="http://schemas.openxmlformats.org/drawingml/2006/main" xmlns:r="http://schemas.openxmlformats.org/officeDocument/2006/relationships" xmlns:p="http://schemas.openxmlformats.org/presentationml/2006/main">
  <p:tag name="KSO_WM_DIAGRAM_VIRTUALLY_FRAME" val="{&quot;height&quot;:365.1750393700787,&quot;left&quot;:27.5,&quot;top&quot;:106.47503937007873,&quot;width&quot;:921.8750393700788}"/>
</p:tagLst>
</file>

<file path=ppt/tags/tag35.xml><?xml version="1.0" encoding="utf-8"?>
<p:tagLst xmlns:a="http://schemas.openxmlformats.org/drawingml/2006/main" xmlns:r="http://schemas.openxmlformats.org/officeDocument/2006/relationships" xmlns:p="http://schemas.openxmlformats.org/presentationml/2006/main">
  <p:tag name="KSO_WM_DIAGRAM_VIRTUALLY_FRAME" val="{&quot;height&quot;:365.1750393700787,&quot;left&quot;:27.5,&quot;top&quot;:106.47503937007873,&quot;width&quot;:921.8750393700788}"/>
</p:tagLst>
</file>

<file path=ppt/tags/tag36.xml><?xml version="1.0" encoding="utf-8"?>
<p:tagLst xmlns:a="http://schemas.openxmlformats.org/drawingml/2006/main" xmlns:r="http://schemas.openxmlformats.org/officeDocument/2006/relationships" xmlns:p="http://schemas.openxmlformats.org/presentationml/2006/main">
  <p:tag name="KSO_WM_DIAGRAM_VIRTUALLY_FRAME" val="{&quot;height&quot;:365.1750393700787,&quot;left&quot;:27.5,&quot;top&quot;:106.47503937007873,&quot;width&quot;:921.8750393700788}"/>
</p:tagLst>
</file>

<file path=ppt/tags/tag37.xml><?xml version="1.0" encoding="utf-8"?>
<p:tagLst xmlns:a="http://schemas.openxmlformats.org/drawingml/2006/main" xmlns:r="http://schemas.openxmlformats.org/officeDocument/2006/relationships" xmlns:p="http://schemas.openxmlformats.org/presentationml/2006/main">
  <p:tag name="PICID" val="{422ee6cc-a351-41fb-a09a-a50ab43e7f68}"/>
</p:tagLst>
</file>

<file path=ppt/tags/tag38.xml><?xml version="1.0" encoding="utf-8"?>
<p:tagLst xmlns:a="http://schemas.openxmlformats.org/drawingml/2006/main" xmlns:r="http://schemas.openxmlformats.org/officeDocument/2006/relationships" xmlns:p="http://schemas.openxmlformats.org/presentationml/2006/main">
  <p:tag name="PICID" val="{ede0fde6-400c-413d-89d8-c5190da9043f}"/>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DIAGRAM_VIRTUALLY_FRAME" val="{&quot;height&quot;:365.1750393700787,&quot;left&quot;:27.5,&quot;top&quot;:106.47503937007873,&quot;width&quot;:921.8750393700788}"/>
</p:tagLst>
</file>

<file path=ppt/tags/tag40.xml><?xml version="1.0" encoding="utf-8"?>
<p:tagLst xmlns:a="http://schemas.openxmlformats.org/drawingml/2006/main" xmlns:r="http://schemas.openxmlformats.org/officeDocument/2006/relationships" xmlns:p="http://schemas.openxmlformats.org/presentationml/2006/main">
  <p:tag name="KSO_WM_DIAGRAM_VIRTUALLY_FRAME" val="{&quot;height&quot;:371.85,&quot;left&quot;:25.95,&quot;top&quot;:105.55,&quot;width&quot;:924.85}"/>
</p:tagLst>
</file>

<file path=ppt/tags/tag41.xml><?xml version="1.0" encoding="utf-8"?>
<p:tagLst xmlns:a="http://schemas.openxmlformats.org/drawingml/2006/main" xmlns:r="http://schemas.openxmlformats.org/officeDocument/2006/relationships" xmlns:p="http://schemas.openxmlformats.org/presentationml/2006/main">
  <p:tag name="KSO_WM_DIAGRAM_VIRTUALLY_FRAME" val="{&quot;height&quot;:371.85,&quot;left&quot;:25.95,&quot;top&quot;:105.55,&quot;width&quot;:924.85}"/>
</p:tagLst>
</file>

<file path=ppt/tags/tag42.xml><?xml version="1.0" encoding="utf-8"?>
<p:tagLst xmlns:a="http://schemas.openxmlformats.org/drawingml/2006/main" xmlns:r="http://schemas.openxmlformats.org/officeDocument/2006/relationships" xmlns:p="http://schemas.openxmlformats.org/presentationml/2006/main">
  <p:tag name="KSO_WM_DIAGRAM_VIRTUALLY_FRAME" val="{&quot;height&quot;:371.85,&quot;left&quot;:25.95,&quot;top&quot;:105.55,&quot;width&quot;:924.85}"/>
</p:tagLst>
</file>

<file path=ppt/tags/tag43.xml><?xml version="1.0" encoding="utf-8"?>
<p:tagLst xmlns:a="http://schemas.openxmlformats.org/drawingml/2006/main" xmlns:r="http://schemas.openxmlformats.org/officeDocument/2006/relationships" xmlns:p="http://schemas.openxmlformats.org/presentationml/2006/main">
  <p:tag name="KSO_WM_DIAGRAM_VIRTUALLY_FRAME" val="{&quot;height&quot;:371.85,&quot;left&quot;:25.95,&quot;top&quot;:105.55,&quot;width&quot;:924.85}"/>
</p:tagLst>
</file>

<file path=ppt/tags/tag44.xml><?xml version="1.0" encoding="utf-8"?>
<p:tagLst xmlns:a="http://schemas.openxmlformats.org/drawingml/2006/main" xmlns:r="http://schemas.openxmlformats.org/officeDocument/2006/relationships" xmlns:p="http://schemas.openxmlformats.org/presentationml/2006/main">
  <p:tag name="KSO_WM_DIAGRAM_VIRTUALLY_FRAME" val="{&quot;height&quot;:371.85,&quot;left&quot;:25.95,&quot;top&quot;:105.55,&quot;width&quot;:924.85}"/>
</p:tagLst>
</file>

<file path=ppt/tags/tag45.xml><?xml version="1.0" encoding="utf-8"?>
<p:tagLst xmlns:a="http://schemas.openxmlformats.org/drawingml/2006/main" xmlns:r="http://schemas.openxmlformats.org/officeDocument/2006/relationships" xmlns:p="http://schemas.openxmlformats.org/presentationml/2006/main">
  <p:tag name="KSO_WM_DIAGRAM_VIRTUALLY_FRAME" val="{&quot;height&quot;:371.85,&quot;left&quot;:25.95,&quot;top&quot;:105.55,&quot;width&quot;:924.85}"/>
</p:tagLst>
</file>

<file path=ppt/tags/tag4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922,&quot;width&quot;:4225}"/>
  <p:tag name="KSO_WM_DIAGRAM_VIRTUALLY_FRAME" val="{&quot;height&quot;:371.85,&quot;left&quot;:25.95,&quot;top&quot;:105.55,&quot;width&quot;:924.85}"/>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DIAGRAM_VIRTUALLY_FRAME" val="{&quot;height&quot;:371.85,&quot;left&quot;:25.95,&quot;top&quot;:105.55,&quot;width&quot;:924.85}"/>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DIAGRAM_VIRTUALLY_FRAME" val="{&quot;height&quot;:257.2,&quot;left&quot;:3.9,&quot;top&quot;:236,&quot;width&quot;:429.35}"/>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DIAGRAM_VIRTUALLY_FRAME" val="{&quot;height&quot;:257.2,&quot;left&quot;:3.9,&quot;top&quot;:236,&quot;width&quot;:429.35}"/>
</p:tagLst>
</file>

<file path=ppt/tags/tag7.xml><?xml version="1.0" encoding="utf-8"?>
<p:tagLst xmlns:a="http://schemas.openxmlformats.org/drawingml/2006/main" xmlns:r="http://schemas.openxmlformats.org/officeDocument/2006/relationships" xmlns:p="http://schemas.openxmlformats.org/presentationml/2006/main">
  <p:tag name="KSO_WM_DIAGRAM_VIRTUALLY_FRAME" val="{&quot;height&quot;:257.2,&quot;left&quot;:3.9,&quot;top&quot;:236,&quot;width&quot;:429.35}"/>
</p:tagLst>
</file>

<file path=ppt/tags/tag8.xml><?xml version="1.0" encoding="utf-8"?>
<p:tagLst xmlns:a="http://schemas.openxmlformats.org/drawingml/2006/main" xmlns:r="http://schemas.openxmlformats.org/officeDocument/2006/relationships" xmlns:p="http://schemas.openxmlformats.org/presentationml/2006/main">
  <p:tag name="KSO_WM_DIAGRAM_VIRTUALLY_FRAME" val="{&quot;height&quot;:257.2,&quot;left&quot;:3.9,&quot;top&quot;:236,&quot;width&quot;:429.35}"/>
</p:tagLst>
</file>

<file path=ppt/tags/tag9.xml><?xml version="1.0" encoding="utf-8"?>
<p:tagLst xmlns:a="http://schemas.openxmlformats.org/drawingml/2006/main" xmlns:r="http://schemas.openxmlformats.org/officeDocument/2006/relationships" xmlns:p="http://schemas.openxmlformats.org/presentationml/2006/main">
  <p:tag name="KSO_WM_DIAGRAM_VIRTUALLY_FRAME" val="{&quot;height&quot;:257.2,&quot;left&quot;:3.9,&quot;top&quot;:236,&quot;width&quot;:429.35}"/>
</p:tagLst>
</file>

<file path=ppt/theme/theme1.xml><?xml version="1.0" encoding="utf-8"?>
<a:theme xmlns:a="http://schemas.openxmlformats.org/drawingml/2006/main" name="1_默认设计模板">
  <a:themeElements>
    <a:clrScheme name="自定义 77">
      <a:dk1>
        <a:srgbClr val="313D4D"/>
      </a:dk1>
      <a:lt1>
        <a:srgbClr val="FFFFFF"/>
      </a:lt1>
      <a:dk2>
        <a:srgbClr val="768395"/>
      </a:dk2>
      <a:lt2>
        <a:srgbClr val="F0F0F0"/>
      </a:lt2>
      <a:accent1>
        <a:srgbClr val="BA1E34"/>
      </a:accent1>
      <a:accent2>
        <a:srgbClr val="313D4D"/>
      </a:accent2>
      <a:accent3>
        <a:srgbClr val="425268"/>
      </a:accent3>
      <a:accent4>
        <a:srgbClr val="818181"/>
      </a:accent4>
      <a:accent5>
        <a:srgbClr val="A5A5A5"/>
      </a:accent5>
      <a:accent6>
        <a:srgbClr val="C9C9C9"/>
      </a:accent6>
      <a:hlink>
        <a:srgbClr val="818181"/>
      </a:hlink>
      <a:folHlink>
        <a:srgbClr val="425268"/>
      </a:folHlink>
    </a:clrScheme>
    <a:fontScheme name="默认设计模板">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txDef>
      <a:spPr>
        <a:noFill/>
      </a:spPr>
      <a:bodyPr wrap="square" rtlCol="0">
        <a:spAutoFit/>
      </a:bodyPr>
      <a:lstStyle>
        <a:defPPr algn="l">
          <a:defRPr/>
        </a:defPPr>
      </a:lstStyle>
    </a:txDef>
  </a:objectDefaults>
  <a:extraClrSchemeLst>
    <a:extraClrScheme>
      <a:clrScheme name="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默认设计模板 13">
        <a:dk1>
          <a:srgbClr val="000000"/>
        </a:dk1>
        <a:lt1>
          <a:srgbClr val="FFFFD9"/>
        </a:lt1>
        <a:dk2>
          <a:srgbClr val="2B2E30"/>
        </a:dk2>
        <a:lt2>
          <a:srgbClr val="777777"/>
        </a:lt2>
        <a:accent1>
          <a:srgbClr val="7FBA00"/>
        </a:accent1>
        <a:accent2>
          <a:srgbClr val="FCDB00"/>
        </a:accent2>
        <a:accent3>
          <a:srgbClr val="FFFFE9"/>
        </a:accent3>
        <a:accent4>
          <a:srgbClr val="000000"/>
        </a:accent4>
        <a:accent5>
          <a:srgbClr val="C0D9AA"/>
        </a:accent5>
        <a:accent6>
          <a:srgbClr val="E4C600"/>
        </a:accent6>
        <a:hlink>
          <a:srgbClr val="21A3D0"/>
        </a:hlink>
        <a:folHlink>
          <a:srgbClr val="DA251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标准五色模板文件</Template>
  <TotalTime>1</TotalTime>
  <Words>1928</Words>
  <Application>Microsoft Office PowerPoint</Application>
  <PresentationFormat>自定义</PresentationFormat>
  <Paragraphs>417</Paragraphs>
  <Slides>18</Slides>
  <Notes>18</Notes>
  <HiddenSlides>0</HiddenSlides>
  <MMClips>0</MMClips>
  <ScaleCrop>false</ScaleCrop>
  <HeadingPairs>
    <vt:vector size="4" baseType="variant">
      <vt:variant>
        <vt:lpstr>主题</vt:lpstr>
      </vt:variant>
      <vt:variant>
        <vt:i4>1</vt:i4>
      </vt:variant>
      <vt:variant>
        <vt:lpstr>幻灯片标题</vt:lpstr>
      </vt:variant>
      <vt:variant>
        <vt:i4>18</vt:i4>
      </vt:variant>
    </vt:vector>
  </HeadingPairs>
  <TitlesOfParts>
    <vt:vector size="19" baseType="lpstr">
      <vt:lpstr>1_默认设计模板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Windows 用户</cp:lastModifiedBy>
  <cp:revision>278</cp:revision>
  <dcterms:created xsi:type="dcterms:W3CDTF">2021-11-23T10:25:00Z</dcterms:created>
  <dcterms:modified xsi:type="dcterms:W3CDTF">2025-04-08T03:29:01Z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2052-12.1.0.20305</vt:lpwstr>
  </property>
  <property fmtid="{D5CDD505-2E9C-101B-9397-08002B2CF9AE}" pid="3" name="ICV">
    <vt:lpwstr>E984D469C2DB4D27B083A7536E842667_12</vt:lpwstr>
  </property>
</Properties>
</file>